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77" r:id="rId4"/>
    <p:sldId id="258" r:id="rId5"/>
    <p:sldId id="260" r:id="rId6"/>
    <p:sldId id="276" r:id="rId7"/>
    <p:sldId id="278" r:id="rId8"/>
    <p:sldId id="259" r:id="rId9"/>
    <p:sldId id="263" r:id="rId10"/>
    <p:sldId id="267" r:id="rId11"/>
    <p:sldId id="279" r:id="rId12"/>
    <p:sldId id="262" r:id="rId13"/>
    <p:sldId id="264" r:id="rId14"/>
    <p:sldId id="265" r:id="rId15"/>
    <p:sldId id="304" r:id="rId16"/>
    <p:sldId id="292" r:id="rId17"/>
    <p:sldId id="294" r:id="rId18"/>
    <p:sldId id="305" r:id="rId19"/>
    <p:sldId id="302" r:id="rId20"/>
    <p:sldId id="296" r:id="rId21"/>
    <p:sldId id="284" r:id="rId22"/>
    <p:sldId id="295" r:id="rId23"/>
    <p:sldId id="297" r:id="rId24"/>
    <p:sldId id="298" r:id="rId25"/>
    <p:sldId id="283" r:id="rId26"/>
    <p:sldId id="285" r:id="rId27"/>
    <p:sldId id="280" r:id="rId28"/>
    <p:sldId id="303" r:id="rId29"/>
    <p:sldId id="306" r:id="rId3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8" autoAdjust="0"/>
    <p:restoredTop sz="94660"/>
  </p:normalViewPr>
  <p:slideViewPr>
    <p:cSldViewPr snapToGrid="0">
      <p:cViewPr varScale="1">
        <p:scale>
          <a:sx n="91" d="100"/>
          <a:sy n="91" d="100"/>
        </p:scale>
        <p:origin x="58" y="24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E800EE-08B3-4C7D-A8D2-8E8D9CA38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53A5A09-E900-4F20-ADB5-7A4FBD998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E846E62-2CDE-4BDF-861D-74D7433B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01C4543-F3B4-40A0-A318-E77893209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9F4EBC-4497-4FC1-8369-6CC407CC1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912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2EA143-3585-4438-88AD-104B1F1B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A3C6513-1C3A-437D-8E81-AAFC104B2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5C9989B-8818-435B-97BC-1AA073A7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5848B02-0990-4567-8531-81A58ECB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85B0C3A-927B-4C1A-8F2F-3E252BCF7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8903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1345058-16F8-49CC-A0F4-C05C0F890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7535BCE9-D8A4-4DC9-9FC7-7113F0D542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567285C-CCC2-4ABD-93DB-C8EF55F9A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954E888-E7A2-49D6-AB7F-DE911DDB6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5DB8819-A841-48BF-9BA1-B1D7CACDC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6450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309335-08D4-4309-84FD-F9A558D88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411CB80-AB4C-4C19-8D22-B08C1C693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ABE267D5-B2CE-43DD-AF5F-1804122F7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2B2F182-CA09-4E13-A265-DEC8C3D8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E7C501B-BE81-4027-AFC0-C956703DC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94B09F8-45C7-4B56-82CC-755FBA0F6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326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A88C2B-1EFB-435C-942F-5CCF9CFEC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907EDB81-C7E5-4461-BDD3-1B56E830F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98A4EC6F-9DB1-4EBC-9A93-FDD990B10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9595F1B0-2450-40E7-A475-B1BB1CFCDC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8471403D-8802-491A-BC07-6057D63460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69A194D-EBED-467F-8735-3354E669E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AA9B1B9-010E-4758-AF5D-8753F0BF2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AE743AD-0A14-4B2F-A518-BF339E1D0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655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58965E-BED9-4ADE-8898-97A38E4D2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CFDF297-5C86-48C0-A172-FCC2AF965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2766D5B-E842-4FFF-87E5-2A4D7BFCB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D465783-BA45-4C65-9594-AAD185B30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1189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A7E1A79E-C2A0-4192-9999-78F00561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F8B6600-6229-49EA-9357-FAD6FD1FF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CF340A5-0ED5-49B6-8D91-9AC0D064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4758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71509B-4210-4013-AB83-B8E29906E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8AB36A8-E574-4957-ACFB-FF58FACA6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7EDA0232-2F15-485B-B0BF-AF4E3C9338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F55A1B-5788-4AE9-B295-DB119FBC0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0DCD561-614E-4E41-93ED-C981E7ED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7F886E6-8E82-4B65-BCBD-1CEA6FF00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96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AF663E-3A71-46AA-B69A-8451FC41A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B59D43B-2BDF-40BA-BC99-0038ECD1A2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442105DA-C68E-4D6A-8EC4-573633D78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D7FF9D4-5497-44DD-AD88-A62A0622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2FA6156-BACA-4E09-8E36-EF7B9F21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08A6295-AA50-4C12-B1C1-DFFA03D58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12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4D22D1-DB46-4EB9-B11B-BC4CF779F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570A6A6-E65D-4915-8B1A-4FE780327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E2FC81C-6E88-453D-89F7-0CAA100A1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9DF5A2-C8E9-4478-AF80-B0C6B2BA5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64EA41B-1A17-414F-BE3C-EF8AC78A3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3318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C1745463-397A-46DC-B8FC-2567F17DCD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9B47A70-2093-4E89-A3F9-580789C0DE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02A954-D7B5-4876-86D5-C1031CD65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5AD1D8B-4AB5-4A20-968E-DB9D0690C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16E5A16-27E9-4358-B398-D675F5E27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2651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F01B52F2-D5B7-403E-88BF-E5157CBCA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DA0C5C3-1CDC-4103-ABEF-4FCF0E649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ACE8754-5582-42D6-947D-141DA8B74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D0050-8064-4E66-8754-97C2D8BD310A}" type="datetimeFigureOut">
              <a:rPr lang="cs-CZ" smtClean="0"/>
              <a:t>21.09.2026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899D00-420A-44F5-A9E6-EE350ECD88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49CAA2-F805-40D2-9992-F2A2FC38B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08C83-0931-462B-8804-AC9FEA9C44D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047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3.png"/><Relationship Id="rId7" Type="http://schemas.openxmlformats.org/officeDocument/2006/relationships/image" Target="../media/image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emf"/><Relationship Id="rId5" Type="http://schemas.openxmlformats.org/officeDocument/2006/relationships/image" Target="../media/image7.e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2.e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.png"/><Relationship Id="rId7" Type="http://schemas.openxmlformats.org/officeDocument/2006/relationships/image" Target="../media/image1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7.emf"/><Relationship Id="rId5" Type="http://schemas.openxmlformats.org/officeDocument/2006/relationships/image" Target="../media/image14.e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3.png"/><Relationship Id="rId7" Type="http://schemas.openxmlformats.org/officeDocument/2006/relationships/image" Target="../media/image2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image" Target="../media/image3.png"/><Relationship Id="rId7" Type="http://schemas.openxmlformats.org/officeDocument/2006/relationships/image" Target="../media/image2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28.emf"/><Relationship Id="rId4" Type="http://schemas.openxmlformats.org/officeDocument/2006/relationships/oleObject" Target="../embeddings/oleObject26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13" Type="http://schemas.openxmlformats.org/officeDocument/2006/relationships/image" Target="../media/image34.emf"/><Relationship Id="rId3" Type="http://schemas.openxmlformats.org/officeDocument/2006/relationships/image" Target="../media/image3.png"/><Relationship Id="rId7" Type="http://schemas.openxmlformats.org/officeDocument/2006/relationships/image" Target="../media/image31.emf"/><Relationship Id="rId12" Type="http://schemas.openxmlformats.org/officeDocument/2006/relationships/oleObject" Target="../embeddings/oleObject32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9.bin"/><Relationship Id="rId11" Type="http://schemas.openxmlformats.org/officeDocument/2006/relationships/image" Target="../media/image33.emf"/><Relationship Id="rId5" Type="http://schemas.openxmlformats.org/officeDocument/2006/relationships/image" Target="../media/image30.emf"/><Relationship Id="rId10" Type="http://schemas.openxmlformats.org/officeDocument/2006/relationships/oleObject" Target="../embeddings/oleObject31.bin"/><Relationship Id="rId4" Type="http://schemas.openxmlformats.org/officeDocument/2006/relationships/oleObject" Target="../embeddings/oleObject28.bin"/><Relationship Id="rId9" Type="http://schemas.openxmlformats.org/officeDocument/2006/relationships/image" Target="../media/image3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3.png"/><Relationship Id="rId7" Type="http://schemas.openxmlformats.org/officeDocument/2006/relationships/image" Target="../media/image3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4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3" Type="http://schemas.openxmlformats.org/officeDocument/2006/relationships/image" Target="../media/image3.png"/><Relationship Id="rId7" Type="http://schemas.openxmlformats.org/officeDocument/2006/relationships/image" Target="../media/image3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34.emf"/><Relationship Id="rId5" Type="http://schemas.openxmlformats.org/officeDocument/2006/relationships/image" Target="../media/image35.e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37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2.bin"/><Relationship Id="rId3" Type="http://schemas.openxmlformats.org/officeDocument/2006/relationships/image" Target="../media/image3.png"/><Relationship Id="rId7" Type="http://schemas.openxmlformats.org/officeDocument/2006/relationships/image" Target="../media/image3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40.bin"/><Relationship Id="rId9" Type="http://schemas.openxmlformats.org/officeDocument/2006/relationships/image" Target="../media/image34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3" Type="http://schemas.openxmlformats.org/officeDocument/2006/relationships/image" Target="../media/image3.png"/><Relationship Id="rId7" Type="http://schemas.openxmlformats.org/officeDocument/2006/relationships/image" Target="../media/image40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2.emf"/><Relationship Id="rId5" Type="http://schemas.openxmlformats.org/officeDocument/2006/relationships/image" Target="../media/image39.e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3" Type="http://schemas.openxmlformats.org/officeDocument/2006/relationships/image" Target="../media/image3.png"/><Relationship Id="rId7" Type="http://schemas.openxmlformats.org/officeDocument/2006/relationships/image" Target="../media/image4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42.emf"/><Relationship Id="rId5" Type="http://schemas.openxmlformats.org/officeDocument/2006/relationships/image" Target="../media/image43.e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7.bin"/><Relationship Id="rId9" Type="http://schemas.openxmlformats.org/officeDocument/2006/relationships/image" Target="../media/image45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3.bin"/><Relationship Id="rId3" Type="http://schemas.openxmlformats.org/officeDocument/2006/relationships/image" Target="../media/image3.png"/><Relationship Id="rId7" Type="http://schemas.openxmlformats.org/officeDocument/2006/relationships/image" Target="../media/image4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2.bin"/><Relationship Id="rId5" Type="http://schemas.openxmlformats.org/officeDocument/2006/relationships/image" Target="../media/image46.emf"/><Relationship Id="rId4" Type="http://schemas.openxmlformats.org/officeDocument/2006/relationships/oleObject" Target="../embeddings/oleObject51.bin"/><Relationship Id="rId9" Type="http://schemas.openxmlformats.org/officeDocument/2006/relationships/image" Target="../media/image42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3" Type="http://schemas.openxmlformats.org/officeDocument/2006/relationships/image" Target="../media/image3.png"/><Relationship Id="rId7" Type="http://schemas.openxmlformats.org/officeDocument/2006/relationships/image" Target="../media/image4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5.bin"/><Relationship Id="rId11" Type="http://schemas.openxmlformats.org/officeDocument/2006/relationships/image" Target="../media/image42.emf"/><Relationship Id="rId5" Type="http://schemas.openxmlformats.org/officeDocument/2006/relationships/image" Target="../media/image48.emf"/><Relationship Id="rId10" Type="http://schemas.openxmlformats.org/officeDocument/2006/relationships/oleObject" Target="../embeddings/oleObject57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50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image" Target="../media/image3.png"/><Relationship Id="rId7" Type="http://schemas.openxmlformats.org/officeDocument/2006/relationships/image" Target="../media/image5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1.e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3.bin"/><Relationship Id="rId3" Type="http://schemas.openxmlformats.org/officeDocument/2006/relationships/image" Target="../media/image3.png"/><Relationship Id="rId7" Type="http://schemas.openxmlformats.org/officeDocument/2006/relationships/image" Target="../media/image5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2.bin"/><Relationship Id="rId11" Type="http://schemas.openxmlformats.org/officeDocument/2006/relationships/image" Target="../media/image42.emf"/><Relationship Id="rId5" Type="http://schemas.openxmlformats.org/officeDocument/2006/relationships/image" Target="../media/image53.emf"/><Relationship Id="rId10" Type="http://schemas.openxmlformats.org/officeDocument/2006/relationships/oleObject" Target="../embeddings/oleObject64.bin"/><Relationship Id="rId4" Type="http://schemas.openxmlformats.org/officeDocument/2006/relationships/oleObject" Target="../embeddings/oleObject61.bin"/><Relationship Id="rId9" Type="http://schemas.openxmlformats.org/officeDocument/2006/relationships/image" Target="../media/image55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7.bin"/><Relationship Id="rId13" Type="http://schemas.openxmlformats.org/officeDocument/2006/relationships/image" Target="../media/image60.emf"/><Relationship Id="rId3" Type="http://schemas.openxmlformats.org/officeDocument/2006/relationships/image" Target="../media/image3.png"/><Relationship Id="rId7" Type="http://schemas.openxmlformats.org/officeDocument/2006/relationships/image" Target="../media/image57.emf"/><Relationship Id="rId12" Type="http://schemas.openxmlformats.org/officeDocument/2006/relationships/oleObject" Target="../embeddings/oleObject69.bin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66.bin"/><Relationship Id="rId11" Type="http://schemas.openxmlformats.org/officeDocument/2006/relationships/image" Target="../media/image59.emf"/><Relationship Id="rId5" Type="http://schemas.openxmlformats.org/officeDocument/2006/relationships/image" Target="../media/image56.emf"/><Relationship Id="rId10" Type="http://schemas.openxmlformats.org/officeDocument/2006/relationships/oleObject" Target="../embeddings/oleObject68.bin"/><Relationship Id="rId4" Type="http://schemas.openxmlformats.org/officeDocument/2006/relationships/oleObject" Target="../embeddings/oleObject65.bin"/><Relationship Id="rId9" Type="http://schemas.openxmlformats.org/officeDocument/2006/relationships/image" Target="../media/image58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image" Target="../media/image3.png"/><Relationship Id="rId7" Type="http://schemas.openxmlformats.org/officeDocument/2006/relationships/image" Target="../media/image62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1.bin"/><Relationship Id="rId5" Type="http://schemas.openxmlformats.org/officeDocument/2006/relationships/image" Target="../media/image61.emf"/><Relationship Id="rId4" Type="http://schemas.openxmlformats.org/officeDocument/2006/relationships/oleObject" Target="../embeddings/oleObject70.bin"/><Relationship Id="rId9" Type="http://schemas.openxmlformats.org/officeDocument/2006/relationships/image" Target="../media/image63.e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image" Target="../media/image3.png"/><Relationship Id="rId7" Type="http://schemas.openxmlformats.org/officeDocument/2006/relationships/image" Target="../media/image6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64.emf"/><Relationship Id="rId4" Type="http://schemas.openxmlformats.org/officeDocument/2006/relationships/oleObject" Target="../embeddings/oleObject73.bin"/><Relationship Id="rId9" Type="http://schemas.openxmlformats.org/officeDocument/2006/relationships/image" Target="../media/image66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3" Type="http://schemas.openxmlformats.org/officeDocument/2006/relationships/image" Target="../media/image3.png"/><Relationship Id="rId7" Type="http://schemas.openxmlformats.org/officeDocument/2006/relationships/image" Target="../media/image6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7.bin"/><Relationship Id="rId5" Type="http://schemas.openxmlformats.org/officeDocument/2006/relationships/image" Target="../media/image67.e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66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9.bin"/><Relationship Id="rId5" Type="http://schemas.openxmlformats.org/officeDocument/2006/relationships/image" Target="../media/image34.emf"/><Relationship Id="rId4" Type="http://schemas.openxmlformats.org/officeDocument/2006/relationships/oleObject" Target="../embeddings/oleObject4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>
            <a:extLst>
              <a:ext uri="{FF2B5EF4-FFF2-40B4-BE49-F238E27FC236}">
                <a16:creationId xmlns:a16="http://schemas.microsoft.com/office/drawing/2014/main" id="{067FF5A8-803B-47F6-9374-98E95CE09F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21" y="813390"/>
            <a:ext cx="10984677" cy="5638801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AD7FD49-6D97-4DCB-A49B-C82CF014D205}"/>
              </a:ext>
            </a:extLst>
          </p:cNvPr>
          <p:cNvSpPr txBox="1"/>
          <p:nvPr/>
        </p:nvSpPr>
        <p:spPr>
          <a:xfrm>
            <a:off x="2844602" y="2299148"/>
            <a:ext cx="43122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3406528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79E92F20-49C8-43F1-9BB3-7C7B77DCD2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40901" y="2812256"/>
          <a:ext cx="4511675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100156" imgH="1117449" progId="ChemDraw.Document.6.0">
                  <p:embed/>
                </p:oleObj>
              </mc:Choice>
              <mc:Fallback>
                <p:oleObj name="CS ChemDraw Drawing" r:id="rId4" imgW="4100156" imgH="1117449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79E92F20-49C8-43F1-9BB3-7C7B77DCD2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40901" y="2812256"/>
                        <a:ext cx="4511675" cy="1233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BEE77DB0-4C73-4FD9-B1F2-013E3638E237}"/>
              </a:ext>
            </a:extLst>
          </p:cNvPr>
          <p:cNvSpPr txBox="1"/>
          <p:nvPr/>
        </p:nvSpPr>
        <p:spPr>
          <a:xfrm>
            <a:off x="132202" y="689606"/>
            <a:ext cx="10403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>
                <a:sym typeface="Symbol"/>
              </a:rPr>
              <a:t>M</a:t>
            </a:r>
            <a:r>
              <a:rPr lang="en-US" sz="2400" b="1" dirty="0" err="1">
                <a:sym typeface="Symbol"/>
              </a:rPr>
              <a:t>ain</a:t>
            </a:r>
            <a:r>
              <a:rPr lang="en-US" sz="2400" b="1" dirty="0">
                <a:sym typeface="Symbol"/>
              </a:rPr>
              <a:t> objective of organic synthesis</a:t>
            </a:r>
            <a:r>
              <a:rPr lang="cs-CZ" sz="2400" b="1" dirty="0">
                <a:sym typeface="Symbol"/>
              </a:rPr>
              <a:t> – </a:t>
            </a:r>
            <a:r>
              <a:rPr lang="cs-CZ" sz="2400" b="1" dirty="0" err="1">
                <a:sym typeface="Symbol"/>
              </a:rPr>
              <a:t>Synthesis</a:t>
            </a:r>
            <a:r>
              <a:rPr lang="cs-CZ" sz="2400" b="1" dirty="0">
                <a:sym typeface="Symbol"/>
              </a:rPr>
              <a:t> </a:t>
            </a:r>
            <a:r>
              <a:rPr lang="cs-CZ" sz="2400" b="1" dirty="0" err="1">
                <a:sym typeface="Symbol"/>
              </a:rPr>
              <a:t>of</a:t>
            </a:r>
            <a:r>
              <a:rPr lang="cs-CZ" sz="2400" b="1" dirty="0">
                <a:sym typeface="Symbol"/>
              </a:rPr>
              <a:t> C</a:t>
            </a:r>
            <a:r>
              <a:rPr lang="cs-CZ" sz="2400" b="1" dirty="0">
                <a:sym typeface="Symbol" panose="05050102010706020507" pitchFamily="18" charset="2"/>
              </a:rPr>
              <a:t></a:t>
            </a:r>
            <a:r>
              <a:rPr lang="cs-CZ" sz="2400" b="1" dirty="0">
                <a:sym typeface="Symbol"/>
              </a:rPr>
              <a:t>C </a:t>
            </a:r>
            <a:r>
              <a:rPr lang="cs-CZ" sz="2400" b="1" dirty="0" err="1">
                <a:sym typeface="Symbol"/>
              </a:rPr>
              <a:t>or</a:t>
            </a:r>
            <a:r>
              <a:rPr lang="cs-CZ" sz="2400" b="1" dirty="0">
                <a:sym typeface="Symbol"/>
              </a:rPr>
              <a:t> </a:t>
            </a:r>
            <a:r>
              <a:rPr lang="cs-CZ" sz="2400" b="1" dirty="0" err="1">
                <a:sym typeface="Symbol"/>
              </a:rPr>
              <a:t>C</a:t>
            </a:r>
            <a:r>
              <a:rPr lang="cs-CZ" sz="2400" b="1" dirty="0" err="1">
                <a:sym typeface="Symbol" panose="05050102010706020507" pitchFamily="18" charset="2"/>
              </a:rPr>
              <a:t></a:t>
            </a:r>
            <a:r>
              <a:rPr lang="cs-CZ" sz="2400" b="1" dirty="0" err="1">
                <a:sym typeface="Symbol"/>
              </a:rPr>
              <a:t>heteroatom</a:t>
            </a:r>
            <a:r>
              <a:rPr lang="cs-CZ" sz="2400" b="1" dirty="0">
                <a:sym typeface="Symbol"/>
              </a:rPr>
              <a:t> bond  </a:t>
            </a:r>
            <a:endParaRPr lang="cs-CZ" sz="2400" b="1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3281B8D-5665-40A4-8174-1705EC1A98E3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AAED15C8-E5F7-4CFF-89CF-8332AB5C1C13}"/>
              </a:ext>
            </a:extLst>
          </p:cNvPr>
          <p:cNvGrpSpPr/>
          <p:nvPr/>
        </p:nvGrpSpPr>
        <p:grpSpPr>
          <a:xfrm>
            <a:off x="215900" y="1535113"/>
            <a:ext cx="6092835" cy="4697412"/>
            <a:chOff x="282211" y="1535113"/>
            <a:chExt cx="6702118" cy="4697412"/>
          </a:xfrm>
        </p:grpSpPr>
        <p:graphicFrame>
          <p:nvGraphicFramePr>
            <p:cNvPr id="23" name="Objekt 22">
              <a:extLst>
                <a:ext uri="{FF2B5EF4-FFF2-40B4-BE49-F238E27FC236}">
                  <a16:creationId xmlns:a16="http://schemas.microsoft.com/office/drawing/2014/main" id="{5BE4073B-AD1F-4D21-AE11-42339F42B98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9807480"/>
                </p:ext>
              </p:extLst>
            </p:nvPr>
          </p:nvGraphicFramePr>
          <p:xfrm>
            <a:off x="282211" y="1535113"/>
            <a:ext cx="6639242" cy="4697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6" imgW="5609539" imgH="3981734" progId="ChemDraw_x64.Document.6.0">
                    <p:embed/>
                  </p:oleObj>
                </mc:Choice>
                <mc:Fallback>
                  <p:oleObj name="CS ChemDraw 64-bit Drawing" r:id="rId6" imgW="5609539" imgH="3981734" progId="ChemDraw_x64.Document.6.0">
                    <p:embed/>
                    <p:pic>
                      <p:nvPicPr>
                        <p:cNvPr id="23" name="Objekt 22">
                          <a:extLst>
                            <a:ext uri="{FF2B5EF4-FFF2-40B4-BE49-F238E27FC236}">
                              <a16:creationId xmlns:a16="http://schemas.microsoft.com/office/drawing/2014/main" id="{5BE4073B-AD1F-4D21-AE11-42339F42B98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282211" y="1535113"/>
                          <a:ext cx="6639242" cy="469741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4" name="Objekt 23">
              <a:extLst>
                <a:ext uri="{FF2B5EF4-FFF2-40B4-BE49-F238E27FC236}">
                  <a16:creationId xmlns:a16="http://schemas.microsoft.com/office/drawing/2014/main" id="{A79CC87A-D526-4B76-AE9F-C70A42880C71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9705542"/>
                </p:ext>
              </p:extLst>
            </p:nvPr>
          </p:nvGraphicFramePr>
          <p:xfrm>
            <a:off x="989532" y="1808898"/>
            <a:ext cx="5994797" cy="37836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CS ChemDraw 64-bit Drawing" r:id="rId8" imgW="5472631" imgH="3456164" progId="ChemDraw_x64.Document.6.0">
                    <p:embed/>
                  </p:oleObj>
                </mc:Choice>
                <mc:Fallback>
                  <p:oleObj name="CS ChemDraw 64-bit Drawing" r:id="rId8" imgW="5472631" imgH="3456164" progId="ChemDraw_x64.Document.6.0">
                    <p:embed/>
                    <p:pic>
                      <p:nvPicPr>
                        <p:cNvPr id="24" name="Objekt 23">
                          <a:extLst>
                            <a:ext uri="{FF2B5EF4-FFF2-40B4-BE49-F238E27FC236}">
                              <a16:creationId xmlns:a16="http://schemas.microsoft.com/office/drawing/2014/main" id="{A79CC87A-D526-4B76-AE9F-C70A42880C7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989532" y="1808898"/>
                          <a:ext cx="5994797" cy="37836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BD54D18-0CE6-42DF-82E8-A8BFD32D35F3}"/>
              </a:ext>
            </a:extLst>
          </p:cNvPr>
          <p:cNvSpPr txBox="1"/>
          <p:nvPr/>
        </p:nvSpPr>
        <p:spPr>
          <a:xfrm>
            <a:off x="1499346" y="6272129"/>
            <a:ext cx="610496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0" i="1" dirty="0">
                <a:solidFill>
                  <a:srgbClr val="000000"/>
                </a:solidFill>
                <a:effectLst/>
              </a:rPr>
              <a:t>J. Am. Chem. </a:t>
            </a:r>
            <a:r>
              <a:rPr lang="de-DE" sz="1000" b="0" i="1" dirty="0" err="1">
                <a:solidFill>
                  <a:srgbClr val="000000"/>
                </a:solidFill>
                <a:effectLst/>
              </a:rPr>
              <a:t>Soc</a:t>
            </a:r>
            <a:r>
              <a:rPr lang="de-DE" sz="1000" b="0" i="1" dirty="0">
                <a:solidFill>
                  <a:srgbClr val="000000"/>
                </a:solidFill>
                <a:effectLst/>
              </a:rPr>
              <a:t>.</a:t>
            </a:r>
            <a:r>
              <a:rPr lang="de-DE" sz="1000" b="0" i="0" dirty="0">
                <a:solidFill>
                  <a:srgbClr val="000000"/>
                </a:solidFill>
                <a:effectLst/>
              </a:rPr>
              <a:t> </a:t>
            </a:r>
            <a:r>
              <a:rPr lang="de-DE" sz="1000" b="1" i="0" dirty="0">
                <a:solidFill>
                  <a:srgbClr val="000000"/>
                </a:solidFill>
                <a:effectLst/>
              </a:rPr>
              <a:t>1968</a:t>
            </a:r>
            <a:r>
              <a:rPr lang="de-DE" sz="1000" b="0" i="0" dirty="0">
                <a:solidFill>
                  <a:srgbClr val="000000"/>
                </a:solidFill>
                <a:effectLst/>
              </a:rPr>
              <a:t>, </a:t>
            </a:r>
            <a:r>
              <a:rPr lang="de-DE" sz="1000" b="0" i="1" dirty="0">
                <a:solidFill>
                  <a:srgbClr val="000000"/>
                </a:solidFill>
                <a:effectLst/>
              </a:rPr>
              <a:t>90</a:t>
            </a:r>
            <a:r>
              <a:rPr lang="de-DE" sz="1000" b="0" i="0" dirty="0">
                <a:solidFill>
                  <a:srgbClr val="000000"/>
                </a:solidFill>
                <a:effectLst/>
              </a:rPr>
              <a:t>, 5336</a:t>
            </a:r>
            <a:r>
              <a:rPr lang="cs-CZ" sz="1000" b="0" i="0" dirty="0">
                <a:solidFill>
                  <a:srgbClr val="000000"/>
                </a:solidFill>
                <a:effectLst/>
              </a:rPr>
              <a:t> 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840677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9AD7FD49-6D97-4DCB-A49B-C82CF014D205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graphicFrame>
        <p:nvGraphicFramePr>
          <p:cNvPr id="12" name="Tabulka 11">
            <a:extLst>
              <a:ext uri="{FF2B5EF4-FFF2-40B4-BE49-F238E27FC236}">
                <a16:creationId xmlns:a16="http://schemas.microsoft.com/office/drawing/2014/main" id="{ADF88E0B-5BDD-440D-8CA1-07D3EF51586B}"/>
              </a:ext>
            </a:extLst>
          </p:cNvPr>
          <p:cNvGraphicFramePr>
            <a:graphicFrameLocks noGrp="1"/>
          </p:cNvGraphicFramePr>
          <p:nvPr/>
        </p:nvGraphicFramePr>
        <p:xfrm>
          <a:off x="525091" y="1234440"/>
          <a:ext cx="1150074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932">
                  <a:extLst>
                    <a:ext uri="{9D8B030D-6E8A-4147-A177-3AD203B41FA5}">
                      <a16:colId xmlns:a16="http://schemas.microsoft.com/office/drawing/2014/main" val="1893164488"/>
                    </a:ext>
                  </a:extLst>
                </a:gridCol>
                <a:gridCol w="10623812">
                  <a:extLst>
                    <a:ext uri="{9D8B030D-6E8A-4147-A177-3AD203B41FA5}">
                      <a16:colId xmlns:a16="http://schemas.microsoft.com/office/drawing/2014/main" val="429061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1912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>
                          <a:solidFill>
                            <a:schemeClr val="tx1"/>
                          </a:solidFill>
                        </a:rPr>
                        <a:t>V. </a:t>
                      </a:r>
                      <a:r>
                        <a:rPr lang="cs-CZ" b="1" i="1" dirty="0" err="1">
                          <a:solidFill>
                            <a:schemeClr val="tx1"/>
                          </a:solidFill>
                        </a:rPr>
                        <a:t>Grignard</a:t>
                      </a:r>
                      <a:r>
                        <a:rPr lang="cs-CZ" b="1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„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for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discovery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so-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called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Grignard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reagent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which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recent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years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has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greatly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advanced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progress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organic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chemistry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“</a:t>
                      </a:r>
                    </a:p>
                    <a:p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7373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1963 </a:t>
                      </a:r>
                      <a:endParaRPr lang="cs-CZ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/>
                        <a:t>K. </a:t>
                      </a:r>
                      <a:r>
                        <a:rPr lang="cs-CZ" b="1" i="1" dirty="0" err="1"/>
                        <a:t>Ziegle</a:t>
                      </a:r>
                      <a:r>
                        <a:rPr lang="cs-CZ" b="1" i="1" dirty="0"/>
                        <a:t>, G. </a:t>
                      </a:r>
                      <a:r>
                        <a:rPr lang="cs-CZ" b="1" i="1" dirty="0" err="1"/>
                        <a:t>Natta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/>
                        <a:t>„</a:t>
                      </a:r>
                      <a:r>
                        <a:rPr lang="cs-CZ" b="1" dirty="0" err="1"/>
                        <a:t>for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their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discoveries</a:t>
                      </a:r>
                      <a:r>
                        <a:rPr lang="cs-CZ" b="1" dirty="0"/>
                        <a:t> in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field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of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chemistry</a:t>
                      </a:r>
                      <a:r>
                        <a:rPr lang="cs-CZ" b="1" dirty="0"/>
                        <a:t> and technology </a:t>
                      </a:r>
                      <a:r>
                        <a:rPr lang="cs-CZ" b="1" dirty="0" err="1"/>
                        <a:t>of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high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polymers</a:t>
                      </a:r>
                      <a:r>
                        <a:rPr lang="cs-CZ" b="1" dirty="0"/>
                        <a:t>“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976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1973</a:t>
                      </a:r>
                      <a:endParaRPr lang="cs-CZ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/>
                        <a:t>E. O. Fischer, G. </a:t>
                      </a:r>
                      <a:r>
                        <a:rPr lang="cs-CZ" b="1" i="1" dirty="0" err="1"/>
                        <a:t>Wilkinson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/>
                        <a:t>„</a:t>
                      </a:r>
                      <a:r>
                        <a:rPr lang="cs-CZ" b="1" dirty="0" err="1"/>
                        <a:t>for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their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pioneering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work</a:t>
                      </a:r>
                      <a:r>
                        <a:rPr lang="cs-CZ" b="1" dirty="0"/>
                        <a:t>, </a:t>
                      </a:r>
                      <a:r>
                        <a:rPr lang="cs-CZ" b="1" dirty="0" err="1"/>
                        <a:t>performed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independently</a:t>
                      </a:r>
                      <a:r>
                        <a:rPr lang="cs-CZ" b="1" dirty="0"/>
                        <a:t>, on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chemistry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of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organometallic</a:t>
                      </a:r>
                      <a:r>
                        <a:rPr lang="cs-CZ" b="1" dirty="0"/>
                        <a:t>, co-</a:t>
                      </a:r>
                      <a:r>
                        <a:rPr lang="cs-CZ" b="1" dirty="0" err="1"/>
                        <a:t>called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sandwich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compounds</a:t>
                      </a:r>
                      <a:r>
                        <a:rPr lang="cs-CZ" b="1" dirty="0"/>
                        <a:t>“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784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2001</a:t>
                      </a:r>
                      <a:endParaRPr lang="cs-CZ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/>
                        <a:t>W. </a:t>
                      </a:r>
                      <a:r>
                        <a:rPr lang="cs-CZ" b="1" i="1" dirty="0" err="1"/>
                        <a:t>Knowles</a:t>
                      </a:r>
                      <a:r>
                        <a:rPr lang="cs-CZ" b="1" i="1" dirty="0"/>
                        <a:t>, R. </a:t>
                      </a:r>
                      <a:r>
                        <a:rPr lang="cs-CZ" b="1" i="1" dirty="0" err="1"/>
                        <a:t>Noyori</a:t>
                      </a:r>
                      <a:r>
                        <a:rPr lang="cs-CZ" b="1" i="1" dirty="0"/>
                        <a:t>, K. B. </a:t>
                      </a:r>
                      <a:r>
                        <a:rPr lang="cs-CZ" b="1" i="1" dirty="0" err="1"/>
                        <a:t>Sharpless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/>
                        <a:t>„</a:t>
                      </a:r>
                      <a:r>
                        <a:rPr lang="cs-CZ" b="1" dirty="0" err="1"/>
                        <a:t>for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their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work</a:t>
                      </a:r>
                      <a:r>
                        <a:rPr lang="cs-CZ" b="1" dirty="0"/>
                        <a:t> on </a:t>
                      </a:r>
                      <a:r>
                        <a:rPr lang="cs-CZ" b="1" dirty="0" err="1"/>
                        <a:t>chirally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catalysed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hydrogenation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reactions</a:t>
                      </a:r>
                      <a:r>
                        <a:rPr lang="cs-CZ" b="1" dirty="0"/>
                        <a:t>“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64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2005</a:t>
                      </a:r>
                      <a:endParaRPr lang="cs-CZ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/>
                        <a:t>Y. </a:t>
                      </a:r>
                      <a:r>
                        <a:rPr lang="cs-CZ" b="1" i="1" dirty="0" err="1"/>
                        <a:t>Chauvin</a:t>
                      </a:r>
                      <a:r>
                        <a:rPr lang="cs-CZ" b="1" i="1" dirty="0"/>
                        <a:t>, R. H. </a:t>
                      </a:r>
                      <a:r>
                        <a:rPr lang="cs-CZ" b="1" i="1" dirty="0" err="1"/>
                        <a:t>Grubbs</a:t>
                      </a:r>
                      <a:r>
                        <a:rPr lang="cs-CZ" b="1" i="1" dirty="0"/>
                        <a:t>, R. R. </a:t>
                      </a:r>
                      <a:r>
                        <a:rPr lang="cs-CZ" b="1" i="1" dirty="0" err="1"/>
                        <a:t>Schrock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/>
                        <a:t>„</a:t>
                      </a:r>
                      <a:r>
                        <a:rPr lang="cs-CZ" b="1" dirty="0" err="1"/>
                        <a:t>for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development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of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metathesis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method</a:t>
                      </a:r>
                      <a:r>
                        <a:rPr lang="cs-CZ" b="1" dirty="0"/>
                        <a:t> in </a:t>
                      </a:r>
                      <a:r>
                        <a:rPr lang="cs-CZ" b="1" dirty="0" err="1"/>
                        <a:t>organic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synthesis</a:t>
                      </a:r>
                      <a:r>
                        <a:rPr lang="cs-CZ" b="1" dirty="0"/>
                        <a:t>“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05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cs-CZ" b="1" dirty="0"/>
                        <a:t>2010</a:t>
                      </a:r>
                      <a:endParaRPr lang="cs-CZ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i="1" dirty="0"/>
                        <a:t>R. F. </a:t>
                      </a:r>
                      <a:r>
                        <a:rPr lang="cs-CZ" b="1" i="1" dirty="0" err="1"/>
                        <a:t>Heck</a:t>
                      </a:r>
                      <a:r>
                        <a:rPr lang="cs-CZ" b="1" i="1" dirty="0"/>
                        <a:t>, E.-i. </a:t>
                      </a:r>
                      <a:r>
                        <a:rPr lang="cs-CZ" b="1" i="1" dirty="0" err="1"/>
                        <a:t>Negishi</a:t>
                      </a:r>
                      <a:r>
                        <a:rPr lang="cs-CZ" b="1" i="1" dirty="0"/>
                        <a:t>, A. Suzuki </a:t>
                      </a:r>
                      <a:r>
                        <a:rPr lang="cs-CZ" b="1" dirty="0"/>
                        <a:t>„</a:t>
                      </a:r>
                      <a:r>
                        <a:rPr lang="cs-CZ" b="1" dirty="0" err="1"/>
                        <a:t>for</a:t>
                      </a:r>
                      <a:r>
                        <a:rPr lang="cs-CZ" b="1" dirty="0"/>
                        <a:t> palladium-</a:t>
                      </a:r>
                      <a:r>
                        <a:rPr lang="cs-CZ" b="1" dirty="0" err="1"/>
                        <a:t>catalyzed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cross-couplings</a:t>
                      </a:r>
                      <a:r>
                        <a:rPr lang="cs-CZ" b="1" dirty="0"/>
                        <a:t> in </a:t>
                      </a:r>
                      <a:r>
                        <a:rPr lang="cs-CZ" b="1" dirty="0" err="1"/>
                        <a:t>organic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synthesis</a:t>
                      </a:r>
                      <a:r>
                        <a:rPr lang="cs-CZ" b="1" dirty="0"/>
                        <a:t>“</a:t>
                      </a:r>
                    </a:p>
                    <a:p>
                      <a:endParaRPr lang="cs-CZ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392307"/>
                  </a:ext>
                </a:extLst>
              </a:tr>
            </a:tbl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31768701-7E43-487C-8D99-2DED9F08A09D}"/>
              </a:ext>
            </a:extLst>
          </p:cNvPr>
          <p:cNvSpPr txBox="1"/>
          <p:nvPr/>
        </p:nvSpPr>
        <p:spPr>
          <a:xfrm>
            <a:off x="-243624" y="651028"/>
            <a:ext cx="488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The</a:t>
            </a:r>
            <a:r>
              <a:rPr lang="cs-CZ" sz="2000" b="1" dirty="0"/>
              <a:t> Nobel </a:t>
            </a:r>
            <a:r>
              <a:rPr lang="cs-CZ" sz="2000" b="1" dirty="0" err="1"/>
              <a:t>Prizes</a:t>
            </a:r>
            <a:r>
              <a:rPr lang="cs-CZ" sz="2000" b="1" dirty="0"/>
              <a:t> in </a:t>
            </a:r>
            <a:r>
              <a:rPr lang="cs-CZ" sz="2000" b="1" dirty="0" err="1"/>
              <a:t>Chemistry</a:t>
            </a:r>
            <a:endParaRPr lang="cs-CZ" sz="2000" b="1" dirty="0"/>
          </a:p>
        </p:txBody>
      </p:sp>
    </p:spTree>
    <p:extLst>
      <p:ext uri="{BB962C8B-B14F-4D97-AF65-F5344CB8AC3E}">
        <p14:creationId xmlns:p14="http://schemas.microsoft.com/office/powerpoint/2010/main" val="179001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16B4436F-CDE2-4B71-95D4-C7BF66F7855F}"/>
              </a:ext>
            </a:extLst>
          </p:cNvPr>
          <p:cNvSpPr/>
          <p:nvPr/>
        </p:nvSpPr>
        <p:spPr>
          <a:xfrm>
            <a:off x="6722104" y="875980"/>
            <a:ext cx="5401438" cy="203533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FF5B1FCD-A719-4F5F-AC9F-991E361466D2}"/>
              </a:ext>
            </a:extLst>
          </p:cNvPr>
          <p:cNvSpPr txBox="1"/>
          <p:nvPr/>
        </p:nvSpPr>
        <p:spPr>
          <a:xfrm>
            <a:off x="68458" y="1020074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/>
              <a:t>1760 </a:t>
            </a: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FCC7106B-EB42-44D5-A192-7EAEF3BA3A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2675320"/>
              </p:ext>
            </p:extLst>
          </p:nvPr>
        </p:nvGraphicFramePr>
        <p:xfrm>
          <a:off x="1062641" y="1069485"/>
          <a:ext cx="5571084" cy="9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714056" imgH="624491" progId="ChemDraw.Document.6.0">
                  <p:embed/>
                </p:oleObj>
              </mc:Choice>
              <mc:Fallback>
                <p:oleObj name="CS ChemDraw Drawing" r:id="rId4" imgW="3714056" imgH="624491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62641" y="1069485"/>
                        <a:ext cx="5571084" cy="936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DDF2EEDB-7EF6-4972-89B8-164A8B696628}"/>
              </a:ext>
            </a:extLst>
          </p:cNvPr>
          <p:cNvSpPr txBox="1"/>
          <p:nvPr/>
        </p:nvSpPr>
        <p:spPr>
          <a:xfrm>
            <a:off x="6923482" y="1020074"/>
            <a:ext cx="5021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b="1" dirty="0"/>
              <a:t>1727 </a:t>
            </a:r>
            <a:r>
              <a:rPr lang="cs-CZ" b="1" dirty="0" err="1"/>
              <a:t>Dutch</a:t>
            </a:r>
            <a:r>
              <a:rPr lang="cs-CZ" b="1" dirty="0"/>
              <a:t> </a:t>
            </a:r>
            <a:r>
              <a:rPr lang="cs-CZ" b="1" dirty="0" err="1"/>
              <a:t>scientist</a:t>
            </a:r>
            <a:r>
              <a:rPr lang="cs-CZ" b="1" dirty="0"/>
              <a:t> </a:t>
            </a:r>
            <a:r>
              <a:rPr lang="cs-CZ" b="1" i="1" dirty="0" err="1"/>
              <a:t>Heman</a:t>
            </a:r>
            <a:r>
              <a:rPr lang="cs-CZ" b="1" i="1" dirty="0"/>
              <a:t> </a:t>
            </a:r>
            <a:r>
              <a:rPr lang="cs-CZ" b="1" i="1" dirty="0" err="1"/>
              <a:t>Boerhaave</a:t>
            </a:r>
            <a:r>
              <a:rPr lang="cs-CZ" b="1" i="1" dirty="0"/>
              <a:t> </a:t>
            </a:r>
            <a:r>
              <a:rPr lang="cs-CZ" b="1" dirty="0" err="1"/>
              <a:t>discovered</a:t>
            </a:r>
            <a:r>
              <a:rPr lang="cs-CZ" b="1" dirty="0"/>
              <a:t> H</a:t>
            </a:r>
            <a:r>
              <a:rPr lang="cs-CZ" b="1" baseline="-25000" dirty="0"/>
              <a:t>2</a:t>
            </a:r>
            <a:r>
              <a:rPr lang="cs-CZ" b="1" dirty="0"/>
              <a:t>NCONH</a:t>
            </a:r>
            <a:r>
              <a:rPr lang="cs-CZ" b="1" baseline="-25000" dirty="0"/>
              <a:t>2</a:t>
            </a:r>
            <a:r>
              <a:rPr lang="cs-CZ" b="1" dirty="0"/>
              <a:t>   </a:t>
            </a:r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E3CBE666-EE1B-4A00-9EBD-B569BF040F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7801310"/>
              </p:ext>
            </p:extLst>
          </p:nvPr>
        </p:nvGraphicFramePr>
        <p:xfrm>
          <a:off x="7283806" y="2163763"/>
          <a:ext cx="4616450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076628" imgH="455497" progId="ChemDraw.Document.6.0">
                  <p:embed/>
                </p:oleObj>
              </mc:Choice>
              <mc:Fallback>
                <p:oleObj name="CS ChemDraw Drawing" r:id="rId6" imgW="3076628" imgH="455497" progId="ChemDraw.Document.6.0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FCC7106B-EB42-44D5-A192-7EAEF3BA3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83806" y="2163763"/>
                        <a:ext cx="4616450" cy="684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7AD6AF40-3FCD-484C-ACF0-8AEA1361AC1C}"/>
              </a:ext>
            </a:extLst>
          </p:cNvPr>
          <p:cNvSpPr txBox="1"/>
          <p:nvPr/>
        </p:nvSpPr>
        <p:spPr>
          <a:xfrm>
            <a:off x="6722104" y="1738719"/>
            <a:ext cx="50215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b="1" dirty="0"/>
              <a:t>1828 Urea </a:t>
            </a:r>
            <a:r>
              <a:rPr lang="cs-CZ" b="1" dirty="0" err="1"/>
              <a:t>was</a:t>
            </a:r>
            <a:r>
              <a:rPr lang="cs-CZ" b="1" dirty="0"/>
              <a:t> </a:t>
            </a:r>
            <a:r>
              <a:rPr lang="cs-CZ" b="1" dirty="0" err="1"/>
              <a:t>synthesized</a:t>
            </a:r>
            <a:r>
              <a:rPr lang="cs-CZ" b="1" dirty="0"/>
              <a:t> by  </a:t>
            </a:r>
            <a:r>
              <a:rPr lang="cs-CZ" b="1" i="1" dirty="0"/>
              <a:t>Friedrich </a:t>
            </a:r>
            <a:r>
              <a:rPr lang="cs-CZ" b="1" i="1" dirty="0" err="1"/>
              <a:t>Wöhler</a:t>
            </a:r>
            <a:endParaRPr lang="cs-CZ" b="1" i="1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EA35A6A0-0665-4AE8-BE41-7908F870CF07}"/>
              </a:ext>
            </a:extLst>
          </p:cNvPr>
          <p:cNvSpPr txBox="1"/>
          <p:nvPr/>
        </p:nvSpPr>
        <p:spPr>
          <a:xfrm>
            <a:off x="0" y="2136537"/>
            <a:ext cx="226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b="1" dirty="0"/>
              <a:t>1827 </a:t>
            </a:r>
            <a:r>
              <a:rPr lang="cs-CZ" b="1" i="1" dirty="0" err="1"/>
              <a:t>Zeise´s</a:t>
            </a:r>
            <a:r>
              <a:rPr lang="cs-CZ" b="1" dirty="0"/>
              <a:t> salt</a:t>
            </a:r>
          </a:p>
        </p:txBody>
      </p:sp>
      <p:graphicFrame>
        <p:nvGraphicFramePr>
          <p:cNvPr id="21" name="Objekt 20">
            <a:extLst>
              <a:ext uri="{FF2B5EF4-FFF2-40B4-BE49-F238E27FC236}">
                <a16:creationId xmlns:a16="http://schemas.microsoft.com/office/drawing/2014/main" id="{88D24688-FE87-44E8-970B-8349362BC5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000357"/>
              </p:ext>
            </p:extLst>
          </p:nvPr>
        </p:nvGraphicFramePr>
        <p:xfrm>
          <a:off x="2349978" y="2154714"/>
          <a:ext cx="1525587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012997" imgH="716062" progId="ChemDraw.Document.6.0">
                  <p:embed/>
                </p:oleObj>
              </mc:Choice>
              <mc:Fallback>
                <p:oleObj name="CS ChemDraw Drawing" r:id="rId8" imgW="1012997" imgH="716062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E3CBE666-EE1B-4A00-9EBD-B569BF040F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349978" y="2154714"/>
                        <a:ext cx="1525587" cy="108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kt 24">
            <a:extLst>
              <a:ext uri="{FF2B5EF4-FFF2-40B4-BE49-F238E27FC236}">
                <a16:creationId xmlns:a16="http://schemas.microsoft.com/office/drawing/2014/main" id="{CE382B1E-5717-4BCF-B20B-1AB2C8F84B8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497476"/>
              </p:ext>
            </p:extLst>
          </p:nvPr>
        </p:nvGraphicFramePr>
        <p:xfrm>
          <a:off x="5933359" y="3736225"/>
          <a:ext cx="3163887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2110477" imgH="211439" progId="ChemDraw.Document.6.0">
                  <p:embed/>
                </p:oleObj>
              </mc:Choice>
              <mc:Fallback>
                <p:oleObj name="CS ChemDraw Drawing" r:id="rId10" imgW="2110477" imgH="211439" progId="ChemDraw.Document.6.0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FCC7106B-EB42-44D5-A192-7EAEF3BA3A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933359" y="3736225"/>
                        <a:ext cx="3163887" cy="3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9D7BE300-78E3-4CAD-9750-6DE0FBC1C3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703571"/>
              </p:ext>
            </p:extLst>
          </p:nvPr>
        </p:nvGraphicFramePr>
        <p:xfrm>
          <a:off x="2349978" y="3683997"/>
          <a:ext cx="8128000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297014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1852   </a:t>
                      </a:r>
                      <a:r>
                        <a:rPr lang="cs-CZ" b="1" i="1" dirty="0" err="1">
                          <a:solidFill>
                            <a:schemeClr val="tx1"/>
                          </a:solidFill>
                        </a:rPr>
                        <a:t>Franklad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prepared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MeHgI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269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/>
                        <a:t>1938 	</a:t>
                      </a:r>
                      <a:r>
                        <a:rPr lang="cs-CZ" b="1" i="1" dirty="0"/>
                        <a:t>O. </a:t>
                      </a:r>
                      <a:r>
                        <a:rPr lang="cs-CZ" b="1" i="1" dirty="0" err="1"/>
                        <a:t>Roelen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 err="1"/>
                        <a:t>discovered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hydroformylation</a:t>
                      </a: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40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/>
                        <a:t>1951 	</a:t>
                      </a:r>
                      <a:r>
                        <a:rPr lang="cs-CZ" b="1" i="1" dirty="0"/>
                        <a:t>P. </a:t>
                      </a:r>
                      <a:r>
                        <a:rPr lang="cs-CZ" b="1" i="1" dirty="0" err="1"/>
                        <a:t>Pauson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 err="1"/>
                        <a:t>synthesized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ferrocene</a:t>
                      </a: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89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/>
                        <a:t>1952 	</a:t>
                      </a:r>
                      <a:r>
                        <a:rPr lang="cs-CZ" b="1" i="1" dirty="0"/>
                        <a:t>H. </a:t>
                      </a:r>
                      <a:r>
                        <a:rPr lang="cs-CZ" b="1" i="1" dirty="0" err="1"/>
                        <a:t>Gilman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 err="1"/>
                        <a:t>established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organocuprates</a:t>
                      </a: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388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/>
                        <a:t>1964 	</a:t>
                      </a:r>
                      <a:r>
                        <a:rPr lang="cs-CZ" b="1" i="1" dirty="0"/>
                        <a:t>E. O. Fischer </a:t>
                      </a:r>
                      <a:r>
                        <a:rPr lang="cs-CZ" b="1" dirty="0" err="1"/>
                        <a:t>synthesized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the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first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carbene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complex</a:t>
                      </a:r>
                      <a:endParaRPr lang="cs-CZ" b="1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011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cs-CZ" b="1" dirty="0"/>
                        <a:t>1969 	</a:t>
                      </a:r>
                      <a:r>
                        <a:rPr lang="cs-CZ" b="1" i="1" dirty="0"/>
                        <a:t>A. E.  </a:t>
                      </a:r>
                      <a:r>
                        <a:rPr lang="cs-CZ" b="1" i="1" dirty="0" err="1"/>
                        <a:t>Shilov</a:t>
                      </a:r>
                      <a:r>
                        <a:rPr lang="cs-CZ" b="1" i="1" dirty="0"/>
                        <a:t> </a:t>
                      </a:r>
                      <a:r>
                        <a:rPr lang="cs-CZ" b="1" dirty="0" err="1"/>
                        <a:t>discovered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Pt</a:t>
                      </a:r>
                      <a:r>
                        <a:rPr lang="cs-CZ" b="1" baseline="30000" dirty="0" err="1"/>
                        <a:t>II</a:t>
                      </a:r>
                      <a:r>
                        <a:rPr lang="cs-CZ" b="1" dirty="0" err="1"/>
                        <a:t>-catalyzed</a:t>
                      </a:r>
                      <a:r>
                        <a:rPr lang="cs-CZ" b="1" dirty="0"/>
                        <a:t> H/D Exchange </a:t>
                      </a:r>
                      <a:r>
                        <a:rPr lang="cs-CZ" b="1" dirty="0" err="1"/>
                        <a:t>of</a:t>
                      </a:r>
                      <a:r>
                        <a:rPr lang="cs-CZ" b="1" dirty="0"/>
                        <a:t> alkene </a:t>
                      </a:r>
                      <a:r>
                        <a:rPr lang="cs-CZ" b="1" dirty="0" err="1"/>
                        <a:t>with</a:t>
                      </a:r>
                      <a:r>
                        <a:rPr lang="cs-CZ" b="1" dirty="0"/>
                        <a:t> </a:t>
                      </a:r>
                      <a:r>
                        <a:rPr lang="cs-CZ" b="1" dirty="0" err="1"/>
                        <a:t>solvents</a:t>
                      </a:r>
                      <a:r>
                        <a:rPr lang="cs-CZ" b="1" dirty="0"/>
                        <a:t> </a:t>
                      </a:r>
                      <a:r>
                        <a:rPr lang="cs-CZ" b="1" dirty="0">
                          <a:sym typeface="Symbol" panose="05050102010706020507" pitchFamily="18" charset="2"/>
                        </a:rPr>
                        <a:t> CH </a:t>
                      </a:r>
                      <a:r>
                        <a:rPr lang="cs-CZ" b="1" dirty="0" err="1">
                          <a:sym typeface="Symbol" panose="05050102010706020507" pitchFamily="18" charset="2"/>
                        </a:rPr>
                        <a:t>activation</a:t>
                      </a:r>
                      <a:endParaRPr lang="cs-CZ" b="1" dirty="0"/>
                    </a:p>
                    <a:p>
                      <a:endParaRPr lang="cs-CZ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381380"/>
                  </a:ext>
                </a:extLst>
              </a:tr>
            </a:tbl>
          </a:graphicData>
        </a:graphic>
      </p:graphicFrame>
      <p:sp>
        <p:nvSpPr>
          <p:cNvPr id="22" name="TextovéPole 21">
            <a:extLst>
              <a:ext uri="{FF2B5EF4-FFF2-40B4-BE49-F238E27FC236}">
                <a16:creationId xmlns:a16="http://schemas.microsoft.com/office/drawing/2014/main" id="{B49B355E-1BEF-433E-9F49-9E9519587E29}"/>
              </a:ext>
            </a:extLst>
          </p:cNvPr>
          <p:cNvSpPr txBox="1"/>
          <p:nvPr/>
        </p:nvSpPr>
        <p:spPr>
          <a:xfrm>
            <a:off x="-35906" y="604327"/>
            <a:ext cx="23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Milestones</a:t>
            </a:r>
            <a:endParaRPr lang="cs-CZ" sz="2000" b="1" dirty="0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FA5857BF-22A6-4F79-963C-4BC7D879B904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672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D3954489-2A00-41F5-A179-DC39036216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8644" y="1604417"/>
          <a:ext cx="8494712" cy="353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090979" imgH="2949923" progId="ChemDraw.Document.6.0">
                  <p:embed/>
                </p:oleObj>
              </mc:Choice>
              <mc:Fallback>
                <p:oleObj name="CS ChemDraw Drawing" r:id="rId4" imgW="7090979" imgH="2949923" progId="ChemDraw.Document.6.0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D3954489-2A00-41F5-A179-DC39036216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8644" y="1604417"/>
                        <a:ext cx="8494712" cy="3535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3C474C8A-F70F-49A7-9776-A0A58F9F3E2E}"/>
              </a:ext>
            </a:extLst>
          </p:cNvPr>
          <p:cNvSpPr txBox="1"/>
          <p:nvPr/>
        </p:nvSpPr>
        <p:spPr>
          <a:xfrm>
            <a:off x="-133350" y="858145"/>
            <a:ext cx="488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Periodic</a:t>
            </a:r>
            <a:r>
              <a:rPr lang="cs-CZ" sz="2000" b="1" dirty="0"/>
              <a:t> table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elements</a:t>
            </a:r>
            <a:endParaRPr lang="cs-CZ" sz="20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AAC98FD-DDEC-4969-B654-824CEA1D3601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089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D3954489-2A00-41F5-A179-DC39036216E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4127231"/>
              </p:ext>
            </p:extLst>
          </p:nvPr>
        </p:nvGraphicFramePr>
        <p:xfrm>
          <a:off x="1814513" y="1260475"/>
          <a:ext cx="8016875" cy="234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6694589" imgH="1957969" progId="ChemDraw.Document.6.0">
                  <p:embed/>
                </p:oleObj>
              </mc:Choice>
              <mc:Fallback>
                <p:oleObj name="CS ChemDraw Drawing" r:id="rId4" imgW="6694589" imgH="1957969" progId="ChemDraw.Document.6.0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D3954489-2A00-41F5-A179-DC39036216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14513" y="1260475"/>
                        <a:ext cx="8016875" cy="234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8A5E46C7-E561-45DF-8684-069BC980210B}"/>
              </a:ext>
            </a:extLst>
          </p:cNvPr>
          <p:cNvSpPr txBox="1"/>
          <p:nvPr/>
        </p:nvSpPr>
        <p:spPr>
          <a:xfrm>
            <a:off x="666750" y="774739"/>
            <a:ext cx="488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Modified</a:t>
            </a:r>
            <a:r>
              <a:rPr lang="cs-CZ" sz="2000" b="1" dirty="0"/>
              <a:t> </a:t>
            </a:r>
            <a:r>
              <a:rPr lang="cs-CZ" sz="2000" b="1" dirty="0" err="1"/>
              <a:t>periodic</a:t>
            </a:r>
            <a:r>
              <a:rPr lang="cs-CZ" sz="2000" b="1" dirty="0"/>
              <a:t> table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elements</a:t>
            </a:r>
            <a:endParaRPr lang="cs-CZ" sz="2000" b="1" dirty="0"/>
          </a:p>
        </p:txBody>
      </p:sp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E2C7C298-7A00-4365-ACB4-FC47ECDA41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00463" y="4433888"/>
          <a:ext cx="4241800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541486" imgH="1151908" progId="ChemDraw.Document.6.0">
                  <p:embed/>
                </p:oleObj>
              </mc:Choice>
              <mc:Fallback>
                <p:oleObj name="CS ChemDraw Drawing" r:id="rId6" imgW="3541486" imgH="1151908" progId="ChemDraw.Document.6.0">
                  <p:embed/>
                  <p:pic>
                    <p:nvPicPr>
                      <p:cNvPr id="12" name="Objekt 11">
                        <a:extLst>
                          <a:ext uri="{FF2B5EF4-FFF2-40B4-BE49-F238E27FC236}">
                            <a16:creationId xmlns:a16="http://schemas.microsoft.com/office/drawing/2014/main" id="{E2C7C298-7A00-4365-ACB4-FC47ECDA4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700463" y="4433888"/>
                        <a:ext cx="4241800" cy="1382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2040D251-E75A-4434-85F3-406971D69A52}"/>
              </a:ext>
            </a:extLst>
          </p:cNvPr>
          <p:cNvSpPr txBox="1"/>
          <p:nvPr/>
        </p:nvSpPr>
        <p:spPr>
          <a:xfrm>
            <a:off x="666750" y="3835956"/>
            <a:ext cx="488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Our</a:t>
            </a:r>
            <a:r>
              <a:rPr lang="cs-CZ" sz="2000" b="1" dirty="0"/>
              <a:t> </a:t>
            </a:r>
            <a:r>
              <a:rPr lang="cs-CZ" sz="2000" b="1" dirty="0" err="1"/>
              <a:t>periodic</a:t>
            </a:r>
            <a:r>
              <a:rPr lang="cs-CZ" sz="2000" b="1" dirty="0"/>
              <a:t> table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elements</a:t>
            </a:r>
            <a:endParaRPr lang="cs-CZ" sz="2000" b="1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47AEFF2-4B2E-429E-9C7A-9445E0F57040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0016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8A5E46C7-E561-45DF-8684-069BC980210B}"/>
              </a:ext>
            </a:extLst>
          </p:cNvPr>
          <p:cNvSpPr txBox="1"/>
          <p:nvPr/>
        </p:nvSpPr>
        <p:spPr>
          <a:xfrm>
            <a:off x="-84057" y="647307"/>
            <a:ext cx="43972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Properties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metals</a:t>
            </a:r>
          </a:p>
        </p:txBody>
      </p:sp>
      <p:graphicFrame>
        <p:nvGraphicFramePr>
          <p:cNvPr id="12" name="Objekt 11">
            <a:extLst>
              <a:ext uri="{FF2B5EF4-FFF2-40B4-BE49-F238E27FC236}">
                <a16:creationId xmlns:a16="http://schemas.microsoft.com/office/drawing/2014/main" id="{E2C7C298-7A00-4365-ACB4-FC47ECDA412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4981282"/>
              </p:ext>
            </p:extLst>
          </p:nvPr>
        </p:nvGraphicFramePr>
        <p:xfrm>
          <a:off x="3292475" y="1146175"/>
          <a:ext cx="5056188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220954" imgH="2136395" progId="ChemDraw.Document.6.0">
                  <p:embed/>
                </p:oleObj>
              </mc:Choice>
              <mc:Fallback>
                <p:oleObj name="CS ChemDraw Drawing" r:id="rId4" imgW="4220954" imgH="2136395" progId="ChemDraw.Document.6.0">
                  <p:embed/>
                  <p:pic>
                    <p:nvPicPr>
                      <p:cNvPr id="12" name="Objekt 11">
                        <a:extLst>
                          <a:ext uri="{FF2B5EF4-FFF2-40B4-BE49-F238E27FC236}">
                            <a16:creationId xmlns:a16="http://schemas.microsoft.com/office/drawing/2014/main" id="{E2C7C298-7A00-4365-ACB4-FC47ECDA4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92475" y="1146175"/>
                        <a:ext cx="5056188" cy="2565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C111D1F9-1224-45FF-A5C7-79FF924EFC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14123"/>
              </p:ext>
            </p:extLst>
          </p:nvPr>
        </p:nvGraphicFramePr>
        <p:xfrm>
          <a:off x="4087813" y="4178300"/>
          <a:ext cx="6065837" cy="226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070190" imgH="1884869" progId="ChemDraw.Document.6.0">
                  <p:embed/>
                </p:oleObj>
              </mc:Choice>
              <mc:Fallback>
                <p:oleObj name="CS ChemDraw Drawing" r:id="rId6" imgW="5070190" imgH="1884869" progId="ChemDraw.Document.6.0">
                  <p:embed/>
                  <p:pic>
                    <p:nvPicPr>
                      <p:cNvPr id="12" name="Objekt 11">
                        <a:extLst>
                          <a:ext uri="{FF2B5EF4-FFF2-40B4-BE49-F238E27FC236}">
                            <a16:creationId xmlns:a16="http://schemas.microsoft.com/office/drawing/2014/main" id="{E2C7C298-7A00-4365-ACB4-FC47ECDA4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87813" y="4178300"/>
                        <a:ext cx="6065837" cy="226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2FF0470F-0078-4F7D-A9DE-5C6C05A05617}"/>
              </a:ext>
            </a:extLst>
          </p:cNvPr>
          <p:cNvSpPr txBox="1"/>
          <p:nvPr/>
        </p:nvSpPr>
        <p:spPr>
          <a:xfrm>
            <a:off x="644768" y="1055485"/>
            <a:ext cx="2463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b="1" dirty="0" err="1"/>
              <a:t>Ionization</a:t>
            </a:r>
            <a:r>
              <a:rPr lang="cs-CZ" b="1" dirty="0"/>
              <a:t> </a:t>
            </a:r>
            <a:r>
              <a:rPr lang="cs-CZ" b="1" dirty="0" err="1"/>
              <a:t>potentials</a:t>
            </a:r>
            <a:endParaRPr lang="cs-CZ" b="1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DE061F5-0B74-40D6-9E36-226BDF8FBF70}"/>
              </a:ext>
            </a:extLst>
          </p:cNvPr>
          <p:cNvSpPr txBox="1"/>
          <p:nvPr/>
        </p:nvSpPr>
        <p:spPr>
          <a:xfrm>
            <a:off x="-679450" y="3861872"/>
            <a:ext cx="4883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cs-CZ" b="1" dirty="0" err="1"/>
              <a:t>Size</a:t>
            </a:r>
            <a:endParaRPr lang="cs-CZ" b="1" dirty="0"/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CB4FE843-F6CE-4D51-AEFD-538FEB7B3C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680923"/>
              </p:ext>
            </p:extLst>
          </p:nvPr>
        </p:nvGraphicFramePr>
        <p:xfrm>
          <a:off x="9367838" y="1819275"/>
          <a:ext cx="2197100" cy="1928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36207" imgH="1607405" progId="ChemDraw.Document.6.0">
                  <p:embed/>
                </p:oleObj>
              </mc:Choice>
              <mc:Fallback>
                <p:oleObj name="CS ChemDraw Drawing" r:id="rId8" imgW="1836207" imgH="1607405" progId="ChemDraw.Document.6.0">
                  <p:embed/>
                  <p:pic>
                    <p:nvPicPr>
                      <p:cNvPr id="12" name="Objekt 11">
                        <a:extLst>
                          <a:ext uri="{FF2B5EF4-FFF2-40B4-BE49-F238E27FC236}">
                            <a16:creationId xmlns:a16="http://schemas.microsoft.com/office/drawing/2014/main" id="{E2C7C298-7A00-4365-ACB4-FC47ECDA41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367838" y="1819275"/>
                        <a:ext cx="2197100" cy="1928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CB0B0E6A-8D73-44E9-B181-BEB94C2DAF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099469"/>
              </p:ext>
            </p:extLst>
          </p:nvPr>
        </p:nvGraphicFramePr>
        <p:xfrm>
          <a:off x="5780814" y="629671"/>
          <a:ext cx="1432610" cy="42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716305" imgH="211439" progId="ChemDraw.Document.6.0">
                  <p:embed/>
                </p:oleObj>
              </mc:Choice>
              <mc:Fallback>
                <p:oleObj name="CS ChemDraw Drawing" r:id="rId10" imgW="716305" imgH="211439" progId="ChemDraw.Document.6.0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E18682FE-0C0E-449A-AEB8-43D9E728AF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780814" y="629671"/>
                        <a:ext cx="1432610" cy="42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0D350AE2-2BDF-4E90-A54E-925A7DC0580D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233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96BE79E4-8F3D-4838-947C-869A45A5B433}"/>
              </a:ext>
            </a:extLst>
          </p:cNvPr>
          <p:cNvSpPr/>
          <p:nvPr/>
        </p:nvSpPr>
        <p:spPr>
          <a:xfrm>
            <a:off x="4835131" y="4424851"/>
            <a:ext cx="1794076" cy="64484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38F069D4-C45B-41D7-AFC5-81CD016C33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1449127"/>
              </p:ext>
            </p:extLst>
          </p:nvPr>
        </p:nvGraphicFramePr>
        <p:xfrm>
          <a:off x="2284413" y="1689100"/>
          <a:ext cx="6907212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754831" imgH="1348783" progId="ChemDraw.Document.6.0">
                  <p:embed/>
                </p:oleObj>
              </mc:Choice>
              <mc:Fallback>
                <p:oleObj name="CS ChemDraw Drawing" r:id="rId4" imgW="5754831" imgH="1348783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84413" y="1689100"/>
                        <a:ext cx="6907212" cy="162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ovéPole 29">
            <a:extLst>
              <a:ext uri="{FF2B5EF4-FFF2-40B4-BE49-F238E27FC236}">
                <a16:creationId xmlns:a16="http://schemas.microsoft.com/office/drawing/2014/main" id="{0B94B722-FC4E-45B9-BF70-2375FB0B4744}"/>
              </a:ext>
            </a:extLst>
          </p:cNvPr>
          <p:cNvSpPr txBox="1"/>
          <p:nvPr/>
        </p:nvSpPr>
        <p:spPr>
          <a:xfrm>
            <a:off x="666750" y="774739"/>
            <a:ext cx="4883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Examples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organometallic</a:t>
            </a:r>
            <a:r>
              <a:rPr lang="cs-CZ" sz="2000" b="1" dirty="0"/>
              <a:t> </a:t>
            </a:r>
            <a:r>
              <a:rPr lang="cs-CZ" sz="2000" b="1" dirty="0" err="1"/>
              <a:t>compounds</a:t>
            </a:r>
            <a:endParaRPr lang="cs-CZ" sz="2000" b="1" dirty="0"/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4CE7194B-40D8-4734-91CD-B81F976F10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749552"/>
              </p:ext>
            </p:extLst>
          </p:nvPr>
        </p:nvGraphicFramePr>
        <p:xfrm>
          <a:off x="5017599" y="4542642"/>
          <a:ext cx="1432610" cy="42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716305" imgH="211439" progId="ChemDraw.Document.6.0">
                  <p:embed/>
                </p:oleObj>
              </mc:Choice>
              <mc:Fallback>
                <p:oleObj name="CS ChemDraw Drawing" r:id="rId6" imgW="716305" imgH="211439" progId="ChemDraw.Document.6.0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E18682FE-0C0E-449A-AEB8-43D9E728AF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017599" y="4542642"/>
                        <a:ext cx="1432610" cy="42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ovéPole 11">
            <a:extLst>
              <a:ext uri="{FF2B5EF4-FFF2-40B4-BE49-F238E27FC236}">
                <a16:creationId xmlns:a16="http://schemas.microsoft.com/office/drawing/2014/main" id="{5D3ACB7D-026F-40C9-B462-A940B46C5228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354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0A77984-EE50-4660-8956-9478A8C25818}"/>
              </a:ext>
            </a:extLst>
          </p:cNvPr>
          <p:cNvSpPr txBox="1"/>
          <p:nvPr/>
        </p:nvSpPr>
        <p:spPr>
          <a:xfrm>
            <a:off x="228599" y="774739"/>
            <a:ext cx="7017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/>
              <a:t>Ligand </a:t>
            </a:r>
            <a:r>
              <a:rPr lang="cs-CZ" sz="2000" b="1" dirty="0" err="1"/>
              <a:t>properties</a:t>
            </a:r>
            <a:endParaRPr lang="cs-CZ" sz="2000" b="1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6F6B5A8-EF35-4474-9137-BBE45F786B90}"/>
              </a:ext>
            </a:extLst>
          </p:cNvPr>
          <p:cNvSpPr txBox="1"/>
          <p:nvPr/>
        </p:nvSpPr>
        <p:spPr>
          <a:xfrm>
            <a:off x="672935" y="4045326"/>
            <a:ext cx="10774481" cy="154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FF0000"/>
                </a:solidFill>
              </a:rPr>
              <a:t>The</a:t>
            </a:r>
            <a:r>
              <a:rPr lang="cs-CZ" b="1" dirty="0">
                <a:solidFill>
                  <a:srgbClr val="FF0000"/>
                </a:solidFill>
              </a:rPr>
              <a:t> 18-electron rule </a:t>
            </a:r>
            <a:r>
              <a:rPr lang="cs-CZ" b="1" dirty="0">
                <a:sym typeface="Symbol" panose="05050102010706020507" pitchFamily="18" charset="2"/>
              </a:rPr>
              <a:t> </a:t>
            </a:r>
            <a:r>
              <a:rPr lang="cs-CZ" b="1" dirty="0" err="1">
                <a:sym typeface="Symbol" panose="05050102010706020507" pitchFamily="18" charset="2"/>
              </a:rPr>
              <a:t>coordinatively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saturated</a:t>
            </a:r>
            <a:r>
              <a:rPr lang="cs-CZ" b="1" dirty="0">
                <a:sym typeface="Symbol" panose="05050102010706020507" pitchFamily="18" charset="2"/>
              </a:rPr>
              <a:t> (18 </a:t>
            </a:r>
            <a:r>
              <a:rPr lang="cs-CZ" b="1" dirty="0" err="1">
                <a:sym typeface="Symbol" panose="05050102010706020507" pitchFamily="18" charset="2"/>
              </a:rPr>
              <a:t>electrons</a:t>
            </a:r>
            <a:r>
              <a:rPr lang="cs-CZ" b="1" dirty="0">
                <a:sym typeface="Symbol" panose="05050102010706020507" pitchFamily="18" charset="2"/>
              </a:rPr>
              <a:t>) </a:t>
            </a:r>
            <a:r>
              <a:rPr lang="cs-CZ" b="1" dirty="0" err="1">
                <a:sym typeface="Symbol" panose="05050102010706020507" pitchFamily="18" charset="2"/>
              </a:rPr>
              <a:t>or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unsaturated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complexes</a:t>
            </a:r>
            <a:r>
              <a:rPr lang="cs-CZ" b="1" dirty="0">
                <a:sym typeface="Symbol" panose="05050102010706020507" pitchFamily="18" charset="2"/>
              </a:rPr>
              <a:t> (18 </a:t>
            </a:r>
            <a:r>
              <a:rPr lang="cs-CZ" b="1" dirty="0" err="1">
                <a:sym typeface="Symbol" panose="05050102010706020507" pitchFamily="18" charset="2"/>
              </a:rPr>
              <a:t>electrons</a:t>
            </a:r>
            <a:r>
              <a:rPr lang="cs-CZ" b="1" dirty="0">
                <a:sym typeface="Symbol" panose="05050102010706020507" pitchFamily="18" charset="2"/>
              </a:rPr>
              <a:t>) </a:t>
            </a: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FF0000"/>
                </a:solidFill>
              </a:rPr>
              <a:t>Coordination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 err="1">
                <a:solidFill>
                  <a:srgbClr val="FF0000"/>
                </a:solidFill>
              </a:rPr>
              <a:t>number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dirty="0">
                <a:sym typeface="Symbol" panose="05050102010706020507" pitchFamily="18" charset="2"/>
              </a:rPr>
              <a:t> </a:t>
            </a:r>
            <a:r>
              <a:rPr lang="cs-CZ" b="1" dirty="0" err="1">
                <a:sym typeface="Symbol" panose="05050102010706020507" pitchFamily="18" charset="2"/>
              </a:rPr>
              <a:t>number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of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ligands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bounded</a:t>
            </a:r>
            <a:r>
              <a:rPr lang="cs-CZ" b="1" dirty="0">
                <a:sym typeface="Symbol" panose="05050102010706020507" pitchFamily="18" charset="2"/>
              </a:rPr>
              <a:t> to </a:t>
            </a:r>
            <a:r>
              <a:rPr lang="cs-CZ" b="1" dirty="0" err="1">
                <a:sym typeface="Symbol" panose="05050102010706020507" pitchFamily="18" charset="2"/>
              </a:rPr>
              <a:t>the</a:t>
            </a:r>
            <a:r>
              <a:rPr lang="cs-CZ" b="1" dirty="0">
                <a:sym typeface="Symbol" panose="05050102010706020507" pitchFamily="18" charset="2"/>
              </a:rPr>
              <a:t> metal by -</a:t>
            </a:r>
            <a:r>
              <a:rPr lang="cs-CZ" b="1" dirty="0" err="1">
                <a:sym typeface="Symbol" panose="05050102010706020507" pitchFamily="18" charset="2"/>
              </a:rPr>
              <a:t>bonds</a:t>
            </a:r>
            <a:r>
              <a:rPr lang="cs-CZ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b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FF0000"/>
                </a:solidFill>
                <a:sym typeface="Symbol" panose="05050102010706020507" pitchFamily="18" charset="2"/>
              </a:rPr>
              <a:t>Hapticity</a:t>
            </a:r>
            <a:r>
              <a:rPr lang="cs-CZ" b="1" dirty="0">
                <a:sym typeface="Symbol" panose="05050102010706020507" pitchFamily="18" charset="2"/>
              </a:rPr>
              <a:t> () </a:t>
            </a:r>
            <a:r>
              <a:rPr lang="en-US" b="1" dirty="0">
                <a:sym typeface="Symbol" panose="05050102010706020507" pitchFamily="18" charset="2"/>
              </a:rPr>
              <a:t>describes how many atoms of the ligand bind to the transition metal</a:t>
            </a:r>
            <a:endParaRPr lang="cs-CZ" b="1" dirty="0">
              <a:sym typeface="Symbol" panose="05050102010706020507" pitchFamily="18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b="1" dirty="0">
              <a:sym typeface="Symbol" panose="05050102010706020507" pitchFamily="18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>
                <a:solidFill>
                  <a:srgbClr val="FF0000"/>
                </a:solidFill>
                <a:sym typeface="Symbol" panose="05050102010706020507" pitchFamily="18" charset="2"/>
              </a:rPr>
              <a:t>Monodentate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or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olidFill>
                  <a:srgbClr val="FF0000"/>
                </a:solidFill>
                <a:sym typeface="Symbol" panose="05050102010706020507" pitchFamily="18" charset="2"/>
              </a:rPr>
              <a:t>polydentate</a:t>
            </a:r>
            <a:r>
              <a:rPr lang="cs-CZ" b="1" dirty="0">
                <a:sym typeface="Symbol" panose="05050102010706020507" pitchFamily="18" charset="2"/>
              </a:rPr>
              <a:t> </a:t>
            </a:r>
            <a:r>
              <a:rPr lang="cs-CZ" b="1" dirty="0" err="1">
                <a:sym typeface="Symbol" panose="05050102010706020507" pitchFamily="18" charset="2"/>
              </a:rPr>
              <a:t>ligands</a:t>
            </a:r>
            <a:endParaRPr lang="cs-CZ" b="1" dirty="0"/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8C7394EE-EE81-402F-B107-14834A977E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7511173"/>
              </p:ext>
            </p:extLst>
          </p:nvPr>
        </p:nvGraphicFramePr>
        <p:xfrm>
          <a:off x="2176801" y="1673846"/>
          <a:ext cx="8604250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540995" imgH="425517" progId="ChemDraw.Document.6.0">
                  <p:embed/>
                </p:oleObj>
              </mc:Choice>
              <mc:Fallback>
                <p:oleObj name="CS ChemDraw Drawing" r:id="rId4" imgW="3540995" imgH="425517" progId="ChemDraw.Document.6.0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33207122-54CE-4B5B-8929-9D914D2F30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76801" y="1673846"/>
                        <a:ext cx="8604250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ovéPole 10">
            <a:extLst>
              <a:ext uri="{FF2B5EF4-FFF2-40B4-BE49-F238E27FC236}">
                <a16:creationId xmlns:a16="http://schemas.microsoft.com/office/drawing/2014/main" id="{B5AE97C1-07ED-49D1-B66D-1ABDAA2FD60A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CF284644-4963-421E-B088-545300FE4D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5423764"/>
              </p:ext>
            </p:extLst>
          </p:nvPr>
        </p:nvGraphicFramePr>
        <p:xfrm>
          <a:off x="5379695" y="3080333"/>
          <a:ext cx="1432610" cy="42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716305" imgH="211439" progId="ChemDraw.Document.6.0">
                  <p:embed/>
                </p:oleObj>
              </mc:Choice>
              <mc:Fallback>
                <p:oleObj name="CS ChemDraw Drawing" r:id="rId6" imgW="716305" imgH="211439" progId="ChemDraw.Document.6.0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E18682FE-0C0E-449A-AEB8-43D9E728AF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79695" y="3080333"/>
                        <a:ext cx="1432610" cy="42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2739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graphicFrame>
        <p:nvGraphicFramePr>
          <p:cNvPr id="9" name="Object 17">
            <a:extLst>
              <a:ext uri="{FF2B5EF4-FFF2-40B4-BE49-F238E27FC236}">
                <a16:creationId xmlns:a16="http://schemas.microsoft.com/office/drawing/2014/main" id="{58E14E27-D3F5-485D-B5D2-5BE07272CB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0682820"/>
              </p:ext>
            </p:extLst>
          </p:nvPr>
        </p:nvGraphicFramePr>
        <p:xfrm>
          <a:off x="284163" y="2964372"/>
          <a:ext cx="5480050" cy="1114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480194" imgH="1113786" progId="ChemDraw.Document.6.0">
                  <p:embed/>
                </p:oleObj>
              </mc:Choice>
              <mc:Fallback>
                <p:oleObj name="CS ChemDraw Drawing" r:id="rId4" imgW="5480194" imgH="1113786" progId="ChemDraw.Document.6.0">
                  <p:embed/>
                  <p:pic>
                    <p:nvPicPr>
                      <p:cNvPr id="11" name="Object 17">
                        <a:extLst>
                          <a:ext uri="{FF2B5EF4-FFF2-40B4-BE49-F238E27FC236}">
                            <a16:creationId xmlns:a16="http://schemas.microsoft.com/office/drawing/2014/main" id="{FA67C5D1-939E-494B-9D91-D5C7E6BF941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63" y="2964372"/>
                        <a:ext cx="5480050" cy="1114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ovéPole 9">
            <a:extLst>
              <a:ext uri="{FF2B5EF4-FFF2-40B4-BE49-F238E27FC236}">
                <a16:creationId xmlns:a16="http://schemas.microsoft.com/office/drawing/2014/main" id="{C35868E9-7C28-48C9-A302-DBAF4B40E373}"/>
              </a:ext>
            </a:extLst>
          </p:cNvPr>
          <p:cNvSpPr txBox="1"/>
          <p:nvPr/>
        </p:nvSpPr>
        <p:spPr>
          <a:xfrm>
            <a:off x="-127263" y="722800"/>
            <a:ext cx="9254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 err="1"/>
              <a:t>Bindings</a:t>
            </a:r>
            <a:r>
              <a:rPr lang="cs-CZ" sz="2000" b="1" dirty="0"/>
              <a:t> in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endParaRPr lang="cs-CZ" sz="20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BB0FA56-1073-483C-8A70-2C001EAC54D0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  <p:graphicFrame>
        <p:nvGraphicFramePr>
          <p:cNvPr id="3" name="Objekt 2">
            <a:extLst>
              <a:ext uri="{FF2B5EF4-FFF2-40B4-BE49-F238E27FC236}">
                <a16:creationId xmlns:a16="http://schemas.microsoft.com/office/drawing/2014/main" id="{21BC0CA1-3E81-4832-9F9A-FFCA0227D4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474494"/>
              </p:ext>
            </p:extLst>
          </p:nvPr>
        </p:nvGraphicFramePr>
        <p:xfrm>
          <a:off x="6372596" y="1673558"/>
          <a:ext cx="5294313" cy="3884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292647" imgH="3884223" progId="ChemDraw.Document.6.0">
                  <p:embed/>
                </p:oleObj>
              </mc:Choice>
              <mc:Fallback>
                <p:oleObj name="CS ChemDraw Drawing" r:id="rId6" imgW="5292647" imgH="3884223" progId="ChemDraw.Document.6.0">
                  <p:embed/>
                  <p:pic>
                    <p:nvPicPr>
                      <p:cNvPr id="0" name="Object 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596" y="1673558"/>
                        <a:ext cx="5294313" cy="3884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5767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8BEA921-022F-4BBF-9793-FE5ABAD9B0C7}"/>
              </a:ext>
            </a:extLst>
          </p:cNvPr>
          <p:cNvSpPr txBox="1"/>
          <p:nvPr/>
        </p:nvSpPr>
        <p:spPr>
          <a:xfrm>
            <a:off x="76199" y="687048"/>
            <a:ext cx="7092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/>
              <a:t>18 </a:t>
            </a:r>
            <a:r>
              <a:rPr lang="cs-CZ" sz="2000" b="1" dirty="0" err="1"/>
              <a:t>electron</a:t>
            </a:r>
            <a:r>
              <a:rPr lang="cs-CZ" sz="2000" b="1" dirty="0"/>
              <a:t> rule</a:t>
            </a:r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E18682FE-0C0E-449A-AEB8-43D9E728AF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858535"/>
              </p:ext>
            </p:extLst>
          </p:nvPr>
        </p:nvGraphicFramePr>
        <p:xfrm>
          <a:off x="4122737" y="1109775"/>
          <a:ext cx="1432610" cy="42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16305" imgH="211439" progId="ChemDraw.Document.6.0">
                  <p:embed/>
                </p:oleObj>
              </mc:Choice>
              <mc:Fallback>
                <p:oleObj name="CS ChemDraw Drawing" r:id="rId4" imgW="716305" imgH="211439" progId="ChemDraw.Document.6.0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E18682FE-0C0E-449A-AEB8-43D9E728AF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22737" y="1109775"/>
                        <a:ext cx="1432610" cy="42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E1259D92-60B0-4CC9-9DF9-2E5780688A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230282"/>
              </p:ext>
            </p:extLst>
          </p:nvPr>
        </p:nvGraphicFramePr>
        <p:xfrm>
          <a:off x="231913" y="1631534"/>
          <a:ext cx="4772025" cy="4908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975913" imgH="4090040" progId="ChemDraw.Document.6.0">
                  <p:embed/>
                </p:oleObj>
              </mc:Choice>
              <mc:Fallback>
                <p:oleObj name="CS ChemDraw Drawing" r:id="rId6" imgW="3975913" imgH="4090040" progId="ChemDraw.Document.6.0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E18682FE-0C0E-449A-AEB8-43D9E728AF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1913" y="1631534"/>
                        <a:ext cx="4772025" cy="4908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>
            <a:extLst>
              <a:ext uri="{FF2B5EF4-FFF2-40B4-BE49-F238E27FC236}">
                <a16:creationId xmlns:a16="http://schemas.microsoft.com/office/drawing/2014/main" id="{6397D514-AA5A-4BA4-B011-EF590E1ED6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80383"/>
              </p:ext>
            </p:extLst>
          </p:nvPr>
        </p:nvGraphicFramePr>
        <p:xfrm>
          <a:off x="6096000" y="2172374"/>
          <a:ext cx="5953125" cy="3529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4964464" imgH="2941781" progId="ChemDraw.Document.6.0">
                  <p:embed/>
                </p:oleObj>
              </mc:Choice>
              <mc:Fallback>
                <p:oleObj name="CS ChemDraw Drawing" r:id="rId8" imgW="4964464" imgH="2941781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E1259D92-60B0-4CC9-9DF9-2E5780688A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96000" y="2172374"/>
                        <a:ext cx="5953125" cy="3529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CAA906BE-EC92-4BDE-BE5B-D021C64D9AE9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75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F8BEA921-022F-4BBF-9793-FE5ABAD9B0C7}"/>
              </a:ext>
            </a:extLst>
          </p:cNvPr>
          <p:cNvSpPr txBox="1"/>
          <p:nvPr/>
        </p:nvSpPr>
        <p:spPr>
          <a:xfrm>
            <a:off x="67734" y="687048"/>
            <a:ext cx="11655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 err="1"/>
              <a:t>Oxidation</a:t>
            </a:r>
            <a:r>
              <a:rPr lang="cs-CZ" sz="2000" b="1" dirty="0"/>
              <a:t> </a:t>
            </a:r>
            <a:r>
              <a:rPr lang="cs-CZ" sz="2000" b="1" dirty="0" err="1"/>
              <a:t>state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and </a:t>
            </a:r>
            <a:r>
              <a:rPr lang="cs-CZ" sz="2000" b="1" dirty="0" err="1"/>
              <a:t>number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d-</a:t>
            </a:r>
            <a:r>
              <a:rPr lang="cs-CZ" sz="2000" b="1" dirty="0" err="1"/>
              <a:t>electrons</a:t>
            </a:r>
            <a:r>
              <a:rPr lang="cs-CZ" sz="2000" b="1" dirty="0"/>
              <a:t> </a:t>
            </a:r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E18682FE-0C0E-449A-AEB8-43D9E728AF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006797"/>
              </p:ext>
            </p:extLst>
          </p:nvPr>
        </p:nvGraphicFramePr>
        <p:xfrm>
          <a:off x="5286904" y="1329275"/>
          <a:ext cx="1432610" cy="42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16305" imgH="211439" progId="ChemDraw.Document.6.0">
                  <p:embed/>
                </p:oleObj>
              </mc:Choice>
              <mc:Fallback>
                <p:oleObj name="CS ChemDraw Drawing" r:id="rId4" imgW="716305" imgH="211439" progId="ChemDraw.Document.6.0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33207122-54CE-4B5B-8929-9D914D2F309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86904" y="1329275"/>
                        <a:ext cx="1432610" cy="42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1BB0E1F7-3AA6-40D5-BF4B-F5F13A2732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861019"/>
              </p:ext>
            </p:extLst>
          </p:nvPr>
        </p:nvGraphicFramePr>
        <p:xfrm>
          <a:off x="4419335" y="2215621"/>
          <a:ext cx="3294063" cy="1382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753510" imgH="1151908" progId="ChemDraw.Document.6.0">
                  <p:embed/>
                </p:oleObj>
              </mc:Choice>
              <mc:Fallback>
                <p:oleObj name="CS ChemDraw Drawing" r:id="rId6" imgW="2753510" imgH="1151908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C111D1F9-1224-45FF-A5C7-79FF924EFC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419335" y="2215621"/>
                        <a:ext cx="3294063" cy="1382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A291A2DC-4EA2-47A8-9A5F-EFA58A06E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342795"/>
              </p:ext>
            </p:extLst>
          </p:nvPr>
        </p:nvGraphicFramePr>
        <p:xfrm>
          <a:off x="1965114" y="3598333"/>
          <a:ext cx="5748284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053">
                  <a:extLst>
                    <a:ext uri="{9D8B030D-6E8A-4147-A177-3AD203B41FA5}">
                      <a16:colId xmlns:a16="http://schemas.microsoft.com/office/drawing/2014/main" val="1319695303"/>
                    </a:ext>
                  </a:extLst>
                </a:gridCol>
                <a:gridCol w="736600">
                  <a:extLst>
                    <a:ext uri="{9D8B030D-6E8A-4147-A177-3AD203B41FA5}">
                      <a16:colId xmlns:a16="http://schemas.microsoft.com/office/drawing/2014/main" val="1765596938"/>
                    </a:ext>
                  </a:extLst>
                </a:gridCol>
                <a:gridCol w="436033">
                  <a:extLst>
                    <a:ext uri="{9D8B030D-6E8A-4147-A177-3AD203B41FA5}">
                      <a16:colId xmlns:a16="http://schemas.microsoft.com/office/drawing/2014/main" val="3572410953"/>
                    </a:ext>
                  </a:extLst>
                </a:gridCol>
                <a:gridCol w="478367">
                  <a:extLst>
                    <a:ext uri="{9D8B030D-6E8A-4147-A177-3AD203B41FA5}">
                      <a16:colId xmlns:a16="http://schemas.microsoft.com/office/drawing/2014/main" val="1505153548"/>
                    </a:ext>
                  </a:extLst>
                </a:gridCol>
                <a:gridCol w="474133">
                  <a:extLst>
                    <a:ext uri="{9D8B030D-6E8A-4147-A177-3AD203B41FA5}">
                      <a16:colId xmlns:a16="http://schemas.microsoft.com/office/drawing/2014/main" val="1494228539"/>
                    </a:ext>
                  </a:extLst>
                </a:gridCol>
                <a:gridCol w="465667">
                  <a:extLst>
                    <a:ext uri="{9D8B030D-6E8A-4147-A177-3AD203B41FA5}">
                      <a16:colId xmlns:a16="http://schemas.microsoft.com/office/drawing/2014/main" val="1325335059"/>
                    </a:ext>
                  </a:extLst>
                </a:gridCol>
                <a:gridCol w="465667">
                  <a:extLst>
                    <a:ext uri="{9D8B030D-6E8A-4147-A177-3AD203B41FA5}">
                      <a16:colId xmlns:a16="http://schemas.microsoft.com/office/drawing/2014/main" val="2439186954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910245949"/>
                    </a:ext>
                  </a:extLst>
                </a:gridCol>
                <a:gridCol w="470164">
                  <a:extLst>
                    <a:ext uri="{9D8B030D-6E8A-4147-A177-3AD203B41FA5}">
                      <a16:colId xmlns:a16="http://schemas.microsoft.com/office/drawing/2014/main" val="1572974318"/>
                    </a:ext>
                  </a:extLst>
                </a:gridCol>
              </a:tblGrid>
              <a:tr h="185420">
                <a:tc rowSpan="6">
                  <a:txBody>
                    <a:bodyPr/>
                    <a:lstStyle/>
                    <a:p>
                      <a:pPr algn="ctr"/>
                      <a:endParaRPr lang="cs-CZ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cs-CZ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cs-CZ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Oxidation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state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Number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of</a:t>
                      </a:r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 d-</a:t>
                      </a:r>
                      <a:r>
                        <a:rPr lang="cs-CZ" b="1" dirty="0" err="1">
                          <a:solidFill>
                            <a:schemeClr val="tx1"/>
                          </a:solidFill>
                        </a:rPr>
                        <a:t>electrons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759804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939002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9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68978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II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0801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III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99802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IV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6318505"/>
                  </a:ext>
                </a:extLst>
              </a:tr>
            </a:tbl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74F3CE99-44A5-413A-A19A-85DD01EB098F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76396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0" name="Object 4">
            <a:extLst>
              <a:ext uri="{FF2B5EF4-FFF2-40B4-BE49-F238E27FC236}">
                <a16:creationId xmlns:a16="http://schemas.microsoft.com/office/drawing/2014/main" id="{A1BAB127-1493-4BD2-A213-B3A07C29B7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3238799"/>
              </p:ext>
            </p:extLst>
          </p:nvPr>
        </p:nvGraphicFramePr>
        <p:xfrm>
          <a:off x="166377" y="1305254"/>
          <a:ext cx="4445311" cy="2530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067419" imgH="1746137" progId="ChemDraw.Document.6.0">
                  <p:embed/>
                </p:oleObj>
              </mc:Choice>
              <mc:Fallback>
                <p:oleObj name="CS ChemDraw Drawing" r:id="rId4" imgW="3067419" imgH="1746137" progId="ChemDraw.Document.6.0">
                  <p:embed/>
                  <p:pic>
                    <p:nvPicPr>
                      <p:cNvPr id="163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7" y="1305254"/>
                        <a:ext cx="4445311" cy="25309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0">
            <a:extLst>
              <a:ext uri="{FF2B5EF4-FFF2-40B4-BE49-F238E27FC236}">
                <a16:creationId xmlns:a16="http://schemas.microsoft.com/office/drawing/2014/main" id="{7ED15FEE-5E5A-4C32-B023-6348D2FDA9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1196246"/>
              </p:ext>
            </p:extLst>
          </p:nvPr>
        </p:nvGraphicFramePr>
        <p:xfrm>
          <a:off x="7856319" y="1185680"/>
          <a:ext cx="4169304" cy="2770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779536" imgH="1846747" progId="ChemDraw.Document.6.0">
                  <p:embed/>
                </p:oleObj>
              </mc:Choice>
              <mc:Fallback>
                <p:oleObj name="CS ChemDraw Drawing" r:id="rId6" imgW="2779536" imgH="1846747" progId="ChemDraw.Document.6.0">
                  <p:embed/>
                  <p:pic>
                    <p:nvPicPr>
                      <p:cNvPr id="16404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6319" y="1185680"/>
                        <a:ext cx="4169304" cy="27701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3">
            <a:extLst>
              <a:ext uri="{FF2B5EF4-FFF2-40B4-BE49-F238E27FC236}">
                <a16:creationId xmlns:a16="http://schemas.microsoft.com/office/drawing/2014/main" id="{B9F6320E-0C6C-4FE2-B459-5135BD6D61C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520042"/>
              </p:ext>
            </p:extLst>
          </p:nvPr>
        </p:nvGraphicFramePr>
        <p:xfrm>
          <a:off x="4149352" y="3879594"/>
          <a:ext cx="4169304" cy="2406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779536" imgH="1604261" progId="ChemDraw.Document.6.0">
                  <p:embed/>
                </p:oleObj>
              </mc:Choice>
              <mc:Fallback>
                <p:oleObj name="CS ChemDraw Drawing" r:id="rId8" imgW="2779536" imgH="1604261" progId="ChemDraw.Document.6.0">
                  <p:embed/>
                  <p:pic>
                    <p:nvPicPr>
                      <p:cNvPr id="17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9352" y="3879594"/>
                        <a:ext cx="4169304" cy="24063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DC23BA33-1A43-48D0-8824-24596D78BA33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997F122B-E1D7-4661-9C5B-6864BB1F9577}"/>
              </a:ext>
            </a:extLst>
          </p:cNvPr>
          <p:cNvSpPr txBox="1"/>
          <p:nvPr/>
        </p:nvSpPr>
        <p:spPr>
          <a:xfrm>
            <a:off x="76199" y="687048"/>
            <a:ext cx="72562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/>
              <a:t>18 </a:t>
            </a:r>
            <a:r>
              <a:rPr lang="cs-CZ" sz="2000" b="1" dirty="0" err="1"/>
              <a:t>electron</a:t>
            </a:r>
            <a:r>
              <a:rPr lang="cs-CZ" sz="2000" b="1" dirty="0"/>
              <a:t> rule</a:t>
            </a:r>
          </a:p>
        </p:txBody>
      </p:sp>
    </p:spTree>
    <p:extLst>
      <p:ext uri="{BB962C8B-B14F-4D97-AF65-F5344CB8AC3E}">
        <p14:creationId xmlns:p14="http://schemas.microsoft.com/office/powerpoint/2010/main" val="682903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AEA41B8-CEC2-43BF-89EF-65793E698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87E0242-0CDB-495C-974B-8F02F2748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6" name="Přímá spojnice 5">
            <a:extLst>
              <a:ext uri="{FF2B5EF4-FFF2-40B4-BE49-F238E27FC236}">
                <a16:creationId xmlns:a16="http://schemas.microsoft.com/office/drawing/2014/main" id="{DE34F5BF-EF2E-4192-8139-441987410858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>
            <a:extLst>
              <a:ext uri="{FF2B5EF4-FFF2-40B4-BE49-F238E27FC236}">
                <a16:creationId xmlns:a16="http://schemas.microsoft.com/office/drawing/2014/main" id="{FBB1BE88-499C-46B7-81B3-AD6A92738601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ovéPole 7">
            <a:extLst>
              <a:ext uri="{FF2B5EF4-FFF2-40B4-BE49-F238E27FC236}">
                <a16:creationId xmlns:a16="http://schemas.microsoft.com/office/drawing/2014/main" id="{851716EA-E4C5-49D3-BEEB-23F5B9DC4E44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D70631BE-20C8-4E50-9EE6-B36FCF3A08C5}"/>
              </a:ext>
            </a:extLst>
          </p:cNvPr>
          <p:cNvSpPr txBox="1"/>
          <p:nvPr/>
        </p:nvSpPr>
        <p:spPr>
          <a:xfrm>
            <a:off x="525091" y="5516720"/>
            <a:ext cx="1059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</p:txBody>
      </p:sp>
      <p:graphicFrame>
        <p:nvGraphicFramePr>
          <p:cNvPr id="10" name="Object 17">
            <a:extLst>
              <a:ext uri="{FF2B5EF4-FFF2-40B4-BE49-F238E27FC236}">
                <a16:creationId xmlns:a16="http://schemas.microsoft.com/office/drawing/2014/main" id="{3487BAE4-7909-46F5-8ACA-4C3AB319DE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543568"/>
              </p:ext>
            </p:extLst>
          </p:nvPr>
        </p:nvGraphicFramePr>
        <p:xfrm>
          <a:off x="1035133" y="1662913"/>
          <a:ext cx="4274408" cy="2399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849605" imgH="1599938" progId="ChemDraw.Document.6.0">
                  <p:embed/>
                </p:oleObj>
              </mc:Choice>
              <mc:Fallback>
                <p:oleObj name="CS ChemDraw Drawing" r:id="rId4" imgW="2849605" imgH="1599938" progId="ChemDraw.Document.6.0">
                  <p:embed/>
                  <p:pic>
                    <p:nvPicPr>
                      <p:cNvPr id="1742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133" y="1662913"/>
                        <a:ext cx="4274408" cy="239990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7">
            <a:extLst>
              <a:ext uri="{FF2B5EF4-FFF2-40B4-BE49-F238E27FC236}">
                <a16:creationId xmlns:a16="http://schemas.microsoft.com/office/drawing/2014/main" id="{06AD5289-95AE-44EA-8159-DB3A6CA7DF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498503"/>
              </p:ext>
            </p:extLst>
          </p:nvPr>
        </p:nvGraphicFramePr>
        <p:xfrm>
          <a:off x="6882460" y="1532636"/>
          <a:ext cx="3844385" cy="22878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562923" imgH="1525266" progId="ChemDraw.Document.6.0">
                  <p:embed/>
                </p:oleObj>
              </mc:Choice>
              <mc:Fallback>
                <p:oleObj name="CS ChemDraw Drawing" r:id="rId6" imgW="2562923" imgH="1525266" progId="ChemDraw.Document.6.0">
                  <p:embed/>
                  <p:pic>
                    <p:nvPicPr>
                      <p:cNvPr id="28" name="Object 17">
                        <a:extLst>
                          <a:ext uri="{FF2B5EF4-FFF2-40B4-BE49-F238E27FC236}">
                            <a16:creationId xmlns:a16="http://schemas.microsoft.com/office/drawing/2014/main" id="{0D793A1B-0C83-488B-9EB7-8E73E5DA138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2460" y="1532636"/>
                        <a:ext cx="3844385" cy="228789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73502672-018A-4530-BB09-4E3D74065A96}"/>
              </a:ext>
            </a:extLst>
          </p:cNvPr>
          <p:cNvSpPr txBox="1"/>
          <p:nvPr/>
        </p:nvSpPr>
        <p:spPr>
          <a:xfrm>
            <a:off x="3655373" y="23045"/>
            <a:ext cx="4400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err="1"/>
              <a:t>Transition</a:t>
            </a:r>
            <a:r>
              <a:rPr lang="cs-CZ" sz="2800" b="1" dirty="0"/>
              <a:t> Metal </a:t>
            </a:r>
            <a:r>
              <a:rPr lang="cs-CZ" sz="2800" b="1" dirty="0" err="1"/>
              <a:t>Complexes</a:t>
            </a:r>
            <a:r>
              <a:rPr lang="cs-CZ" sz="2800" b="1" dirty="0"/>
              <a:t> 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1ACBD1F-D428-4C78-91D5-DA493D0AD488}"/>
              </a:ext>
            </a:extLst>
          </p:cNvPr>
          <p:cNvSpPr txBox="1"/>
          <p:nvPr/>
        </p:nvSpPr>
        <p:spPr>
          <a:xfrm>
            <a:off x="76199" y="687048"/>
            <a:ext cx="72131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cs-CZ" sz="2000" b="1" dirty="0" err="1"/>
              <a:t>Structure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transition</a:t>
            </a:r>
            <a:r>
              <a:rPr lang="cs-CZ" sz="2000" b="1" dirty="0"/>
              <a:t> metal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/>
              <a:t>18 </a:t>
            </a:r>
            <a:r>
              <a:rPr lang="cs-CZ" sz="2000" b="1" dirty="0" err="1"/>
              <a:t>electron</a:t>
            </a:r>
            <a:r>
              <a:rPr lang="cs-CZ" sz="2000" b="1" dirty="0"/>
              <a:t> rule</a:t>
            </a:r>
          </a:p>
        </p:txBody>
      </p:sp>
    </p:spTree>
    <p:extLst>
      <p:ext uri="{BB962C8B-B14F-4D97-AF65-F5344CB8AC3E}">
        <p14:creationId xmlns:p14="http://schemas.microsoft.com/office/powerpoint/2010/main" val="284221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175375E-CB3E-4FA5-A317-E869938FF10B}"/>
              </a:ext>
            </a:extLst>
          </p:cNvPr>
          <p:cNvSpPr txBox="1"/>
          <p:nvPr/>
        </p:nvSpPr>
        <p:spPr>
          <a:xfrm>
            <a:off x="238870" y="678803"/>
            <a:ext cx="291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/>
              <a:t>Ligand </a:t>
            </a:r>
            <a:r>
              <a:rPr lang="cs-CZ" sz="2400" b="1" dirty="0" err="1"/>
              <a:t>substitution</a:t>
            </a:r>
            <a:endParaRPr lang="cs-CZ" sz="2400" b="1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8D21110-3E09-4F90-87A3-CB982CD8828E}"/>
              </a:ext>
            </a:extLst>
          </p:cNvPr>
          <p:cNvSpPr txBox="1"/>
          <p:nvPr/>
        </p:nvSpPr>
        <p:spPr>
          <a:xfrm>
            <a:off x="1347450" y="4308321"/>
            <a:ext cx="352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Associative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2)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3D0EAF9-4D63-434C-A03E-DFB25119A424}"/>
              </a:ext>
            </a:extLst>
          </p:cNvPr>
          <p:cNvSpPr txBox="1"/>
          <p:nvPr/>
        </p:nvSpPr>
        <p:spPr>
          <a:xfrm>
            <a:off x="6068297" y="4264121"/>
            <a:ext cx="3595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Dissociative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1)</a:t>
            </a:r>
          </a:p>
        </p:txBody>
      </p:sp>
      <p:graphicFrame>
        <p:nvGraphicFramePr>
          <p:cNvPr id="17" name="Objekt 16">
            <a:extLst>
              <a:ext uri="{FF2B5EF4-FFF2-40B4-BE49-F238E27FC236}">
                <a16:creationId xmlns:a16="http://schemas.microsoft.com/office/drawing/2014/main" id="{5F8824DB-64A0-4877-9970-220AFC3484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0273" y="2241341"/>
          <a:ext cx="539115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596497" imgH="885188" progId="ChemDraw.Document.6.0">
                  <p:embed/>
                </p:oleObj>
              </mc:Choice>
              <mc:Fallback>
                <p:oleObj name="CS ChemDraw Drawing" r:id="rId4" imgW="3596497" imgH="885188" progId="ChemDraw.Document.6.0">
                  <p:embed/>
                  <p:pic>
                    <p:nvPicPr>
                      <p:cNvPr id="17" name="Objekt 16">
                        <a:extLst>
                          <a:ext uri="{FF2B5EF4-FFF2-40B4-BE49-F238E27FC236}">
                            <a16:creationId xmlns:a16="http://schemas.microsoft.com/office/drawing/2014/main" id="{5F8824DB-64A0-4877-9970-220AFC3484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0273" y="2241341"/>
                        <a:ext cx="5391150" cy="133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0B6D0E7D-3E4B-4BC4-A75D-916D0CAD33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8143" y="1304668"/>
          <a:ext cx="379571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532002" imgH="233314" progId="ChemDraw.Document.6.0">
                  <p:embed/>
                </p:oleObj>
              </mc:Choice>
              <mc:Fallback>
                <p:oleObj name="CS ChemDraw Drawing" r:id="rId6" imgW="2532002" imgH="233314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0B6D0E7D-3E4B-4BC4-A75D-916D0CAD330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198143" y="1304668"/>
                        <a:ext cx="3795713" cy="350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27346223-9245-4A48-80DD-F2F65AD977A3}"/>
              </a:ext>
            </a:extLst>
          </p:cNvPr>
          <p:cNvSpPr txBox="1"/>
          <p:nvPr/>
        </p:nvSpPr>
        <p:spPr>
          <a:xfrm>
            <a:off x="7675001" y="3558750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Science</a:t>
            </a:r>
            <a:r>
              <a:rPr lang="cs-CZ" sz="1000" b="1" dirty="0"/>
              <a:t> 2005</a:t>
            </a:r>
            <a:r>
              <a:rPr lang="cs-CZ" sz="1000" dirty="0"/>
              <a:t>, </a:t>
            </a:r>
            <a:r>
              <a:rPr lang="cs-CZ" sz="1000" i="1" dirty="0"/>
              <a:t>307</a:t>
            </a:r>
            <a:r>
              <a:rPr lang="cs-CZ" sz="1000" dirty="0"/>
              <a:t>, 1080.</a:t>
            </a:r>
          </a:p>
        </p:txBody>
      </p:sp>
      <p:graphicFrame>
        <p:nvGraphicFramePr>
          <p:cNvPr id="21" name="Objekt 20">
            <a:extLst>
              <a:ext uri="{FF2B5EF4-FFF2-40B4-BE49-F238E27FC236}">
                <a16:creationId xmlns:a16="http://schemas.microsoft.com/office/drawing/2014/main" id="{FC5EF994-1643-42A0-A084-9275EDA15A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9247" y="5092603"/>
          <a:ext cx="40528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701882" imgH="315494" progId="ChemDraw.Document.6.0">
                  <p:embed/>
                </p:oleObj>
              </mc:Choice>
              <mc:Fallback>
                <p:oleObj name="CS ChemDraw Drawing" r:id="rId8" imgW="2701882" imgH="315494" progId="ChemDraw.Document.6.0">
                  <p:embed/>
                  <p:pic>
                    <p:nvPicPr>
                      <p:cNvPr id="21" name="Objekt 20">
                        <a:extLst>
                          <a:ext uri="{FF2B5EF4-FFF2-40B4-BE49-F238E27FC236}">
                            <a16:creationId xmlns:a16="http://schemas.microsoft.com/office/drawing/2014/main" id="{FC5EF994-1643-42A0-A084-9275EDA15A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9247" y="5092603"/>
                        <a:ext cx="4052888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6B3721AA-DA32-4810-95BA-A780F6D34E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77554" y="5092603"/>
          <a:ext cx="42291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2819423" imgH="317050" progId="ChemDraw.Document.6.0">
                  <p:embed/>
                </p:oleObj>
              </mc:Choice>
              <mc:Fallback>
                <p:oleObj name="CS ChemDraw Drawing" r:id="rId10" imgW="2819423" imgH="31705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6B3721AA-DA32-4810-95BA-A780F6D34E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877554" y="5092603"/>
                        <a:ext cx="422910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B505794B-4AA5-4C2C-A0D3-E1D7911E3AED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0" name="Objekt 19">
            <a:extLst>
              <a:ext uri="{FF2B5EF4-FFF2-40B4-BE49-F238E27FC236}">
                <a16:creationId xmlns:a16="http://schemas.microsoft.com/office/drawing/2014/main" id="{B1DCD5C5-E756-4D8D-9836-B4DE370DB0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188" y="542925"/>
          <a:ext cx="2725737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2" imgW="1817275" imgH="482110" progId="ChemDraw.Document.6.0">
                  <p:embed/>
                </p:oleObj>
              </mc:Choice>
              <mc:Fallback>
                <p:oleObj name="CS ChemDraw Drawing" r:id="rId12" imgW="1817275" imgH="482110" progId="ChemDraw.Document.6.0">
                  <p:embed/>
                  <p:pic>
                    <p:nvPicPr>
                      <p:cNvPr id="20" name="Objekt 19">
                        <a:extLst>
                          <a:ext uri="{FF2B5EF4-FFF2-40B4-BE49-F238E27FC236}">
                            <a16:creationId xmlns:a16="http://schemas.microsoft.com/office/drawing/2014/main" id="{B1DCD5C5-E756-4D8D-9836-B4DE370DB09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501188" y="542925"/>
                        <a:ext cx="2725737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0251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2E63D006-D17D-442B-AE44-210EDBEC8FB0}"/>
              </a:ext>
            </a:extLst>
          </p:cNvPr>
          <p:cNvSpPr txBox="1"/>
          <p:nvPr/>
        </p:nvSpPr>
        <p:spPr>
          <a:xfrm>
            <a:off x="1799337" y="1186396"/>
            <a:ext cx="352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Associative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2)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BC80749-F3E2-411F-9376-521BEE9BDC1C}"/>
              </a:ext>
            </a:extLst>
          </p:cNvPr>
          <p:cNvSpPr txBox="1"/>
          <p:nvPr/>
        </p:nvSpPr>
        <p:spPr>
          <a:xfrm>
            <a:off x="6790994" y="1636484"/>
            <a:ext cx="3595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Dissociative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1)</a:t>
            </a:r>
          </a:p>
        </p:txBody>
      </p:sp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77A2AE03-F654-4DC4-897D-D83AB9805B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0994" y="2077596"/>
          <a:ext cx="40528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701882" imgH="315494" progId="ChemDraw.Document.6.0">
                  <p:embed/>
                </p:oleObj>
              </mc:Choice>
              <mc:Fallback>
                <p:oleObj name="CS ChemDraw Drawing" r:id="rId4" imgW="2701882" imgH="315494" progId="ChemDraw.Document.6.0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77A2AE03-F654-4DC4-897D-D83AB9805B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90994" y="2077596"/>
                        <a:ext cx="4052888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F05A3837-9344-4889-8630-C00D8BFDA8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17521" y="1627508"/>
          <a:ext cx="42291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819423" imgH="317050" progId="ChemDraw.Document.6.0">
                  <p:embed/>
                </p:oleObj>
              </mc:Choice>
              <mc:Fallback>
                <p:oleObj name="CS ChemDraw Drawing" r:id="rId6" imgW="2819423" imgH="317050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F05A3837-9344-4889-8630-C00D8BFDA8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417521" y="1627508"/>
                        <a:ext cx="4229100" cy="476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6498E2CF-CC8D-480F-9881-8691B2C21E64}"/>
              </a:ext>
            </a:extLst>
          </p:cNvPr>
          <p:cNvSpPr txBox="1"/>
          <p:nvPr/>
        </p:nvSpPr>
        <p:spPr>
          <a:xfrm>
            <a:off x="520884" y="2588362"/>
            <a:ext cx="5575116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Occurs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16e and 17e </a:t>
            </a:r>
            <a:r>
              <a:rPr lang="cs-CZ" sz="2000" b="1" dirty="0" err="1"/>
              <a:t>complexes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Favored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more </a:t>
            </a:r>
            <a:r>
              <a:rPr lang="cs-CZ" sz="2000" b="1" dirty="0" err="1"/>
              <a:t>electrophilic</a:t>
            </a:r>
            <a:r>
              <a:rPr lang="cs-CZ" sz="2000" b="1" dirty="0"/>
              <a:t> metals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Favored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more basic </a:t>
            </a:r>
            <a:r>
              <a:rPr lang="cs-CZ" sz="2000" b="1" dirty="0" err="1"/>
              <a:t>attacking</a:t>
            </a:r>
            <a:r>
              <a:rPr lang="cs-CZ" sz="2000" b="1" dirty="0"/>
              <a:t> ligand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Departing</a:t>
            </a:r>
            <a:r>
              <a:rPr lang="cs-CZ" sz="2000" b="1" dirty="0"/>
              <a:t> ligand </a:t>
            </a:r>
            <a:r>
              <a:rPr lang="cs-CZ" sz="2000" b="1" dirty="0" err="1"/>
              <a:t>negligibly</a:t>
            </a:r>
            <a:r>
              <a:rPr lang="cs-CZ" sz="2000" b="1" dirty="0"/>
              <a:t> </a:t>
            </a:r>
            <a:r>
              <a:rPr lang="cs-CZ" sz="2000" b="1" dirty="0" err="1"/>
              <a:t>affects</a:t>
            </a:r>
            <a:r>
              <a:rPr lang="cs-CZ" sz="2000" b="1" dirty="0"/>
              <a:t> </a:t>
            </a:r>
            <a:r>
              <a:rPr lang="cs-CZ" sz="2000" b="1" dirty="0" err="1"/>
              <a:t>substitution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/>
              <a:t>Metal </a:t>
            </a:r>
            <a:r>
              <a:rPr lang="cs-CZ" sz="2000" b="1" dirty="0" err="1"/>
              <a:t>should</a:t>
            </a:r>
            <a:r>
              <a:rPr lang="cs-CZ" sz="2000" b="1" dirty="0"/>
              <a:t> </a:t>
            </a:r>
            <a:r>
              <a:rPr lang="cs-CZ" sz="2000" b="1" dirty="0" err="1"/>
              <a:t>be</a:t>
            </a:r>
            <a:r>
              <a:rPr lang="cs-CZ" sz="2000" b="1" dirty="0"/>
              <a:t> </a:t>
            </a:r>
            <a:r>
              <a:rPr lang="cs-CZ" sz="2000" b="1" dirty="0" err="1"/>
              <a:t>sterically</a:t>
            </a:r>
            <a:r>
              <a:rPr lang="cs-CZ" sz="2000" b="1" dirty="0"/>
              <a:t> </a:t>
            </a:r>
            <a:r>
              <a:rPr lang="cs-CZ" sz="2000" b="1" dirty="0" err="1"/>
              <a:t>accessible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square-</a:t>
            </a:r>
            <a:r>
              <a:rPr lang="cs-CZ" sz="2000" b="1" dirty="0" err="1"/>
              <a:t>planar</a:t>
            </a:r>
            <a:r>
              <a:rPr lang="cs-CZ" sz="2000" b="1" dirty="0"/>
              <a:t> 16-electron </a:t>
            </a:r>
            <a:r>
              <a:rPr lang="cs-CZ" sz="2000" b="1" dirty="0" err="1"/>
              <a:t>complexes</a:t>
            </a:r>
            <a:endParaRPr lang="cs-CZ" sz="2000" b="1" dirty="0"/>
          </a:p>
          <a:p>
            <a:pPr algn="ctr"/>
            <a:r>
              <a:rPr lang="cs-CZ" sz="2000" b="1" dirty="0"/>
              <a:t>(</a:t>
            </a:r>
            <a:r>
              <a:rPr lang="cs-CZ" sz="2000" b="1" dirty="0" err="1"/>
              <a:t>Pd</a:t>
            </a:r>
            <a:r>
              <a:rPr lang="cs-CZ" sz="2000" b="1" baseline="30000" dirty="0" err="1"/>
              <a:t>II</a:t>
            </a:r>
            <a:r>
              <a:rPr lang="cs-CZ" sz="2000" b="1" dirty="0"/>
              <a:t>, </a:t>
            </a:r>
            <a:r>
              <a:rPr lang="cs-CZ" sz="2000" b="1" dirty="0" err="1"/>
              <a:t>Ni</a:t>
            </a:r>
            <a:r>
              <a:rPr lang="cs-CZ" sz="2000" b="1" baseline="30000" dirty="0" err="1"/>
              <a:t>II</a:t>
            </a:r>
            <a:r>
              <a:rPr lang="cs-CZ" sz="2000" b="1" dirty="0"/>
              <a:t>, </a:t>
            </a:r>
            <a:r>
              <a:rPr lang="cs-CZ" sz="2000" b="1" dirty="0" err="1"/>
              <a:t>Au</a:t>
            </a:r>
            <a:r>
              <a:rPr lang="cs-CZ" sz="2000" b="1" baseline="30000" dirty="0" err="1"/>
              <a:t>III</a:t>
            </a:r>
            <a:r>
              <a:rPr lang="cs-CZ" sz="2000" b="1" dirty="0"/>
              <a:t>, </a:t>
            </a:r>
            <a:r>
              <a:rPr lang="cs-CZ" sz="2000" b="1" dirty="0" err="1"/>
              <a:t>Rh</a:t>
            </a:r>
            <a:r>
              <a:rPr lang="cs-CZ" sz="2000" b="1" baseline="30000" dirty="0" err="1"/>
              <a:t>I</a:t>
            </a:r>
            <a:r>
              <a:rPr lang="cs-CZ" sz="2000" b="1" dirty="0"/>
              <a:t>, </a:t>
            </a:r>
            <a:r>
              <a:rPr lang="cs-CZ" sz="2000" b="1" dirty="0" err="1"/>
              <a:t>Ir</a:t>
            </a:r>
            <a:r>
              <a:rPr lang="cs-CZ" sz="2000" b="1" baseline="30000" dirty="0" err="1"/>
              <a:t>I</a:t>
            </a:r>
            <a:r>
              <a:rPr lang="cs-CZ" sz="2000" b="1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708CC970-77BC-43A6-B18F-9CA4A6A43096}"/>
              </a:ext>
            </a:extLst>
          </p:cNvPr>
          <p:cNvSpPr txBox="1"/>
          <p:nvPr/>
        </p:nvSpPr>
        <p:spPr>
          <a:xfrm>
            <a:off x="6370706" y="3064092"/>
            <a:ext cx="585621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Typicall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18e </a:t>
            </a:r>
            <a:r>
              <a:rPr lang="cs-CZ" sz="2000" b="1" dirty="0" err="1"/>
              <a:t>complexes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Favored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</a:t>
            </a:r>
            <a:r>
              <a:rPr lang="cs-CZ" sz="2000" b="1" dirty="0" err="1"/>
              <a:t>electron-rich</a:t>
            </a:r>
            <a:r>
              <a:rPr lang="cs-CZ" sz="2000" b="1" dirty="0"/>
              <a:t> and </a:t>
            </a:r>
            <a:r>
              <a:rPr lang="cs-CZ" sz="2000" b="1" dirty="0" err="1"/>
              <a:t>electron-poor</a:t>
            </a:r>
            <a:r>
              <a:rPr lang="cs-CZ" sz="2000" b="1" dirty="0"/>
              <a:t> metals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Favored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</a:t>
            </a:r>
            <a:r>
              <a:rPr lang="cs-CZ" sz="2000" b="1" dirty="0" err="1"/>
              <a:t>sterically</a:t>
            </a:r>
            <a:r>
              <a:rPr lang="cs-CZ" sz="2000" b="1" dirty="0"/>
              <a:t> </a:t>
            </a:r>
            <a:r>
              <a:rPr lang="cs-CZ" sz="2000" b="1" dirty="0" err="1"/>
              <a:t>hindered</a:t>
            </a:r>
            <a:r>
              <a:rPr lang="cs-CZ" sz="2000" b="1" dirty="0"/>
              <a:t> metals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0D79C750-239A-4270-A005-FCE6DD14853B}"/>
              </a:ext>
            </a:extLst>
          </p:cNvPr>
          <p:cNvSpPr txBox="1"/>
          <p:nvPr/>
        </p:nvSpPr>
        <p:spPr>
          <a:xfrm>
            <a:off x="238870" y="678803"/>
            <a:ext cx="291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/>
              <a:t>Ligand </a:t>
            </a:r>
            <a:r>
              <a:rPr lang="cs-CZ" sz="2400" b="1" dirty="0" err="1"/>
              <a:t>substitution</a:t>
            </a:r>
            <a:endParaRPr lang="cs-CZ" sz="2400" b="1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1197498D-457F-43EA-8D31-91DC3AF70742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E6E7C0BB-2AED-4946-A6DB-4AECA4E6AF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188" y="542925"/>
          <a:ext cx="2725737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7275" imgH="482110" progId="ChemDraw.Document.6.0">
                  <p:embed/>
                </p:oleObj>
              </mc:Choice>
              <mc:Fallback>
                <p:oleObj name="CS ChemDraw Drawing" r:id="rId8" imgW="1817275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E6E7C0BB-2AED-4946-A6DB-4AECA4E6AF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01188" y="542925"/>
                        <a:ext cx="2725737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51944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5E117899-2A55-4A3B-8457-54D3A3A036BF}"/>
              </a:ext>
            </a:extLst>
          </p:cNvPr>
          <p:cNvSpPr txBox="1"/>
          <p:nvPr/>
        </p:nvSpPr>
        <p:spPr>
          <a:xfrm>
            <a:off x="3224879" y="955437"/>
            <a:ext cx="3526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Associative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2)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E4482C9-5B74-4CBF-9886-56F92D1DFB0D}"/>
              </a:ext>
            </a:extLst>
          </p:cNvPr>
          <p:cNvSpPr txBox="1"/>
          <p:nvPr/>
        </p:nvSpPr>
        <p:spPr>
          <a:xfrm>
            <a:off x="238870" y="678803"/>
            <a:ext cx="291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/>
              <a:t>Ligand </a:t>
            </a:r>
            <a:r>
              <a:rPr lang="cs-CZ" sz="2400" b="1" dirty="0" err="1"/>
              <a:t>substitution</a:t>
            </a:r>
            <a:endParaRPr lang="cs-CZ" sz="2400" b="1" dirty="0"/>
          </a:p>
        </p:txBody>
      </p:sp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441BE322-1E3D-4AD9-93BF-5A7B2715C0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2758" y="1875377"/>
          <a:ext cx="4333875" cy="89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891253" imgH="597385" progId="ChemDraw.Document.6.0">
                  <p:embed/>
                </p:oleObj>
              </mc:Choice>
              <mc:Fallback>
                <p:oleObj name="CS ChemDraw Drawing" r:id="rId4" imgW="2891253" imgH="597385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441BE322-1E3D-4AD9-93BF-5A7B2715C0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2758" y="1875377"/>
                        <a:ext cx="4333875" cy="895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70F0CD68-9F21-4830-A886-54743BDF4CE6}"/>
              </a:ext>
            </a:extLst>
          </p:cNvPr>
          <p:cNvSpPr txBox="1"/>
          <p:nvPr/>
        </p:nvSpPr>
        <p:spPr>
          <a:xfrm>
            <a:off x="885329" y="1439171"/>
            <a:ext cx="3614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Without</a:t>
            </a:r>
            <a:r>
              <a:rPr lang="cs-CZ" sz="2000" b="1" dirty="0"/>
              <a:t> </a:t>
            </a:r>
            <a:r>
              <a:rPr lang="cs-CZ" sz="2000" b="1" dirty="0" err="1"/>
              <a:t>solvent</a:t>
            </a:r>
            <a:r>
              <a:rPr lang="cs-CZ" sz="2000" b="1" dirty="0"/>
              <a:t> </a:t>
            </a:r>
            <a:r>
              <a:rPr lang="cs-CZ" sz="2000" b="1" dirty="0" err="1"/>
              <a:t>participation</a:t>
            </a:r>
            <a:endParaRPr lang="cs-CZ" sz="2000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4613E4D8-8DDC-4AF7-AC93-EA9675330313}"/>
              </a:ext>
            </a:extLst>
          </p:cNvPr>
          <p:cNvSpPr txBox="1"/>
          <p:nvPr/>
        </p:nvSpPr>
        <p:spPr>
          <a:xfrm>
            <a:off x="4410088" y="2915197"/>
            <a:ext cx="3250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With</a:t>
            </a:r>
            <a:r>
              <a:rPr lang="cs-CZ" sz="2000" b="1" dirty="0"/>
              <a:t> </a:t>
            </a:r>
            <a:r>
              <a:rPr lang="cs-CZ" sz="2000" b="1" dirty="0" err="1"/>
              <a:t>solvent</a:t>
            </a:r>
            <a:r>
              <a:rPr lang="cs-CZ" sz="2000" b="1" dirty="0"/>
              <a:t> </a:t>
            </a:r>
            <a:r>
              <a:rPr lang="cs-CZ" sz="2000" b="1" dirty="0" err="1"/>
              <a:t>participation</a:t>
            </a:r>
            <a:endParaRPr lang="cs-CZ" sz="2000" b="1" dirty="0"/>
          </a:p>
        </p:txBody>
      </p:sp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1E924E55-BD6E-44F1-A69D-4C5A4D1B38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84813" y="3429000"/>
          <a:ext cx="5913437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945699" imgH="595829" progId="ChemDraw.Document.6.0">
                  <p:embed/>
                </p:oleObj>
              </mc:Choice>
              <mc:Fallback>
                <p:oleObj name="CS ChemDraw Drawing" r:id="rId6" imgW="3945699" imgH="595829" progId="ChemDraw.Document.6.0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1E924E55-BD6E-44F1-A69D-4C5A4D1B38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84813" y="3429000"/>
                        <a:ext cx="5913437" cy="893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 19">
            <a:extLst>
              <a:ext uri="{FF2B5EF4-FFF2-40B4-BE49-F238E27FC236}">
                <a16:creationId xmlns:a16="http://schemas.microsoft.com/office/drawing/2014/main" id="{652A2CA4-32D2-405E-B585-00A4C05FB6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4879" y="5445986"/>
          <a:ext cx="42291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823776" imgH="649345" progId="ChemDraw.Document.6.0">
                  <p:embed/>
                </p:oleObj>
              </mc:Choice>
              <mc:Fallback>
                <p:oleObj name="CS ChemDraw Drawing" r:id="rId8" imgW="2823776" imgH="649345" progId="ChemDraw.Document.6.0">
                  <p:embed/>
                  <p:pic>
                    <p:nvPicPr>
                      <p:cNvPr id="20" name="Objekt 19">
                        <a:extLst>
                          <a:ext uri="{FF2B5EF4-FFF2-40B4-BE49-F238E27FC236}">
                            <a16:creationId xmlns:a16="http://schemas.microsoft.com/office/drawing/2014/main" id="{652A2CA4-32D2-405E-B585-00A4C05FB6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24879" y="5445986"/>
                        <a:ext cx="4229100" cy="97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ovéPole 20">
            <a:extLst>
              <a:ext uri="{FF2B5EF4-FFF2-40B4-BE49-F238E27FC236}">
                <a16:creationId xmlns:a16="http://schemas.microsoft.com/office/drawing/2014/main" id="{047FE535-2F0D-4673-A1CF-63401D637809}"/>
              </a:ext>
            </a:extLst>
          </p:cNvPr>
          <p:cNvSpPr txBox="1"/>
          <p:nvPr/>
        </p:nvSpPr>
        <p:spPr>
          <a:xfrm>
            <a:off x="7453979" y="4356713"/>
            <a:ext cx="46233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 err="1"/>
              <a:t>Associative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</a:t>
            </a:r>
            <a:r>
              <a:rPr lang="cs-CZ" sz="2000" b="1" dirty="0" err="1"/>
              <a:t>is</a:t>
            </a:r>
            <a:r>
              <a:rPr lang="cs-CZ" sz="2000" b="1" dirty="0"/>
              <a:t> stereoselective!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B84CFA51-CEC0-464B-AE06-0D4B83A44A38}"/>
              </a:ext>
            </a:extLst>
          </p:cNvPr>
          <p:cNvSpPr txBox="1"/>
          <p:nvPr/>
        </p:nvSpPr>
        <p:spPr>
          <a:xfrm>
            <a:off x="760021" y="4928539"/>
            <a:ext cx="64615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/>
              <a:t>Ligand </a:t>
            </a:r>
            <a:r>
              <a:rPr lang="cs-CZ" sz="2000" b="1" i="1" dirty="0"/>
              <a:t>cis-trans</a:t>
            </a:r>
            <a:r>
              <a:rPr lang="cs-CZ" sz="2000" b="1" dirty="0"/>
              <a:t> </a:t>
            </a:r>
            <a:r>
              <a:rPr lang="cs-CZ" sz="2000" b="1" dirty="0" err="1"/>
              <a:t>isomerization</a:t>
            </a:r>
            <a:r>
              <a:rPr lang="cs-CZ" sz="2000" b="1" dirty="0"/>
              <a:t> </a:t>
            </a:r>
            <a:r>
              <a:rPr lang="cs-CZ" sz="2000" b="1" dirty="0">
                <a:sym typeface="Symbol" panose="05050102010706020507" pitchFamily="18" charset="2"/>
              </a:rPr>
              <a:t> </a:t>
            </a:r>
            <a:r>
              <a:rPr lang="cs-CZ" sz="2000" b="1" dirty="0" err="1">
                <a:sym typeface="Symbol" panose="05050102010706020507" pitchFamily="18" charset="2"/>
              </a:rPr>
              <a:t>pseudorotation</a:t>
            </a:r>
            <a:r>
              <a:rPr lang="cs-CZ" sz="2000" b="1" dirty="0">
                <a:sym typeface="Symbol" panose="05050102010706020507" pitchFamily="18" charset="2"/>
              </a:rPr>
              <a:t> ! (</a:t>
            </a:r>
            <a:r>
              <a:rPr lang="cs-CZ" sz="2000" b="1" dirty="0" err="1">
                <a:sym typeface="Symbol" panose="05050102010706020507" pitchFamily="18" charset="2"/>
              </a:rPr>
              <a:t>Berry</a:t>
            </a:r>
            <a:r>
              <a:rPr lang="cs-CZ" sz="2000" b="1" dirty="0">
                <a:sym typeface="Symbol" panose="05050102010706020507" pitchFamily="18" charset="2"/>
              </a:rPr>
              <a:t>)</a:t>
            </a:r>
            <a:endParaRPr lang="cs-CZ" sz="2000" b="1" dirty="0"/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B1CA4AD1-61F5-44F4-8D35-2CCA79D3ED76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5" name="Objekt 24">
            <a:extLst>
              <a:ext uri="{FF2B5EF4-FFF2-40B4-BE49-F238E27FC236}">
                <a16:creationId xmlns:a16="http://schemas.microsoft.com/office/drawing/2014/main" id="{AC971768-B3A1-4956-86C2-5C79C9ABDD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188" y="542925"/>
          <a:ext cx="2725737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817275" imgH="482110" progId="ChemDraw.Document.6.0">
                  <p:embed/>
                </p:oleObj>
              </mc:Choice>
              <mc:Fallback>
                <p:oleObj name="CS ChemDraw Drawing" r:id="rId10" imgW="1817275" imgH="482110" progId="ChemDraw.Document.6.0">
                  <p:embed/>
                  <p:pic>
                    <p:nvPicPr>
                      <p:cNvPr id="25" name="Objekt 24">
                        <a:extLst>
                          <a:ext uri="{FF2B5EF4-FFF2-40B4-BE49-F238E27FC236}">
                            <a16:creationId xmlns:a16="http://schemas.microsoft.com/office/drawing/2014/main" id="{AC971768-B3A1-4956-86C2-5C79C9ABDD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501188" y="542925"/>
                        <a:ext cx="2725737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4934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4352A704-3D55-4C65-AA46-A856CAB144D7}"/>
              </a:ext>
            </a:extLst>
          </p:cNvPr>
          <p:cNvSpPr txBox="1"/>
          <p:nvPr/>
        </p:nvSpPr>
        <p:spPr>
          <a:xfrm>
            <a:off x="2740965" y="1306816"/>
            <a:ext cx="35959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Dissociative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(S</a:t>
            </a:r>
            <a:r>
              <a:rPr lang="cs-CZ" sz="2000" b="1" baseline="-25000" dirty="0"/>
              <a:t>N</a:t>
            </a:r>
            <a:r>
              <a:rPr lang="cs-CZ" sz="2000" b="1" dirty="0"/>
              <a:t>1)</a:t>
            </a:r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1C87BAFE-4F46-4DDD-A9F4-ADEB543E38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895" y="1766135"/>
          <a:ext cx="4052888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2701882" imgH="315494" progId="ChemDraw.Document.6.0">
                  <p:embed/>
                </p:oleObj>
              </mc:Choice>
              <mc:Fallback>
                <p:oleObj name="CS ChemDraw Drawing" r:id="rId4" imgW="2701882" imgH="315494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1C87BAFE-4F46-4DDD-A9F4-ADEB543E38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895" y="1766135"/>
                        <a:ext cx="4052888" cy="47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A3452658-1155-4AE6-90BA-6B83CECFA8F2}"/>
              </a:ext>
            </a:extLst>
          </p:cNvPr>
          <p:cNvSpPr txBox="1"/>
          <p:nvPr/>
        </p:nvSpPr>
        <p:spPr>
          <a:xfrm>
            <a:off x="238870" y="678803"/>
            <a:ext cx="2910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/>
              <a:t>Ligand </a:t>
            </a:r>
            <a:r>
              <a:rPr lang="cs-CZ" sz="2400" b="1" dirty="0" err="1"/>
              <a:t>substitution</a:t>
            </a:r>
            <a:endParaRPr lang="cs-CZ" sz="2400" b="1" dirty="0"/>
          </a:p>
        </p:txBody>
      </p:sp>
      <p:graphicFrame>
        <p:nvGraphicFramePr>
          <p:cNvPr id="17" name="Objekt 16">
            <a:extLst>
              <a:ext uri="{FF2B5EF4-FFF2-40B4-BE49-F238E27FC236}">
                <a16:creationId xmlns:a16="http://schemas.microsoft.com/office/drawing/2014/main" id="{8ED376B1-6435-47E4-8CF4-54338447E5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26976" y="3249908"/>
          <a:ext cx="3514725" cy="186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2343974" imgH="1240507" progId="ChemDraw.Document.6.0">
                  <p:embed/>
                </p:oleObj>
              </mc:Choice>
              <mc:Fallback>
                <p:oleObj name="CS ChemDraw Drawing" r:id="rId6" imgW="2343974" imgH="1240507" progId="ChemDraw.Document.6.0">
                  <p:embed/>
                  <p:pic>
                    <p:nvPicPr>
                      <p:cNvPr id="17" name="Objekt 16">
                        <a:extLst>
                          <a:ext uri="{FF2B5EF4-FFF2-40B4-BE49-F238E27FC236}">
                            <a16:creationId xmlns:a16="http://schemas.microsoft.com/office/drawing/2014/main" id="{8ED376B1-6435-47E4-8CF4-54338447E5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26976" y="3249908"/>
                        <a:ext cx="3514725" cy="186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B08D9306-2943-4026-A6A1-AFFC2BBC0F33}"/>
              </a:ext>
            </a:extLst>
          </p:cNvPr>
          <p:cNvSpPr txBox="1"/>
          <p:nvPr/>
        </p:nvSpPr>
        <p:spPr>
          <a:xfrm>
            <a:off x="5106167" y="2317296"/>
            <a:ext cx="374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b="1" dirty="0"/>
              <a:t>Ligand </a:t>
            </a:r>
            <a:r>
              <a:rPr lang="cs-CZ" b="1" dirty="0" err="1"/>
              <a:t>elimination</a:t>
            </a:r>
            <a:r>
              <a:rPr lang="cs-CZ" b="1" dirty="0"/>
              <a:t> </a:t>
            </a:r>
            <a:r>
              <a:rPr lang="cs-CZ" b="1" dirty="0" err="1"/>
              <a:t>is</a:t>
            </a:r>
            <a:r>
              <a:rPr lang="cs-CZ" b="1" dirty="0"/>
              <a:t> </a:t>
            </a:r>
            <a:r>
              <a:rPr lang="cs-CZ" b="1" dirty="0" err="1"/>
              <a:t>ussually</a:t>
            </a:r>
            <a:r>
              <a:rPr lang="cs-CZ" b="1" dirty="0"/>
              <a:t> </a:t>
            </a:r>
            <a:r>
              <a:rPr lang="cs-CZ" b="1" dirty="0" err="1"/>
              <a:t>slow</a:t>
            </a:r>
            <a:endParaRPr lang="cs-CZ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BA3AB24-1193-417A-9094-5741D1CE11DF}"/>
              </a:ext>
            </a:extLst>
          </p:cNvPr>
          <p:cNvSpPr txBox="1"/>
          <p:nvPr/>
        </p:nvSpPr>
        <p:spPr>
          <a:xfrm>
            <a:off x="5946518" y="5190839"/>
            <a:ext cx="35285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 </a:t>
            </a:r>
            <a:r>
              <a:rPr lang="cs-CZ" sz="1000" b="1" dirty="0"/>
              <a:t>1968</a:t>
            </a:r>
            <a:r>
              <a:rPr lang="cs-CZ" sz="1000" dirty="0"/>
              <a:t>, </a:t>
            </a:r>
            <a:r>
              <a:rPr lang="cs-CZ" sz="1000" i="1" dirty="0"/>
              <a:t>90</a:t>
            </a:r>
            <a:r>
              <a:rPr lang="cs-CZ" sz="1000" dirty="0"/>
              <a:t>, 6927; </a:t>
            </a:r>
            <a:r>
              <a:rPr lang="cs-CZ" sz="1000" i="1" dirty="0" err="1"/>
              <a:t>Inorg</a:t>
            </a:r>
            <a:r>
              <a:rPr lang="cs-CZ" sz="1000" i="1" dirty="0"/>
              <a:t>. </a:t>
            </a:r>
            <a:r>
              <a:rPr lang="cs-CZ" sz="1000" i="1" dirty="0" err="1"/>
              <a:t>Chim</a:t>
            </a:r>
            <a:r>
              <a:rPr lang="cs-CZ" sz="1000" i="1" dirty="0"/>
              <a:t>. Acta</a:t>
            </a:r>
            <a:r>
              <a:rPr lang="cs-CZ" sz="1000" dirty="0"/>
              <a:t> </a:t>
            </a:r>
            <a:r>
              <a:rPr lang="cs-CZ" sz="1000" b="1" dirty="0"/>
              <a:t>1981</a:t>
            </a:r>
            <a:r>
              <a:rPr lang="cs-CZ" sz="1000" dirty="0"/>
              <a:t>, </a:t>
            </a:r>
            <a:r>
              <a:rPr lang="cs-CZ" sz="1000" i="1" dirty="0"/>
              <a:t>50</a:t>
            </a:r>
            <a:r>
              <a:rPr lang="cs-CZ" sz="1000" dirty="0"/>
              <a:t>, 65</a:t>
            </a:r>
          </a:p>
          <a:p>
            <a:pPr algn="ctr"/>
            <a:r>
              <a:rPr lang="cs-CZ" sz="1000" i="1" dirty="0" err="1"/>
              <a:t>Chem</a:t>
            </a:r>
            <a:r>
              <a:rPr lang="cs-CZ" sz="1000" i="1" dirty="0"/>
              <a:t>. </a:t>
            </a:r>
            <a:r>
              <a:rPr lang="cs-CZ" sz="1000" i="1" dirty="0" err="1"/>
              <a:t>Rev</a:t>
            </a:r>
            <a:r>
              <a:rPr lang="cs-CZ" sz="1000" i="1" dirty="0"/>
              <a:t>. </a:t>
            </a:r>
            <a:r>
              <a:rPr lang="cs-CZ" sz="1000" dirty="0"/>
              <a:t> </a:t>
            </a:r>
            <a:r>
              <a:rPr lang="cs-CZ" sz="1000" b="1" dirty="0"/>
              <a:t>1983</a:t>
            </a:r>
            <a:r>
              <a:rPr lang="cs-CZ" sz="1000" dirty="0"/>
              <a:t>, </a:t>
            </a:r>
            <a:r>
              <a:rPr lang="cs-CZ" sz="1000" i="1" dirty="0"/>
              <a:t>83</a:t>
            </a:r>
            <a:r>
              <a:rPr lang="cs-CZ" sz="1000" dirty="0"/>
              <a:t>, 557.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0C45CF40-8FCC-4BD3-A13C-8BE0D4967ED8}"/>
              </a:ext>
            </a:extLst>
          </p:cNvPr>
          <p:cNvSpPr txBox="1"/>
          <p:nvPr/>
        </p:nvSpPr>
        <p:spPr>
          <a:xfrm>
            <a:off x="875374" y="6025670"/>
            <a:ext cx="59627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Racemization</a:t>
            </a:r>
            <a:r>
              <a:rPr lang="cs-CZ" sz="2000" b="1" dirty="0"/>
              <a:t> </a:t>
            </a:r>
            <a:r>
              <a:rPr lang="cs-CZ" sz="2000" b="1" dirty="0" err="1"/>
              <a:t>occurs</a:t>
            </a:r>
            <a:r>
              <a:rPr lang="cs-CZ" sz="2000" b="1" dirty="0"/>
              <a:t> </a:t>
            </a:r>
            <a:r>
              <a:rPr lang="cs-CZ" sz="2000" b="1" dirty="0" err="1"/>
              <a:t>during</a:t>
            </a:r>
            <a:r>
              <a:rPr lang="cs-CZ" sz="2000" b="1" dirty="0"/>
              <a:t> </a:t>
            </a:r>
            <a:r>
              <a:rPr lang="cs-CZ" sz="2000" b="1" dirty="0" err="1"/>
              <a:t>dissociative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endParaRPr lang="cs-CZ" sz="20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CD1E8F8-C568-4831-B1FD-FB8A670EE0A0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67CF6E3A-BB15-4939-A2E0-0CD429ED76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188" y="542925"/>
          <a:ext cx="2725737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7275" imgH="482110" progId="ChemDraw.Document.6.0">
                  <p:embed/>
                </p:oleObj>
              </mc:Choice>
              <mc:Fallback>
                <p:oleObj name="CS ChemDraw Drawing" r:id="rId8" imgW="1817275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67CF6E3A-BB15-4939-A2E0-0CD429ED76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01188" y="542925"/>
                        <a:ext cx="2725737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68771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30DB1C4E-DF69-48DC-BC51-2206DBC96B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60650" y="2112930"/>
          <a:ext cx="6196013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163396" imgH="591162" progId="ChemDraw.Document.6.0">
                  <p:embed/>
                </p:oleObj>
              </mc:Choice>
              <mc:Fallback>
                <p:oleObj name="CS ChemDraw Drawing" r:id="rId4" imgW="5163396" imgH="591162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30DB1C4E-DF69-48DC-BC51-2206DBC96B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660650" y="2112930"/>
                        <a:ext cx="6196013" cy="708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73AFC5EA-1867-4C64-91D4-D86AAE1E28CE}"/>
              </a:ext>
            </a:extLst>
          </p:cNvPr>
          <p:cNvSpPr txBox="1"/>
          <p:nvPr/>
        </p:nvSpPr>
        <p:spPr>
          <a:xfrm>
            <a:off x="1545786" y="1411635"/>
            <a:ext cx="4453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by S</a:t>
            </a:r>
            <a:r>
              <a:rPr lang="cs-CZ" sz="2000" b="1" baseline="-25000" dirty="0"/>
              <a:t>N</a:t>
            </a:r>
            <a:r>
              <a:rPr lang="cs-CZ" sz="2000" b="1" dirty="0"/>
              <a:t>2 </a:t>
            </a:r>
            <a:r>
              <a:rPr lang="cs-CZ" sz="2000" b="1" dirty="0" err="1"/>
              <a:t>mechanism</a:t>
            </a:r>
            <a:endParaRPr lang="cs-CZ" sz="2000" b="1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94B88D7F-A885-4F93-A08F-F9DFC104C0E1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graphicFrame>
        <p:nvGraphicFramePr>
          <p:cNvPr id="23" name="Objekt 22">
            <a:extLst>
              <a:ext uri="{FF2B5EF4-FFF2-40B4-BE49-F238E27FC236}">
                <a16:creationId xmlns:a16="http://schemas.microsoft.com/office/drawing/2014/main" id="{520E7A03-3997-453C-A9B8-24DBF4ED4B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5020506"/>
          <a:ext cx="7180263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980273" imgH="886743" progId="ChemDraw.Document.6.0">
                  <p:embed/>
                </p:oleObj>
              </mc:Choice>
              <mc:Fallback>
                <p:oleObj name="CS ChemDraw Drawing" r:id="rId6" imgW="5980273" imgH="886743" progId="ChemDraw.Document.6.0">
                  <p:embed/>
                  <p:pic>
                    <p:nvPicPr>
                      <p:cNvPr id="23" name="Objekt 22">
                        <a:extLst>
                          <a:ext uri="{FF2B5EF4-FFF2-40B4-BE49-F238E27FC236}">
                            <a16:creationId xmlns:a16="http://schemas.microsoft.com/office/drawing/2014/main" id="{520E7A03-3997-453C-A9B8-24DBF4ED4B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76400" y="5020506"/>
                        <a:ext cx="7180263" cy="1047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ovéPole 23">
            <a:extLst>
              <a:ext uri="{FF2B5EF4-FFF2-40B4-BE49-F238E27FC236}">
                <a16:creationId xmlns:a16="http://schemas.microsoft.com/office/drawing/2014/main" id="{C92D3C31-E925-4365-BD52-5A7A6A5EEFD7}"/>
              </a:ext>
            </a:extLst>
          </p:cNvPr>
          <p:cNvSpPr txBox="1"/>
          <p:nvPr/>
        </p:nvSpPr>
        <p:spPr>
          <a:xfrm>
            <a:off x="1005909" y="4528737"/>
            <a:ext cx="33802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</a:t>
            </a:r>
            <a:r>
              <a:rPr lang="cs-CZ" sz="2000" b="1" dirty="0" err="1"/>
              <a:t>Vaska´s</a:t>
            </a:r>
            <a:r>
              <a:rPr lang="cs-CZ" sz="2000" b="1" dirty="0"/>
              <a:t> </a:t>
            </a:r>
            <a:r>
              <a:rPr lang="cs-CZ" sz="2000" b="1" dirty="0" err="1"/>
              <a:t>complex</a:t>
            </a:r>
            <a:endParaRPr lang="cs-CZ" sz="2000" b="1" dirty="0"/>
          </a:p>
        </p:txBody>
      </p:sp>
      <p:graphicFrame>
        <p:nvGraphicFramePr>
          <p:cNvPr id="26" name="Objekt 25">
            <a:extLst>
              <a:ext uri="{FF2B5EF4-FFF2-40B4-BE49-F238E27FC236}">
                <a16:creationId xmlns:a16="http://schemas.microsoft.com/office/drawing/2014/main" id="{942703E6-20B5-42B5-AF8A-EEBBA65EA0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8195" y="2958318"/>
          <a:ext cx="4003675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3335918" imgH="980085" progId="ChemDraw.Document.6.0">
                  <p:embed/>
                </p:oleObj>
              </mc:Choice>
              <mc:Fallback>
                <p:oleObj name="CS ChemDraw Drawing" r:id="rId8" imgW="3335918" imgH="980085" progId="ChemDraw.Document.6.0">
                  <p:embed/>
                  <p:pic>
                    <p:nvPicPr>
                      <p:cNvPr id="26" name="Objekt 25">
                        <a:extLst>
                          <a:ext uri="{FF2B5EF4-FFF2-40B4-BE49-F238E27FC236}">
                            <a16:creationId xmlns:a16="http://schemas.microsoft.com/office/drawing/2014/main" id="{942703E6-20B5-42B5-AF8A-EEBBA65EA0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438195" y="2958318"/>
                        <a:ext cx="4003675" cy="1177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AFF6F5BB-E73F-4D2E-8DE9-7AE8CE3EBC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818907" imgH="482110" progId="ChemDraw.Document.6.0">
                  <p:embed/>
                </p:oleObj>
              </mc:Choice>
              <mc:Fallback>
                <p:oleObj name="CS ChemDraw Drawing" r:id="rId10" imgW="1818907" imgH="482110" progId="ChemDraw.Document.6.0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AFF6F5BB-E73F-4D2E-8DE9-7AE8CE3EBC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44B72EA4-97AA-4697-8565-F55CC90E7039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5814271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2A95F105-6A3D-484C-A1AA-9BEEED5ED8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1875" y="1915752"/>
          <a:ext cx="4218779" cy="8979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515649" imgH="748287" progId="ChemDraw.Document.6.0">
                  <p:embed/>
                </p:oleObj>
              </mc:Choice>
              <mc:Fallback>
                <p:oleObj name="CS ChemDraw Drawing" r:id="rId4" imgW="3515649" imgH="748287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2A95F105-6A3D-484C-A1AA-9BEEED5ED8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31875" y="1915752"/>
                        <a:ext cx="4218779" cy="8979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E30997C1-C696-47BB-9D98-5BA927DF6F99}"/>
              </a:ext>
            </a:extLst>
          </p:cNvPr>
          <p:cNvSpPr txBox="1"/>
          <p:nvPr/>
        </p:nvSpPr>
        <p:spPr>
          <a:xfrm>
            <a:off x="1576609" y="1085364"/>
            <a:ext cx="4453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by S</a:t>
            </a:r>
            <a:r>
              <a:rPr lang="cs-CZ" sz="2000" b="1" baseline="-25000" dirty="0"/>
              <a:t>N</a:t>
            </a:r>
            <a:r>
              <a:rPr lang="cs-CZ" sz="2000" b="1" dirty="0"/>
              <a:t>2 </a:t>
            </a:r>
            <a:r>
              <a:rPr lang="cs-CZ" sz="2000" b="1" dirty="0" err="1"/>
              <a:t>mechanism</a:t>
            </a:r>
            <a:endParaRPr lang="cs-CZ" sz="2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1175CAB-9DBD-47E5-B6EC-21491610F6BD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8DC37519-29BA-436B-94D0-2103B27D7D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1915752"/>
          <a:ext cx="50641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224625" imgH="789357" progId="ChemDraw.Document.6.0">
                  <p:embed/>
                </p:oleObj>
              </mc:Choice>
              <mc:Fallback>
                <p:oleObj name="CS ChemDraw Drawing" r:id="rId6" imgW="4224625" imgH="789357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8DC37519-29BA-436B-94D0-2103B27D7D0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96000" y="1915752"/>
                        <a:ext cx="5064125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kt 16">
            <a:extLst>
              <a:ext uri="{FF2B5EF4-FFF2-40B4-BE49-F238E27FC236}">
                <a16:creationId xmlns:a16="http://schemas.microsoft.com/office/drawing/2014/main" id="{E7F11979-F224-40D9-AD7F-A935BC5846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240" y="3850473"/>
          <a:ext cx="5178425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4321954" imgH="1868384" progId="ChemDraw.Document.6.0">
                  <p:embed/>
                </p:oleObj>
              </mc:Choice>
              <mc:Fallback>
                <p:oleObj name="CS ChemDraw Drawing" r:id="rId8" imgW="4321954" imgH="1868384" progId="ChemDraw.Document.6.0">
                  <p:embed/>
                  <p:pic>
                    <p:nvPicPr>
                      <p:cNvPr id="17" name="Objekt 16">
                        <a:extLst>
                          <a:ext uri="{FF2B5EF4-FFF2-40B4-BE49-F238E27FC236}">
                            <a16:creationId xmlns:a16="http://schemas.microsoft.com/office/drawing/2014/main" id="{E7F11979-F224-40D9-AD7F-A935BC5846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00240" y="3850473"/>
                        <a:ext cx="5178425" cy="225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B332D8FD-B3B1-4327-8DAF-4B0F2EB6B7D7}"/>
              </a:ext>
            </a:extLst>
          </p:cNvPr>
          <p:cNvSpPr txBox="1"/>
          <p:nvPr/>
        </p:nvSpPr>
        <p:spPr>
          <a:xfrm>
            <a:off x="8207445" y="6014507"/>
            <a:ext cx="2223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Chem</a:t>
            </a:r>
            <a:r>
              <a:rPr lang="cs-CZ" sz="1000" i="1" dirty="0"/>
              <a:t>. Soc., Dalton Trans.</a:t>
            </a:r>
            <a:r>
              <a:rPr lang="cs-CZ" sz="1000" dirty="0"/>
              <a:t> </a:t>
            </a:r>
            <a:r>
              <a:rPr lang="cs-CZ" sz="1000" b="1" dirty="0"/>
              <a:t>1984</a:t>
            </a:r>
            <a:r>
              <a:rPr lang="cs-CZ" sz="1000" dirty="0"/>
              <a:t>, 1171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2DED6E8-216D-4013-A054-7CEC67BE6786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1" name="Objekt 20">
            <a:extLst>
              <a:ext uri="{FF2B5EF4-FFF2-40B4-BE49-F238E27FC236}">
                <a16:creationId xmlns:a16="http://schemas.microsoft.com/office/drawing/2014/main" id="{4F39B954-5139-42EC-839C-447193AE12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818907" imgH="482110" progId="ChemDraw.Document.6.0">
                  <p:embed/>
                </p:oleObj>
              </mc:Choice>
              <mc:Fallback>
                <p:oleObj name="CS ChemDraw Drawing" r:id="rId10" imgW="1818907" imgH="482110" progId="ChemDraw.Document.6.0">
                  <p:embed/>
                  <p:pic>
                    <p:nvPicPr>
                      <p:cNvPr id="21" name="Objekt 20">
                        <a:extLst>
                          <a:ext uri="{FF2B5EF4-FFF2-40B4-BE49-F238E27FC236}">
                            <a16:creationId xmlns:a16="http://schemas.microsoft.com/office/drawing/2014/main" id="{4F39B954-5139-42EC-839C-447193AE12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46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1C440D25-BC5E-48DF-B41F-B1A4EFD2F63B}"/>
              </a:ext>
            </a:extLst>
          </p:cNvPr>
          <p:cNvSpPr txBox="1"/>
          <p:nvPr/>
        </p:nvSpPr>
        <p:spPr>
          <a:xfrm>
            <a:off x="1023723" y="1118656"/>
            <a:ext cx="38522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Radical</a:t>
            </a:r>
            <a:r>
              <a:rPr lang="cs-CZ" sz="2000" b="1" dirty="0"/>
              <a:t> </a:t>
            </a:r>
            <a:r>
              <a:rPr lang="cs-CZ" sz="2000" b="1" dirty="0" err="1"/>
              <a:t>chain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endParaRPr lang="cs-CZ" sz="2000" b="1" dirty="0"/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B9C6BE01-39DC-4FF5-BF91-63AA9E95A0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8963" y="1444625"/>
          <a:ext cx="3719512" cy="1433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098087" imgH="1193174" progId="ChemDraw.Document.6.0">
                  <p:embed/>
                </p:oleObj>
              </mc:Choice>
              <mc:Fallback>
                <p:oleObj name="CS ChemDraw Drawing" r:id="rId4" imgW="3098087" imgH="1193174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B9C6BE01-39DC-4FF5-BF91-63AA9E95A0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98963" y="1444625"/>
                        <a:ext cx="3719512" cy="1433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D028330B-CB4A-438F-A9E0-F3D6382D57B6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9F4A6EB-DA03-4BE2-93C1-2CBA785FA31A}"/>
              </a:ext>
            </a:extLst>
          </p:cNvPr>
          <p:cNvSpPr txBox="1"/>
          <p:nvPr/>
        </p:nvSpPr>
        <p:spPr>
          <a:xfrm>
            <a:off x="7182000" y="3059737"/>
            <a:ext cx="49259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b="1" dirty="0" err="1"/>
              <a:t>Only</a:t>
            </a:r>
            <a:r>
              <a:rPr lang="cs-CZ" b="1" dirty="0"/>
              <a:t> </a:t>
            </a:r>
            <a:r>
              <a:rPr lang="cs-CZ" b="1" dirty="0" err="1"/>
              <a:t>for</a:t>
            </a:r>
            <a:r>
              <a:rPr lang="cs-CZ" b="1" dirty="0"/>
              <a:t> </a:t>
            </a:r>
            <a:r>
              <a:rPr lang="cs-CZ" b="1" dirty="0" err="1"/>
              <a:t>coordinatively</a:t>
            </a:r>
            <a:r>
              <a:rPr lang="cs-CZ" b="1" dirty="0"/>
              <a:t> </a:t>
            </a:r>
            <a:r>
              <a:rPr lang="cs-CZ" b="1" dirty="0" err="1"/>
              <a:t>unsaturated</a:t>
            </a:r>
            <a:r>
              <a:rPr lang="cs-CZ" b="1" dirty="0"/>
              <a:t> </a:t>
            </a:r>
            <a:r>
              <a:rPr lang="cs-CZ" b="1" dirty="0" err="1"/>
              <a:t>complexes</a:t>
            </a:r>
            <a:endParaRPr lang="cs-CZ" b="1" dirty="0"/>
          </a:p>
          <a:p>
            <a:pPr algn="ctr"/>
            <a:r>
              <a:rPr lang="cs-CZ" b="1" dirty="0" err="1"/>
              <a:t>requires</a:t>
            </a:r>
            <a:r>
              <a:rPr lang="cs-CZ" b="1" dirty="0"/>
              <a:t> </a:t>
            </a:r>
            <a:r>
              <a:rPr lang="cs-CZ" b="1" dirty="0" err="1"/>
              <a:t>radical</a:t>
            </a:r>
            <a:r>
              <a:rPr lang="cs-CZ" b="1" dirty="0"/>
              <a:t> </a:t>
            </a:r>
            <a:r>
              <a:rPr lang="cs-CZ" b="1" dirty="0" err="1"/>
              <a:t>initiator</a:t>
            </a:r>
            <a:endParaRPr lang="cs-CZ" b="1" dirty="0"/>
          </a:p>
        </p:txBody>
      </p:sp>
      <p:graphicFrame>
        <p:nvGraphicFramePr>
          <p:cNvPr id="17" name="Objekt 16">
            <a:extLst>
              <a:ext uri="{FF2B5EF4-FFF2-40B4-BE49-F238E27FC236}">
                <a16:creationId xmlns:a16="http://schemas.microsoft.com/office/drawing/2014/main" id="{F6D43F14-8865-4DB9-B5AE-DD6ED92880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23018" y="3513485"/>
          <a:ext cx="6423025" cy="248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349347" imgH="2065023" progId="ChemDraw.Document.6.0">
                  <p:embed/>
                </p:oleObj>
              </mc:Choice>
              <mc:Fallback>
                <p:oleObj name="CS ChemDraw Drawing" r:id="rId6" imgW="5349347" imgH="2065023" progId="ChemDraw.Document.6.0">
                  <p:embed/>
                  <p:pic>
                    <p:nvPicPr>
                      <p:cNvPr id="17" name="Objekt 16">
                        <a:extLst>
                          <a:ext uri="{FF2B5EF4-FFF2-40B4-BE49-F238E27FC236}">
                            <a16:creationId xmlns:a16="http://schemas.microsoft.com/office/drawing/2014/main" id="{F6D43F14-8865-4DB9-B5AE-DD6ED928800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923018" y="3513485"/>
                        <a:ext cx="6423025" cy="2486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ovéPole 17">
            <a:extLst>
              <a:ext uri="{FF2B5EF4-FFF2-40B4-BE49-F238E27FC236}">
                <a16:creationId xmlns:a16="http://schemas.microsoft.com/office/drawing/2014/main" id="{D154A912-CCE1-455F-964E-C5B1B7FBA324}"/>
              </a:ext>
            </a:extLst>
          </p:cNvPr>
          <p:cNvSpPr txBox="1"/>
          <p:nvPr/>
        </p:nvSpPr>
        <p:spPr>
          <a:xfrm>
            <a:off x="7167620" y="5305237"/>
            <a:ext cx="3101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b="1" dirty="0" err="1"/>
              <a:t>Inhibited</a:t>
            </a:r>
            <a:r>
              <a:rPr lang="cs-CZ" b="1" dirty="0"/>
              <a:t> by </a:t>
            </a:r>
            <a:r>
              <a:rPr lang="cs-CZ" b="1" dirty="0" err="1"/>
              <a:t>hydroquinones</a:t>
            </a:r>
            <a:endParaRPr lang="cs-CZ" b="1" dirty="0"/>
          </a:p>
          <a:p>
            <a:pPr algn="ctr"/>
            <a:r>
              <a:rPr lang="cs-CZ" b="1" dirty="0" err="1"/>
              <a:t>Racemization</a:t>
            </a:r>
            <a:r>
              <a:rPr lang="cs-CZ" b="1" dirty="0"/>
              <a:t> </a:t>
            </a:r>
            <a:r>
              <a:rPr lang="cs-CZ" b="1" dirty="0" err="1"/>
              <a:t>occured</a:t>
            </a:r>
            <a:endParaRPr lang="cs-CZ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7D72222E-1CE6-490F-92F9-FBD4B78A816D}"/>
              </a:ext>
            </a:extLst>
          </p:cNvPr>
          <p:cNvSpPr txBox="1"/>
          <p:nvPr/>
        </p:nvSpPr>
        <p:spPr>
          <a:xfrm>
            <a:off x="6796611" y="6130959"/>
            <a:ext cx="32191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Inorg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</a:t>
            </a:r>
            <a:r>
              <a:rPr lang="cs-CZ" sz="1000" dirty="0"/>
              <a:t> </a:t>
            </a:r>
            <a:r>
              <a:rPr lang="cs-CZ" sz="1000" b="1" dirty="0"/>
              <a:t>1984</a:t>
            </a:r>
            <a:r>
              <a:rPr lang="cs-CZ" sz="1000" dirty="0"/>
              <a:t>, 23, 649; </a:t>
            </a:r>
            <a:r>
              <a:rPr lang="cs-CZ" sz="1000" i="1" dirty="0" err="1"/>
              <a:t>Acc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</a:t>
            </a:r>
            <a:r>
              <a:rPr lang="cs-CZ" sz="1000" i="1" dirty="0" err="1"/>
              <a:t>Rec</a:t>
            </a:r>
            <a:r>
              <a:rPr lang="cs-CZ" sz="1000" i="1" dirty="0"/>
              <a:t>.</a:t>
            </a:r>
            <a:r>
              <a:rPr lang="cs-CZ" sz="1000" dirty="0"/>
              <a:t> </a:t>
            </a:r>
            <a:r>
              <a:rPr lang="cs-CZ" sz="1000" b="1" dirty="0"/>
              <a:t>1984</a:t>
            </a:r>
            <a:r>
              <a:rPr lang="cs-CZ" sz="1000" dirty="0"/>
              <a:t>, </a:t>
            </a:r>
            <a:r>
              <a:rPr lang="cs-CZ" sz="1000" i="1" dirty="0"/>
              <a:t>17</a:t>
            </a:r>
            <a:r>
              <a:rPr lang="cs-CZ" sz="1000" dirty="0"/>
              <a:t>, 221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59D75CF-CB1E-4627-B9AB-6692A4F8CCDA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E460CB2E-7BDE-4370-83DA-2A920CBA4E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8907" imgH="482110" progId="ChemDraw.Document.6.0">
                  <p:embed/>
                </p:oleObj>
              </mc:Choice>
              <mc:Fallback>
                <p:oleObj name="CS ChemDraw Drawing" r:id="rId8" imgW="1818907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E460CB2E-7BDE-4370-83DA-2A920CBA4E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9735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985FFB3B-671D-47B0-8149-9AD39C148C27}"/>
              </a:ext>
            </a:extLst>
          </p:cNvPr>
          <p:cNvSpPr txBox="1"/>
          <p:nvPr/>
        </p:nvSpPr>
        <p:spPr>
          <a:xfrm>
            <a:off x="2234288" y="1156301"/>
            <a:ext cx="6146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Concerted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(</a:t>
            </a: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aryl </a:t>
            </a:r>
            <a:r>
              <a:rPr lang="cs-CZ" sz="2000" b="1" dirty="0" err="1"/>
              <a:t>halides</a:t>
            </a:r>
            <a:r>
              <a:rPr lang="cs-CZ" sz="2000" b="1" dirty="0"/>
              <a:t>)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A60DBA97-7F23-46F1-898E-87BE580433D7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EF6374E1-FAD4-4158-9352-E97626BD99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3972" y="1619865"/>
          <a:ext cx="2997200" cy="48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996365" imgH="324232" progId="ChemDraw.Document.6.0">
                  <p:embed/>
                </p:oleObj>
              </mc:Choice>
              <mc:Fallback>
                <p:oleObj name="CS ChemDraw Drawing" r:id="rId4" imgW="1996365" imgH="324232" progId="ChemDraw.Document.6.0">
                  <p:embed/>
                  <p:pic>
                    <p:nvPicPr>
                      <p:cNvPr id="2" name="Objekt 1">
                        <a:extLst>
                          <a:ext uri="{FF2B5EF4-FFF2-40B4-BE49-F238E27FC236}">
                            <a16:creationId xmlns:a16="http://schemas.microsoft.com/office/drawing/2014/main" id="{EF6374E1-FAD4-4158-9352-E97626BD99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73972" y="1619865"/>
                        <a:ext cx="2997200" cy="48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2F057739-5D3A-4544-9EB4-620D7FEE82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3938" y="4887913"/>
          <a:ext cx="5214937" cy="88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346557" imgH="735178" progId="ChemDraw.Document.6.0">
                  <p:embed/>
                </p:oleObj>
              </mc:Choice>
              <mc:Fallback>
                <p:oleObj name="CS ChemDraw Drawing" r:id="rId6" imgW="4346557" imgH="735178" progId="ChemDraw.Document.6.0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2F057739-5D3A-4544-9EB4-620D7FEE82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63938" y="4887913"/>
                        <a:ext cx="5214937" cy="882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kt 19">
            <a:extLst>
              <a:ext uri="{FF2B5EF4-FFF2-40B4-BE49-F238E27FC236}">
                <a16:creationId xmlns:a16="http://schemas.microsoft.com/office/drawing/2014/main" id="{1E31377A-E17D-4A80-80AE-B572CB4BB8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30289" y="3793370"/>
          <a:ext cx="3484563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903380" imgH="493776" progId="ChemDraw.Document.6.0">
                  <p:embed/>
                </p:oleObj>
              </mc:Choice>
              <mc:Fallback>
                <p:oleObj name="CS ChemDraw Drawing" r:id="rId8" imgW="2903380" imgH="493776" progId="ChemDraw.Document.6.0">
                  <p:embed/>
                  <p:pic>
                    <p:nvPicPr>
                      <p:cNvPr id="20" name="Objekt 19">
                        <a:extLst>
                          <a:ext uri="{FF2B5EF4-FFF2-40B4-BE49-F238E27FC236}">
                            <a16:creationId xmlns:a16="http://schemas.microsoft.com/office/drawing/2014/main" id="{1E31377A-E17D-4A80-80AE-B572CB4BB8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430289" y="3793370"/>
                        <a:ext cx="3484563" cy="592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ovéPole 20">
            <a:extLst>
              <a:ext uri="{FF2B5EF4-FFF2-40B4-BE49-F238E27FC236}">
                <a16:creationId xmlns:a16="http://schemas.microsoft.com/office/drawing/2014/main" id="{760ED9C4-A188-4837-8509-5BC1910DA408}"/>
              </a:ext>
            </a:extLst>
          </p:cNvPr>
          <p:cNvSpPr txBox="1"/>
          <p:nvPr/>
        </p:nvSpPr>
        <p:spPr>
          <a:xfrm>
            <a:off x="1792062" y="2872164"/>
            <a:ext cx="6492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Example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from </a:t>
            </a:r>
            <a:r>
              <a:rPr lang="cs-CZ" sz="2000" b="1" dirty="0" err="1"/>
              <a:t>traditional</a:t>
            </a:r>
            <a:r>
              <a:rPr lang="cs-CZ" sz="2000" b="1" dirty="0"/>
              <a:t> </a:t>
            </a:r>
            <a:r>
              <a:rPr lang="cs-CZ" sz="2000" b="1" dirty="0" err="1"/>
              <a:t>chemistry</a:t>
            </a:r>
            <a:endParaRPr lang="cs-CZ" sz="2000" b="1" dirty="0"/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A6839B67-7D72-4D4C-AD62-7C2404CED5CF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264C1C89-D9E2-46ED-8C18-F12A66173D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818907" imgH="482110" progId="ChemDraw.Document.6.0">
                  <p:embed/>
                </p:oleObj>
              </mc:Choice>
              <mc:Fallback>
                <p:oleObj name="CS ChemDraw Drawing" r:id="rId10" imgW="1818907" imgH="482110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264C1C89-D9E2-46ED-8C18-F12A66173D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3850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8296470E-F4F2-40E1-ADDE-83392B5B7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33650" y="2057477"/>
          <a:ext cx="71247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482997" imgH="1002565" progId="ChemDraw.Document.6.0">
                  <p:embed/>
                </p:oleObj>
              </mc:Choice>
              <mc:Fallback>
                <p:oleObj name="CS ChemDraw Drawing" r:id="rId4" imgW="5482997" imgH="1002565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8296470E-F4F2-40E1-ADDE-83392B5B7F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33650" y="2057477"/>
                        <a:ext cx="7124700" cy="1303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82E9A5C5-D458-455A-AA8C-5246866359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13016" y="5175862"/>
          <a:ext cx="6662557" cy="7208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5125044" imgH="554535" progId="ChemDraw.Document.6.0">
                  <p:embed/>
                </p:oleObj>
              </mc:Choice>
              <mc:Fallback>
                <p:oleObj name="CS ChemDraw Drawing" r:id="rId6" imgW="5125044" imgH="554535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82E9A5C5-D458-455A-AA8C-5246866359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13016" y="5175862"/>
                        <a:ext cx="6662557" cy="7208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8F68B662-BF82-4053-A957-FCA378E63533}"/>
              </a:ext>
            </a:extLst>
          </p:cNvPr>
          <p:cNvSpPr txBox="1"/>
          <p:nvPr/>
        </p:nvSpPr>
        <p:spPr>
          <a:xfrm>
            <a:off x="4085534" y="3570910"/>
            <a:ext cx="4190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err="1"/>
              <a:t>ArI</a:t>
            </a:r>
            <a:r>
              <a:rPr lang="cs-CZ" b="1" dirty="0"/>
              <a:t> </a:t>
            </a:r>
            <a:r>
              <a:rPr lang="en-US" b="1" dirty="0"/>
              <a:t>&gt; </a:t>
            </a:r>
            <a:r>
              <a:rPr lang="en-US" b="1" dirty="0" err="1"/>
              <a:t>ArBr</a:t>
            </a:r>
            <a:r>
              <a:rPr lang="en-US" b="1" dirty="0"/>
              <a:t> &gt; </a:t>
            </a:r>
            <a:r>
              <a:rPr lang="en-US" b="1" dirty="0" err="1"/>
              <a:t>Ar</a:t>
            </a:r>
            <a:r>
              <a:rPr lang="cs-CZ" b="1" dirty="0"/>
              <a:t>Cl and EWG-</a:t>
            </a:r>
            <a:r>
              <a:rPr lang="cs-CZ" b="1" dirty="0" err="1"/>
              <a:t>ArX</a:t>
            </a:r>
            <a:r>
              <a:rPr lang="cs-CZ" b="1" dirty="0"/>
              <a:t> </a:t>
            </a:r>
            <a:r>
              <a:rPr lang="en-US" b="1" dirty="0"/>
              <a:t>&gt;</a:t>
            </a:r>
            <a:r>
              <a:rPr lang="cs-CZ" b="1" dirty="0"/>
              <a:t> EDG-</a:t>
            </a:r>
            <a:r>
              <a:rPr lang="cs-CZ" b="1" dirty="0" err="1"/>
              <a:t>ArX</a:t>
            </a:r>
            <a:r>
              <a:rPr lang="en-US" b="1" dirty="0"/>
              <a:t> </a:t>
            </a:r>
            <a:endParaRPr lang="cs-CZ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9802339-2D3E-4025-855E-F3984901768E}"/>
              </a:ext>
            </a:extLst>
          </p:cNvPr>
          <p:cNvSpPr txBox="1"/>
          <p:nvPr/>
        </p:nvSpPr>
        <p:spPr>
          <a:xfrm>
            <a:off x="2469771" y="1067027"/>
            <a:ext cx="6146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Concerted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(</a:t>
            </a: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aryl </a:t>
            </a:r>
            <a:r>
              <a:rPr lang="cs-CZ" sz="2000" b="1" dirty="0" err="1"/>
              <a:t>halides</a:t>
            </a:r>
            <a:r>
              <a:rPr lang="cs-CZ" sz="2000" b="1" dirty="0"/>
              <a:t>)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1E8926A3-156B-451D-91F5-D720AAAF0BFC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6D7236EA-68B4-46DE-8C4D-1AB7C22C38E2}"/>
              </a:ext>
            </a:extLst>
          </p:cNvPr>
          <p:cNvSpPr txBox="1"/>
          <p:nvPr/>
        </p:nvSpPr>
        <p:spPr>
          <a:xfrm>
            <a:off x="282250" y="1713642"/>
            <a:ext cx="2760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Proposed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endParaRPr lang="cs-CZ" sz="2000" b="1" dirty="0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CE75ABD7-97A0-44CF-BCB4-E9963C0BFE7E}"/>
              </a:ext>
            </a:extLst>
          </p:cNvPr>
          <p:cNvSpPr txBox="1"/>
          <p:nvPr/>
        </p:nvSpPr>
        <p:spPr>
          <a:xfrm>
            <a:off x="282250" y="4373386"/>
            <a:ext cx="5445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/>
              <a:t>12e </a:t>
            </a:r>
            <a:r>
              <a:rPr lang="cs-CZ" sz="2000" b="1" dirty="0" err="1"/>
              <a:t>or</a:t>
            </a:r>
            <a:r>
              <a:rPr lang="cs-CZ" sz="2000" b="1" dirty="0"/>
              <a:t> 14e </a:t>
            </a:r>
            <a:r>
              <a:rPr lang="cs-CZ" sz="2000" b="1" dirty="0" err="1"/>
              <a:t>Pd-complexes</a:t>
            </a:r>
            <a:r>
              <a:rPr lang="cs-CZ" sz="2000" b="1" dirty="0"/>
              <a:t> are </a:t>
            </a:r>
            <a:r>
              <a:rPr lang="cs-CZ" sz="2000" b="1" dirty="0" err="1"/>
              <a:t>the</a:t>
            </a:r>
            <a:r>
              <a:rPr lang="cs-CZ" sz="2000" b="1" dirty="0"/>
              <a:t> most </a:t>
            </a:r>
            <a:r>
              <a:rPr lang="cs-CZ" sz="2000" b="1" dirty="0" err="1"/>
              <a:t>reactive</a:t>
            </a:r>
            <a:endParaRPr lang="cs-CZ" sz="2000" b="1" dirty="0"/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7339A86D-1CC6-4C6E-923D-DC71AC877D82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F898A6B8-58F1-448F-A120-449C9E18E8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8907" imgH="482110" progId="ChemDraw.Document.6.0">
                  <p:embed/>
                </p:oleObj>
              </mc:Choice>
              <mc:Fallback>
                <p:oleObj name="CS ChemDraw Drawing" r:id="rId8" imgW="1818907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F898A6B8-58F1-448F-A120-449C9E18E8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02485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698207B5-D3E1-4959-AA13-04BAA19A06E8}"/>
              </a:ext>
            </a:extLst>
          </p:cNvPr>
          <p:cNvSpPr txBox="1"/>
          <p:nvPr/>
        </p:nvSpPr>
        <p:spPr>
          <a:xfrm>
            <a:off x="238870" y="678803"/>
            <a:ext cx="2831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Oxidative</a:t>
            </a:r>
            <a:r>
              <a:rPr lang="cs-CZ" sz="2400" b="1" dirty="0"/>
              <a:t> </a:t>
            </a:r>
            <a:r>
              <a:rPr lang="cs-CZ" sz="2400" b="1" dirty="0" err="1"/>
              <a:t>addition</a:t>
            </a:r>
            <a:endParaRPr lang="cs-CZ" sz="2400" b="1" dirty="0"/>
          </a:p>
        </p:txBody>
      </p:sp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13890BC2-753E-49B4-9F68-931DF4767E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50707" y="3666597"/>
          <a:ext cx="6690585" cy="1133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4460390" imgH="755363" progId="ChemDraw.Document.6.0">
                  <p:embed/>
                </p:oleObj>
              </mc:Choice>
              <mc:Fallback>
                <p:oleObj name="CS ChemDraw Drawing" r:id="rId4" imgW="4460390" imgH="755363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13890BC2-753E-49B4-9F68-931DF4767E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50707" y="3666597"/>
                        <a:ext cx="6690585" cy="1133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EEE6F0DB-BB0D-4D7A-929D-D23886736EA0}"/>
              </a:ext>
            </a:extLst>
          </p:cNvPr>
          <p:cNvSpPr txBox="1"/>
          <p:nvPr/>
        </p:nvSpPr>
        <p:spPr>
          <a:xfrm>
            <a:off x="298872" y="1938647"/>
            <a:ext cx="11535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a </a:t>
            </a:r>
            <a:r>
              <a:rPr lang="cs-CZ" sz="2000" b="1" dirty="0" err="1"/>
              <a:t>bidentate</a:t>
            </a:r>
            <a:r>
              <a:rPr lang="cs-CZ" sz="2000" b="1" dirty="0"/>
              <a:t> ligand are more </a:t>
            </a:r>
            <a:r>
              <a:rPr lang="cs-CZ" sz="2000" b="1" dirty="0" err="1"/>
              <a:t>reactive</a:t>
            </a:r>
            <a:r>
              <a:rPr lang="cs-CZ" sz="2000" b="1" dirty="0"/>
              <a:t> (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complex</a:t>
            </a:r>
            <a:r>
              <a:rPr lang="cs-CZ" sz="2000" b="1" dirty="0"/>
              <a:t> </a:t>
            </a:r>
            <a:r>
              <a:rPr lang="cs-CZ" sz="2000" b="1" dirty="0" err="1"/>
              <a:t>is</a:t>
            </a:r>
            <a:r>
              <a:rPr lang="cs-CZ" sz="2000" b="1" dirty="0"/>
              <a:t> </a:t>
            </a:r>
            <a:r>
              <a:rPr lang="cs-CZ" sz="2000" b="1" dirty="0" err="1"/>
              <a:t>bent</a:t>
            </a:r>
            <a:r>
              <a:rPr lang="cs-CZ" sz="2000" b="1" dirty="0"/>
              <a:t> to a </a:t>
            </a:r>
            <a:r>
              <a:rPr lang="cs-CZ" sz="2000" b="1" dirty="0" err="1"/>
              <a:t>less</a:t>
            </a:r>
            <a:r>
              <a:rPr lang="cs-CZ" sz="2000" b="1" dirty="0"/>
              <a:t> </a:t>
            </a:r>
            <a:r>
              <a:rPr lang="cs-CZ" sz="2000" b="1" dirty="0" err="1"/>
              <a:t>stable</a:t>
            </a:r>
            <a:r>
              <a:rPr lang="cs-CZ" sz="2000" b="1" dirty="0"/>
              <a:t> </a:t>
            </a:r>
            <a:r>
              <a:rPr lang="cs-CZ" sz="2000" b="1" dirty="0" err="1"/>
              <a:t>conformation</a:t>
            </a:r>
            <a:r>
              <a:rPr lang="cs-CZ" sz="2000" b="1" dirty="0"/>
              <a:t>)</a:t>
            </a:r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A1A65147-AD23-4DC2-8728-05F6D600F2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33043" y="2483341"/>
          <a:ext cx="2570162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1427805" imgH="356066" progId="ChemDraw.Document.6.0">
                  <p:embed/>
                </p:oleObj>
              </mc:Choice>
              <mc:Fallback>
                <p:oleObj name="CS ChemDraw Drawing" r:id="rId6" imgW="1427805" imgH="356066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A1A65147-AD23-4DC2-8728-05F6D600F2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33043" y="2483341"/>
                        <a:ext cx="2570162" cy="63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DDF9D4A9-EC96-468D-96D5-4F10ED4D7AD7}"/>
              </a:ext>
            </a:extLst>
          </p:cNvPr>
          <p:cNvSpPr txBox="1"/>
          <p:nvPr/>
        </p:nvSpPr>
        <p:spPr>
          <a:xfrm>
            <a:off x="298872" y="3267687"/>
            <a:ext cx="84415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Extremely</a:t>
            </a:r>
            <a:r>
              <a:rPr lang="cs-CZ" sz="2000" b="1" dirty="0"/>
              <a:t> </a:t>
            </a:r>
            <a:r>
              <a:rPr lang="cs-CZ" sz="2000" b="1" dirty="0" err="1"/>
              <a:t>hindered</a:t>
            </a:r>
            <a:r>
              <a:rPr lang="cs-CZ" sz="2000" b="1" dirty="0"/>
              <a:t> P-</a:t>
            </a:r>
            <a:r>
              <a:rPr lang="cs-CZ" sz="2000" b="1" dirty="0" err="1"/>
              <a:t>ligands</a:t>
            </a:r>
            <a:r>
              <a:rPr lang="cs-CZ" sz="2000" b="1" dirty="0"/>
              <a:t> </a:t>
            </a:r>
            <a:r>
              <a:rPr lang="cs-CZ" sz="2000" b="1" dirty="0" err="1"/>
              <a:t>must</a:t>
            </a:r>
            <a:r>
              <a:rPr lang="cs-CZ" sz="2000" b="1" dirty="0"/>
              <a:t> </a:t>
            </a:r>
            <a:r>
              <a:rPr lang="cs-CZ" sz="2000" b="1" dirty="0" err="1"/>
              <a:t>dissociate</a:t>
            </a:r>
            <a:r>
              <a:rPr lang="cs-CZ" sz="2000" b="1" dirty="0"/>
              <a:t> </a:t>
            </a:r>
            <a:r>
              <a:rPr lang="cs-CZ" sz="2000" b="1" dirty="0" err="1"/>
              <a:t>before</a:t>
            </a:r>
            <a:r>
              <a:rPr lang="cs-CZ" sz="2000" b="1" dirty="0"/>
              <a:t>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endParaRPr lang="cs-CZ" sz="2000" b="1" dirty="0"/>
          </a:p>
        </p:txBody>
      </p:sp>
      <p:graphicFrame>
        <p:nvGraphicFramePr>
          <p:cNvPr id="20" name="Objekt 19">
            <a:extLst>
              <a:ext uri="{FF2B5EF4-FFF2-40B4-BE49-F238E27FC236}">
                <a16:creationId xmlns:a16="http://schemas.microsoft.com/office/drawing/2014/main" id="{8B9938C8-1F30-48C2-BDB7-AACECF3A59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71017" y="5708027"/>
          <a:ext cx="4494213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2497658" imgH="283359" progId="ChemDraw.Document.6.0">
                  <p:embed/>
                </p:oleObj>
              </mc:Choice>
              <mc:Fallback>
                <p:oleObj name="CS ChemDraw Drawing" r:id="rId8" imgW="2497658" imgH="283359" progId="ChemDraw.Document.6.0">
                  <p:embed/>
                  <p:pic>
                    <p:nvPicPr>
                      <p:cNvPr id="20" name="Objekt 19">
                        <a:extLst>
                          <a:ext uri="{FF2B5EF4-FFF2-40B4-BE49-F238E27FC236}">
                            <a16:creationId xmlns:a16="http://schemas.microsoft.com/office/drawing/2014/main" id="{8B9938C8-1F30-48C2-BDB7-AACECF3A59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71017" y="5708027"/>
                        <a:ext cx="4494213" cy="50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ovéPole 20">
            <a:extLst>
              <a:ext uri="{FF2B5EF4-FFF2-40B4-BE49-F238E27FC236}">
                <a16:creationId xmlns:a16="http://schemas.microsoft.com/office/drawing/2014/main" id="{26443C7C-7E2B-485F-944F-34C9416FEAE3}"/>
              </a:ext>
            </a:extLst>
          </p:cNvPr>
          <p:cNvSpPr txBox="1"/>
          <p:nvPr/>
        </p:nvSpPr>
        <p:spPr>
          <a:xfrm>
            <a:off x="298872" y="5201393"/>
            <a:ext cx="11893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</a:t>
            </a:r>
            <a:r>
              <a:rPr lang="cs-CZ" sz="2000" b="1" dirty="0" err="1"/>
              <a:t>alkylphosphine</a:t>
            </a:r>
            <a:r>
              <a:rPr lang="cs-CZ" sz="2000" b="1" dirty="0"/>
              <a:t> </a:t>
            </a:r>
            <a:r>
              <a:rPr lang="cs-CZ" sz="2000" b="1" dirty="0" err="1"/>
              <a:t>ligands</a:t>
            </a:r>
            <a:r>
              <a:rPr lang="cs-CZ" sz="2000" b="1" dirty="0"/>
              <a:t> </a:t>
            </a:r>
            <a:r>
              <a:rPr lang="cs-CZ" sz="2000" b="1" dirty="0" err="1"/>
              <a:t>react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aryl </a:t>
            </a:r>
            <a:r>
              <a:rPr lang="cs-CZ" sz="2000" b="1" dirty="0" err="1"/>
              <a:t>chlorides</a:t>
            </a:r>
            <a:r>
              <a:rPr lang="cs-CZ" sz="2000" b="1" dirty="0"/>
              <a:t> </a:t>
            </a:r>
            <a:r>
              <a:rPr lang="cs-CZ" sz="2000" b="1" dirty="0" err="1"/>
              <a:t>faster</a:t>
            </a:r>
            <a:r>
              <a:rPr lang="cs-CZ" sz="2000" b="1" dirty="0"/>
              <a:t> </a:t>
            </a:r>
            <a:r>
              <a:rPr lang="cs-CZ" sz="2000" b="1" dirty="0" err="1"/>
              <a:t>then</a:t>
            </a:r>
            <a:r>
              <a:rPr lang="cs-CZ" sz="2000" b="1" dirty="0"/>
              <a:t>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</a:t>
            </a:r>
            <a:r>
              <a:rPr lang="cs-CZ" sz="2000" b="1" dirty="0" err="1"/>
              <a:t>arylphosphines</a:t>
            </a:r>
            <a:endParaRPr lang="cs-CZ" sz="2000" b="1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AEB8E3FD-FD55-4DF5-9993-CA2AB73C8054}"/>
              </a:ext>
            </a:extLst>
          </p:cNvPr>
          <p:cNvSpPr txBox="1"/>
          <p:nvPr/>
        </p:nvSpPr>
        <p:spPr>
          <a:xfrm>
            <a:off x="8288128" y="4797092"/>
            <a:ext cx="212910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Angew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</a:t>
            </a:r>
            <a:r>
              <a:rPr lang="cs-CZ" sz="1000" i="1" dirty="0" err="1"/>
              <a:t>Int</a:t>
            </a:r>
            <a:r>
              <a:rPr lang="cs-CZ" sz="1000" i="1" dirty="0"/>
              <a:t>. Ed.</a:t>
            </a:r>
            <a:r>
              <a:rPr lang="cs-CZ" sz="1000" dirty="0"/>
              <a:t> </a:t>
            </a:r>
            <a:r>
              <a:rPr lang="cs-CZ" sz="1000" b="1" dirty="0"/>
              <a:t>2003</a:t>
            </a:r>
            <a:r>
              <a:rPr lang="cs-CZ" sz="1000" dirty="0"/>
              <a:t>, 42, 5355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73C846D6-CBF9-4600-9A38-10BCE11C653C}"/>
              </a:ext>
            </a:extLst>
          </p:cNvPr>
          <p:cNvSpPr txBox="1"/>
          <p:nvPr/>
        </p:nvSpPr>
        <p:spPr>
          <a:xfrm>
            <a:off x="7023975" y="6243912"/>
            <a:ext cx="41360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Angew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</a:t>
            </a:r>
            <a:r>
              <a:rPr lang="cs-CZ" sz="1000" i="1" dirty="0" err="1"/>
              <a:t>Int</a:t>
            </a:r>
            <a:r>
              <a:rPr lang="cs-CZ" sz="1000" i="1" dirty="0"/>
              <a:t>. Ed.</a:t>
            </a:r>
            <a:r>
              <a:rPr lang="cs-CZ" sz="1000" dirty="0"/>
              <a:t> </a:t>
            </a:r>
            <a:r>
              <a:rPr lang="cs-CZ" sz="1000" b="1" dirty="0"/>
              <a:t>2004</a:t>
            </a:r>
            <a:r>
              <a:rPr lang="cs-CZ" sz="1000" dirty="0"/>
              <a:t>, 43, 2968; </a:t>
            </a:r>
            <a:r>
              <a:rPr lang="cs-CZ" sz="1000" i="1" dirty="0" err="1"/>
              <a:t>Angew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</a:t>
            </a:r>
            <a:r>
              <a:rPr lang="cs-CZ" sz="1000" i="1" dirty="0" err="1"/>
              <a:t>Int</a:t>
            </a:r>
            <a:r>
              <a:rPr lang="cs-CZ" sz="1000" i="1" dirty="0"/>
              <a:t>. Ed.</a:t>
            </a:r>
            <a:r>
              <a:rPr lang="cs-CZ" sz="1000" dirty="0"/>
              <a:t> </a:t>
            </a:r>
            <a:r>
              <a:rPr lang="cs-CZ" sz="1000" b="1" dirty="0"/>
              <a:t>2004</a:t>
            </a:r>
            <a:r>
              <a:rPr lang="cs-CZ" sz="1000" dirty="0"/>
              <a:t>, 43, 3955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48059265-181E-47CF-B52B-247221718118}"/>
              </a:ext>
            </a:extLst>
          </p:cNvPr>
          <p:cNvSpPr txBox="1"/>
          <p:nvPr/>
        </p:nvSpPr>
        <p:spPr>
          <a:xfrm>
            <a:off x="6437435" y="3006522"/>
            <a:ext cx="1963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Tetrahedron</a:t>
            </a:r>
            <a:r>
              <a:rPr lang="cs-CZ" sz="1000" i="1" dirty="0"/>
              <a:t> </a:t>
            </a:r>
            <a:r>
              <a:rPr lang="cs-CZ" sz="1000" i="1" dirty="0" err="1"/>
              <a:t>Lett</a:t>
            </a:r>
            <a:r>
              <a:rPr lang="cs-CZ" sz="1000" i="1" dirty="0"/>
              <a:t>.</a:t>
            </a:r>
            <a:r>
              <a:rPr lang="cs-CZ" sz="1000" dirty="0"/>
              <a:t> </a:t>
            </a:r>
            <a:r>
              <a:rPr lang="cs-CZ" sz="1000" b="1" dirty="0"/>
              <a:t>1998</a:t>
            </a:r>
            <a:r>
              <a:rPr lang="cs-CZ" sz="1000" dirty="0"/>
              <a:t>, 39, 6163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1FB40337-374A-41C8-85A2-40B681A3375D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7" name="Objekt 26">
            <a:extLst>
              <a:ext uri="{FF2B5EF4-FFF2-40B4-BE49-F238E27FC236}">
                <a16:creationId xmlns:a16="http://schemas.microsoft.com/office/drawing/2014/main" id="{ECFBDA32-DCDE-4274-B51C-C720798C8E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1500" y="562098"/>
          <a:ext cx="2730500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1818907" imgH="482110" progId="ChemDraw.Document.6.0">
                  <p:embed/>
                </p:oleObj>
              </mc:Choice>
              <mc:Fallback>
                <p:oleObj name="CS ChemDraw Drawing" r:id="rId10" imgW="1818907" imgH="482110" progId="ChemDraw.Document.6.0">
                  <p:embed/>
                  <p:pic>
                    <p:nvPicPr>
                      <p:cNvPr id="27" name="Objekt 26">
                        <a:extLst>
                          <a:ext uri="{FF2B5EF4-FFF2-40B4-BE49-F238E27FC236}">
                            <a16:creationId xmlns:a16="http://schemas.microsoft.com/office/drawing/2014/main" id="{ECFBDA32-DCDE-4274-B51C-C720798C8E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461500" y="562098"/>
                        <a:ext cx="2730500" cy="728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ovéPole 25">
            <a:extLst>
              <a:ext uri="{FF2B5EF4-FFF2-40B4-BE49-F238E27FC236}">
                <a16:creationId xmlns:a16="http://schemas.microsoft.com/office/drawing/2014/main" id="{EB884A2B-BDC7-41A4-BBFE-1D7364E0B9FB}"/>
              </a:ext>
            </a:extLst>
          </p:cNvPr>
          <p:cNvSpPr txBox="1"/>
          <p:nvPr/>
        </p:nvSpPr>
        <p:spPr>
          <a:xfrm>
            <a:off x="2469771" y="1067027"/>
            <a:ext cx="61466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Concerted</a:t>
            </a:r>
            <a:r>
              <a:rPr lang="cs-CZ" sz="2000" b="1" dirty="0"/>
              <a:t>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(</a:t>
            </a: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aryl </a:t>
            </a:r>
            <a:r>
              <a:rPr lang="cs-CZ" sz="2000" b="1" dirty="0" err="1"/>
              <a:t>halides</a:t>
            </a:r>
            <a:r>
              <a:rPr lang="cs-CZ" sz="20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16352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5634D454-8C69-4C43-A324-52757044EB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61334" y="1088837"/>
          <a:ext cx="6243265" cy="901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5202721" imgH="751039" progId="ChemDraw.Document.6.0">
                  <p:embed/>
                </p:oleObj>
              </mc:Choice>
              <mc:Fallback>
                <p:oleObj name="CS ChemDraw Drawing" r:id="rId4" imgW="5202721" imgH="751039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5634D454-8C69-4C43-A324-52757044EB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461334" y="1088837"/>
                        <a:ext cx="6243265" cy="9012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ovéPole 13">
            <a:extLst>
              <a:ext uri="{FF2B5EF4-FFF2-40B4-BE49-F238E27FC236}">
                <a16:creationId xmlns:a16="http://schemas.microsoft.com/office/drawing/2014/main" id="{C777056A-4FC5-4546-9806-3231DA05A516}"/>
              </a:ext>
            </a:extLst>
          </p:cNvPr>
          <p:cNvSpPr txBox="1"/>
          <p:nvPr/>
        </p:nvSpPr>
        <p:spPr>
          <a:xfrm>
            <a:off x="760021" y="1256814"/>
            <a:ext cx="3052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Concerted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endParaRPr lang="cs-CZ" sz="2000" b="1" dirty="0"/>
          </a:p>
        </p:txBody>
      </p:sp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F5AA47B1-38FE-4469-AC16-B4AF7C5803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9619" y="4746945"/>
          <a:ext cx="5182381" cy="14464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318651" imgH="1205357" progId="ChemDraw.Document.6.0">
                  <p:embed/>
                </p:oleObj>
              </mc:Choice>
              <mc:Fallback>
                <p:oleObj name="CS ChemDraw Drawing" r:id="rId6" imgW="4318651" imgH="1205357" progId="ChemDraw.Document.6.0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F5AA47B1-38FE-4469-AC16-B4AF7C580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009619" y="4746945"/>
                        <a:ext cx="5182381" cy="14464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kt 15">
            <a:extLst>
              <a:ext uri="{FF2B5EF4-FFF2-40B4-BE49-F238E27FC236}">
                <a16:creationId xmlns:a16="http://schemas.microsoft.com/office/drawing/2014/main" id="{1F6024F1-79ED-48AE-A302-ED2B63D6CC5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7115" y="4951802"/>
          <a:ext cx="5643563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4704313" imgH="933719" progId="ChemDraw.Document.6.0">
                  <p:embed/>
                </p:oleObj>
              </mc:Choice>
              <mc:Fallback>
                <p:oleObj name="CS ChemDraw Drawing" r:id="rId8" imgW="4704313" imgH="933719" progId="ChemDraw.Document.6.0">
                  <p:embed/>
                  <p:pic>
                    <p:nvPicPr>
                      <p:cNvPr id="16" name="Objekt 15">
                        <a:extLst>
                          <a:ext uri="{FF2B5EF4-FFF2-40B4-BE49-F238E27FC236}">
                            <a16:creationId xmlns:a16="http://schemas.microsoft.com/office/drawing/2014/main" id="{1F6024F1-79ED-48AE-A302-ED2B63D6CC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7115" y="4951802"/>
                        <a:ext cx="5643563" cy="1120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ovéPole 16">
            <a:extLst>
              <a:ext uri="{FF2B5EF4-FFF2-40B4-BE49-F238E27FC236}">
                <a16:creationId xmlns:a16="http://schemas.microsoft.com/office/drawing/2014/main" id="{9506386C-F551-43F9-B23D-A7FD332A3D6A}"/>
              </a:ext>
            </a:extLst>
          </p:cNvPr>
          <p:cNvSpPr txBox="1"/>
          <p:nvPr/>
        </p:nvSpPr>
        <p:spPr>
          <a:xfrm>
            <a:off x="9420963" y="4249815"/>
            <a:ext cx="19928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2004</a:t>
            </a:r>
            <a:r>
              <a:rPr lang="cs-CZ" sz="1000" dirty="0"/>
              <a:t>, </a:t>
            </a:r>
            <a:r>
              <a:rPr lang="cs-CZ" sz="1000" i="1" dirty="0"/>
              <a:t>126</a:t>
            </a:r>
            <a:r>
              <a:rPr lang="cs-CZ" sz="1000" dirty="0"/>
              <a:t>, 4876</a:t>
            </a:r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71AF606D-236C-4800-916F-20BF0D83B3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07226" y="2735025"/>
          <a:ext cx="3010163" cy="13879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0" imgW="2508469" imgH="1156624" progId="ChemDraw.Document.6.0">
                  <p:embed/>
                </p:oleObj>
              </mc:Choice>
              <mc:Fallback>
                <p:oleObj name="CS ChemDraw Drawing" r:id="rId10" imgW="2508469" imgH="1156624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71AF606D-236C-4800-916F-20BF0D83B3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407226" y="2735025"/>
                        <a:ext cx="3010163" cy="13879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ovéPole 18">
            <a:extLst>
              <a:ext uri="{FF2B5EF4-FFF2-40B4-BE49-F238E27FC236}">
                <a16:creationId xmlns:a16="http://schemas.microsoft.com/office/drawing/2014/main" id="{BF167299-2904-4665-9A3F-06DF3DA97750}"/>
              </a:ext>
            </a:extLst>
          </p:cNvPr>
          <p:cNvSpPr txBox="1"/>
          <p:nvPr/>
        </p:nvSpPr>
        <p:spPr>
          <a:xfrm>
            <a:off x="9907403" y="6220623"/>
            <a:ext cx="19928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2004</a:t>
            </a:r>
            <a:r>
              <a:rPr lang="cs-CZ" sz="1000" dirty="0"/>
              <a:t>, </a:t>
            </a:r>
            <a:r>
              <a:rPr lang="cs-CZ" sz="1000" i="1" dirty="0"/>
              <a:t>126</a:t>
            </a:r>
            <a:r>
              <a:rPr lang="cs-CZ" sz="1000" dirty="0"/>
              <a:t>, 4865</a:t>
            </a:r>
          </a:p>
        </p:txBody>
      </p:sp>
      <p:graphicFrame>
        <p:nvGraphicFramePr>
          <p:cNvPr id="20" name="Objekt 19">
            <a:extLst>
              <a:ext uri="{FF2B5EF4-FFF2-40B4-BE49-F238E27FC236}">
                <a16:creationId xmlns:a16="http://schemas.microsoft.com/office/drawing/2014/main" id="{93DB3D9F-A329-494D-A73A-EEE15E2175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0010" y="3101915"/>
          <a:ext cx="5708980" cy="11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12" imgW="4757369" imgH="956942" progId="ChemDraw.Document.6.0">
                  <p:embed/>
                </p:oleObj>
              </mc:Choice>
              <mc:Fallback>
                <p:oleObj name="CS ChemDraw Drawing" r:id="rId12" imgW="4757369" imgH="956942" progId="ChemDraw.Document.6.0">
                  <p:embed/>
                  <p:pic>
                    <p:nvPicPr>
                      <p:cNvPr id="20" name="Objekt 19">
                        <a:extLst>
                          <a:ext uri="{FF2B5EF4-FFF2-40B4-BE49-F238E27FC236}">
                            <a16:creationId xmlns:a16="http://schemas.microsoft.com/office/drawing/2014/main" id="{93DB3D9F-A329-494D-A73A-EEE15E21757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0010" y="3101915"/>
                        <a:ext cx="5708980" cy="114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ovéPole 24">
            <a:extLst>
              <a:ext uri="{FF2B5EF4-FFF2-40B4-BE49-F238E27FC236}">
                <a16:creationId xmlns:a16="http://schemas.microsoft.com/office/drawing/2014/main" id="{2BF01610-D9E0-4F2C-ACE3-26B6E15B53AB}"/>
              </a:ext>
            </a:extLst>
          </p:cNvPr>
          <p:cNvSpPr txBox="1"/>
          <p:nvPr/>
        </p:nvSpPr>
        <p:spPr>
          <a:xfrm>
            <a:off x="153718" y="650442"/>
            <a:ext cx="2625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Transmetallation</a:t>
            </a:r>
            <a:endParaRPr lang="cs-CZ" sz="2400" b="1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B725E18-23CF-450D-800B-67141A8CED6F}"/>
              </a:ext>
            </a:extLst>
          </p:cNvPr>
          <p:cNvSpPr txBox="1"/>
          <p:nvPr/>
        </p:nvSpPr>
        <p:spPr>
          <a:xfrm>
            <a:off x="210891" y="2331946"/>
            <a:ext cx="70459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Transmetallation</a:t>
            </a:r>
            <a:r>
              <a:rPr lang="cs-CZ" sz="2000" b="1" dirty="0"/>
              <a:t> </a:t>
            </a:r>
            <a:r>
              <a:rPr lang="cs-CZ" sz="2000" b="1" dirty="0" err="1"/>
              <a:t>mechanism</a:t>
            </a:r>
            <a:r>
              <a:rPr lang="cs-CZ" sz="2000" b="1" dirty="0"/>
              <a:t> </a:t>
            </a:r>
            <a:r>
              <a:rPr lang="cs-CZ" sz="2000" b="1" dirty="0" err="1"/>
              <a:t>depends</a:t>
            </a:r>
            <a:r>
              <a:rPr lang="cs-CZ" sz="2000" b="1" dirty="0"/>
              <a:t> on </a:t>
            </a:r>
            <a:r>
              <a:rPr lang="cs-CZ" sz="2000" b="1" dirty="0" err="1"/>
              <a:t>reaction</a:t>
            </a:r>
            <a:r>
              <a:rPr lang="cs-CZ" sz="2000" b="1" dirty="0"/>
              <a:t> </a:t>
            </a:r>
            <a:r>
              <a:rPr lang="cs-CZ" sz="2000" b="1" dirty="0" err="1"/>
              <a:t>conditions</a:t>
            </a:r>
            <a:endParaRPr lang="cs-CZ" sz="2000" b="1" dirty="0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3AAF525-0B56-49C8-96D6-DC2250B68D8C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42497394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3" name="Objekt 12">
            <a:extLst>
              <a:ext uri="{FF2B5EF4-FFF2-40B4-BE49-F238E27FC236}">
                <a16:creationId xmlns:a16="http://schemas.microsoft.com/office/drawing/2014/main" id="{79623D20-10B0-4CCE-A683-6D5A8F78BD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872" y="4633513"/>
          <a:ext cx="4227512" cy="1306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523068" imgH="1089420" progId="ChemDraw.Document.6.0">
                  <p:embed/>
                </p:oleObj>
              </mc:Choice>
              <mc:Fallback>
                <p:oleObj name="CS ChemDraw Drawing" r:id="rId4" imgW="3523068" imgH="1089420" progId="ChemDraw.Document.6.0">
                  <p:embed/>
                  <p:pic>
                    <p:nvPicPr>
                      <p:cNvPr id="13" name="Objekt 12">
                        <a:extLst>
                          <a:ext uri="{FF2B5EF4-FFF2-40B4-BE49-F238E27FC236}">
                            <a16:creationId xmlns:a16="http://schemas.microsoft.com/office/drawing/2014/main" id="{79623D20-10B0-4CCE-A683-6D5A8F78BD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3872" y="4633513"/>
                        <a:ext cx="4227512" cy="1306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070E38C9-7510-429B-9F02-5876B8A351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83694" y="4550107"/>
          <a:ext cx="5516562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597725" imgH="1087848" progId="ChemDraw.Document.6.0">
                  <p:embed/>
                </p:oleObj>
              </mc:Choice>
              <mc:Fallback>
                <p:oleObj name="CS ChemDraw Drawing" r:id="rId6" imgW="4597725" imgH="1087848" progId="ChemDraw.Document.6.0">
                  <p:embed/>
                  <p:pic>
                    <p:nvPicPr>
                      <p:cNvPr id="14" name="Objekt 13">
                        <a:extLst>
                          <a:ext uri="{FF2B5EF4-FFF2-40B4-BE49-F238E27FC236}">
                            <a16:creationId xmlns:a16="http://schemas.microsoft.com/office/drawing/2014/main" id="{070E38C9-7510-429B-9F02-5876B8A351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3694" y="4550107"/>
                        <a:ext cx="5516562" cy="130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4840DF7A-ED6D-4B01-8BE4-1DE95B20B7D0}"/>
              </a:ext>
            </a:extLst>
          </p:cNvPr>
          <p:cNvSpPr txBox="1"/>
          <p:nvPr/>
        </p:nvSpPr>
        <p:spPr>
          <a:xfrm>
            <a:off x="2470613" y="5973318"/>
            <a:ext cx="19928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1983</a:t>
            </a:r>
            <a:r>
              <a:rPr lang="cs-CZ" sz="1000" dirty="0"/>
              <a:t>, </a:t>
            </a:r>
            <a:r>
              <a:rPr lang="cs-CZ" sz="1000" i="1" dirty="0"/>
              <a:t>105</a:t>
            </a:r>
            <a:r>
              <a:rPr lang="cs-CZ" sz="1000" dirty="0"/>
              <a:t>, 6129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7B661CCE-1E7D-461A-AB23-1433E7A750AA}"/>
              </a:ext>
            </a:extLst>
          </p:cNvPr>
          <p:cNvSpPr txBox="1"/>
          <p:nvPr/>
        </p:nvSpPr>
        <p:spPr>
          <a:xfrm>
            <a:off x="10125893" y="6090901"/>
            <a:ext cx="19303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Tetrahedron</a:t>
            </a:r>
            <a:r>
              <a:rPr lang="cs-CZ" sz="1000" i="1" dirty="0"/>
              <a:t> </a:t>
            </a:r>
            <a:r>
              <a:rPr lang="cs-CZ" sz="1000" i="1" dirty="0" err="1"/>
              <a:t>Lett</a:t>
            </a:r>
            <a:r>
              <a:rPr lang="cs-CZ" sz="1000" i="1" dirty="0"/>
              <a:t>.</a:t>
            </a:r>
            <a:r>
              <a:rPr lang="cs-CZ" sz="1000" dirty="0"/>
              <a:t> </a:t>
            </a:r>
            <a:r>
              <a:rPr lang="cs-CZ" sz="1000" b="1" dirty="0"/>
              <a:t>1993</a:t>
            </a:r>
            <a:r>
              <a:rPr lang="cs-CZ" sz="1000" dirty="0"/>
              <a:t>, </a:t>
            </a:r>
            <a:r>
              <a:rPr lang="cs-CZ" sz="1000" i="1" dirty="0"/>
              <a:t>34</a:t>
            </a:r>
            <a:r>
              <a:rPr lang="cs-CZ" sz="1000" dirty="0"/>
              <a:t>, 8007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25D18C14-518E-4576-90A0-E14F8F510218}"/>
              </a:ext>
            </a:extLst>
          </p:cNvPr>
          <p:cNvSpPr txBox="1"/>
          <p:nvPr/>
        </p:nvSpPr>
        <p:spPr>
          <a:xfrm>
            <a:off x="214455" y="726385"/>
            <a:ext cx="2625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Transmetallation</a:t>
            </a:r>
            <a:endParaRPr lang="cs-CZ" sz="2400" b="1" dirty="0"/>
          </a:p>
        </p:txBody>
      </p:sp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D81C88BE-5D3E-481B-B020-8152E02B7F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47218" y="1998026"/>
          <a:ext cx="7178675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5979886" imgH="1092171" progId="ChemDraw.Document.6.0">
                  <p:embed/>
                </p:oleObj>
              </mc:Choice>
              <mc:Fallback>
                <p:oleObj name="CS ChemDraw Drawing" r:id="rId8" imgW="5979886" imgH="1092171" progId="ChemDraw.Document.6.0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D81C88BE-5D3E-481B-B020-8152E02B7F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947218" y="1998026"/>
                        <a:ext cx="7178675" cy="1308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ovéPole 19">
            <a:extLst>
              <a:ext uri="{FF2B5EF4-FFF2-40B4-BE49-F238E27FC236}">
                <a16:creationId xmlns:a16="http://schemas.microsoft.com/office/drawing/2014/main" id="{051E4666-C3C7-409C-A7E0-3F926D12834D}"/>
              </a:ext>
            </a:extLst>
          </p:cNvPr>
          <p:cNvSpPr txBox="1"/>
          <p:nvPr/>
        </p:nvSpPr>
        <p:spPr>
          <a:xfrm>
            <a:off x="2906697" y="1329742"/>
            <a:ext cx="5460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Sn</a:t>
            </a:r>
            <a:r>
              <a:rPr lang="cs-CZ" sz="2000" b="1" dirty="0" err="1">
                <a:sym typeface="Symbol" panose="05050102010706020507" pitchFamily="18" charset="2"/>
              </a:rPr>
              <a:t>Pd</a:t>
            </a:r>
            <a:r>
              <a:rPr lang="cs-CZ" sz="2000" b="1" dirty="0">
                <a:sym typeface="Symbol" panose="05050102010706020507" pitchFamily="18" charset="2"/>
              </a:rPr>
              <a:t> </a:t>
            </a:r>
            <a:r>
              <a:rPr lang="cs-CZ" sz="2000" b="1" dirty="0" err="1">
                <a:sym typeface="Symbol" panose="05050102010706020507" pitchFamily="18" charset="2"/>
              </a:rPr>
              <a:t>transmetalation</a:t>
            </a:r>
            <a:r>
              <a:rPr lang="cs-CZ" sz="2000" b="1" dirty="0">
                <a:sym typeface="Symbol" panose="05050102010706020507" pitchFamily="18" charset="2"/>
              </a:rPr>
              <a:t> </a:t>
            </a:r>
            <a:r>
              <a:rPr lang="cs-CZ" sz="2000" b="1" dirty="0" err="1">
                <a:sym typeface="Symbol" panose="05050102010706020507" pitchFamily="18" charset="2"/>
              </a:rPr>
              <a:t>starts</a:t>
            </a:r>
            <a:r>
              <a:rPr lang="cs-CZ" sz="2000" b="1" dirty="0">
                <a:sym typeface="Symbol" panose="05050102010706020507" pitchFamily="18" charset="2"/>
              </a:rPr>
              <a:t> by </a:t>
            </a:r>
            <a:r>
              <a:rPr lang="cs-CZ" sz="2000" b="1" dirty="0" err="1">
                <a:sym typeface="Symbol" panose="05050102010706020507" pitchFamily="18" charset="2"/>
              </a:rPr>
              <a:t>coordination</a:t>
            </a:r>
            <a:r>
              <a:rPr lang="cs-CZ" sz="2000" b="1" dirty="0">
                <a:sym typeface="Symbol" panose="05050102010706020507" pitchFamily="18" charset="2"/>
              </a:rPr>
              <a:t> </a:t>
            </a:r>
            <a:endParaRPr lang="cs-CZ" sz="2000" b="1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D95AEBF9-01E7-40CC-97F7-749F68400CD4}"/>
              </a:ext>
            </a:extLst>
          </p:cNvPr>
          <p:cNvSpPr txBox="1"/>
          <p:nvPr/>
        </p:nvSpPr>
        <p:spPr>
          <a:xfrm>
            <a:off x="9064544" y="3282398"/>
            <a:ext cx="2026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1998</a:t>
            </a:r>
            <a:r>
              <a:rPr lang="cs-CZ" sz="1000" dirty="0"/>
              <a:t>, </a:t>
            </a:r>
            <a:r>
              <a:rPr lang="cs-CZ" sz="1000" i="1" dirty="0"/>
              <a:t>120</a:t>
            </a:r>
            <a:r>
              <a:rPr lang="cs-CZ" sz="1000" dirty="0"/>
              <a:t>, 11016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CAF75189-91D1-469C-BC17-7CAFBD25542C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</p:spTree>
    <p:extLst>
      <p:ext uri="{BB962C8B-B14F-4D97-AF65-F5344CB8AC3E}">
        <p14:creationId xmlns:p14="http://schemas.microsoft.com/office/powerpoint/2010/main" val="1167883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CEFF69B-1E93-4854-A3EE-76521A0325C3}"/>
              </a:ext>
            </a:extLst>
          </p:cNvPr>
          <p:cNvSpPr txBox="1"/>
          <p:nvPr/>
        </p:nvSpPr>
        <p:spPr>
          <a:xfrm>
            <a:off x="972598" y="1108059"/>
            <a:ext cx="4395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/>
              <a:t>Reverse proces to </a:t>
            </a:r>
            <a:r>
              <a:rPr lang="cs-CZ" sz="2000" b="1" dirty="0" err="1"/>
              <a:t>oxidative</a:t>
            </a:r>
            <a:r>
              <a:rPr lang="cs-CZ" sz="2000" b="1" dirty="0"/>
              <a:t> </a:t>
            </a:r>
            <a:r>
              <a:rPr lang="cs-CZ" sz="2000" b="1" dirty="0" err="1"/>
              <a:t>addition</a:t>
            </a:r>
            <a:r>
              <a:rPr lang="cs-CZ" sz="2000" b="1" dirty="0"/>
              <a:t> 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BEC49997-B120-4D56-BADA-4B2B1DCEF81B}"/>
              </a:ext>
            </a:extLst>
          </p:cNvPr>
          <p:cNvSpPr txBox="1"/>
          <p:nvPr/>
        </p:nvSpPr>
        <p:spPr>
          <a:xfrm>
            <a:off x="6214725" y="3573378"/>
            <a:ext cx="56855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First</a:t>
            </a:r>
            <a:r>
              <a:rPr lang="cs-CZ" sz="2000" b="1" dirty="0"/>
              <a:t> </a:t>
            </a:r>
            <a:r>
              <a:rPr lang="cs-CZ" sz="2000" b="1" dirty="0" err="1"/>
              <a:t>row</a:t>
            </a:r>
            <a:r>
              <a:rPr lang="cs-CZ" sz="2000" b="1" dirty="0"/>
              <a:t> </a:t>
            </a: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 err="1"/>
              <a:t>react</a:t>
            </a:r>
            <a:r>
              <a:rPr lang="cs-CZ" sz="2000" b="1" dirty="0"/>
              <a:t> </a:t>
            </a:r>
            <a:r>
              <a:rPr lang="cs-CZ" sz="2000" b="1" dirty="0" err="1"/>
              <a:t>faster</a:t>
            </a:r>
            <a:r>
              <a:rPr lang="cs-CZ" sz="2000" b="1" dirty="0"/>
              <a:t> </a:t>
            </a:r>
            <a:r>
              <a:rPr lang="cs-CZ" sz="2000" b="1" dirty="0" err="1"/>
              <a:t>then</a:t>
            </a:r>
            <a:r>
              <a:rPr lang="cs-CZ" sz="2000" b="1" dirty="0"/>
              <a:t> second </a:t>
            </a:r>
            <a:r>
              <a:rPr lang="cs-CZ" sz="2000" b="1" dirty="0" err="1"/>
              <a:t>row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Complexes</a:t>
            </a:r>
            <a:r>
              <a:rPr lang="cs-CZ" sz="2000" b="1" dirty="0"/>
              <a:t> </a:t>
            </a:r>
            <a:r>
              <a:rPr lang="cs-CZ" sz="2000" b="1" dirty="0" err="1"/>
              <a:t>with</a:t>
            </a:r>
            <a:r>
              <a:rPr lang="cs-CZ" sz="2000" b="1" dirty="0"/>
              <a:t> </a:t>
            </a:r>
            <a:r>
              <a:rPr lang="cs-CZ" sz="2000" b="1" dirty="0" err="1"/>
              <a:t>sterically</a:t>
            </a:r>
            <a:r>
              <a:rPr lang="cs-CZ" sz="2000" b="1" dirty="0"/>
              <a:t> more </a:t>
            </a:r>
            <a:r>
              <a:rPr lang="cs-CZ" sz="2000" b="1" dirty="0" err="1"/>
              <a:t>hindered</a:t>
            </a:r>
            <a:r>
              <a:rPr lang="cs-CZ" sz="2000" b="1" dirty="0"/>
              <a:t> </a:t>
            </a:r>
            <a:r>
              <a:rPr lang="cs-CZ" sz="2000" b="1" dirty="0" err="1"/>
              <a:t>ligands</a:t>
            </a:r>
            <a:r>
              <a:rPr lang="cs-CZ" sz="2000" b="1" dirty="0"/>
              <a:t> </a:t>
            </a:r>
          </a:p>
          <a:p>
            <a:pPr algn="ctr"/>
            <a:r>
              <a:rPr lang="cs-CZ" sz="2000" b="1" dirty="0"/>
              <a:t>are more </a:t>
            </a:r>
            <a:r>
              <a:rPr lang="cs-CZ" sz="2000" b="1" dirty="0" err="1"/>
              <a:t>reactive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Electron-poor</a:t>
            </a:r>
            <a:r>
              <a:rPr lang="cs-CZ" sz="2000" b="1" dirty="0"/>
              <a:t> metal </a:t>
            </a:r>
            <a:r>
              <a:rPr lang="cs-CZ" sz="2000" b="1" dirty="0" err="1"/>
              <a:t>centers</a:t>
            </a:r>
            <a:r>
              <a:rPr lang="cs-CZ" sz="2000" b="1" dirty="0"/>
              <a:t> </a:t>
            </a:r>
            <a:r>
              <a:rPr lang="cs-CZ" sz="2000" b="1" dirty="0" err="1"/>
              <a:t>eliminate</a:t>
            </a:r>
            <a:r>
              <a:rPr lang="cs-CZ" sz="2000" b="1" dirty="0"/>
              <a:t> </a:t>
            </a:r>
            <a:r>
              <a:rPr lang="cs-CZ" sz="2000" b="1" dirty="0" err="1"/>
              <a:t>faster</a:t>
            </a:r>
            <a:endParaRPr lang="cs-CZ" sz="20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000" b="1" dirty="0"/>
          </a:p>
          <a:p>
            <a:endParaRPr lang="cs-CZ" sz="2000" b="1" dirty="0"/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54C62C1E-6734-49B0-861D-432103D3C929}"/>
              </a:ext>
            </a:extLst>
          </p:cNvPr>
          <p:cNvSpPr txBox="1"/>
          <p:nvPr/>
        </p:nvSpPr>
        <p:spPr>
          <a:xfrm>
            <a:off x="238870" y="678803"/>
            <a:ext cx="717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Reductive</a:t>
            </a:r>
            <a:r>
              <a:rPr lang="cs-CZ" sz="2400" b="1" dirty="0"/>
              <a:t> </a:t>
            </a:r>
            <a:r>
              <a:rPr lang="cs-CZ" sz="2400" b="1" dirty="0" err="1"/>
              <a:t>elimination</a:t>
            </a:r>
            <a:r>
              <a:rPr lang="cs-CZ" sz="2400" b="1" dirty="0"/>
              <a:t> </a:t>
            </a:r>
            <a:r>
              <a:rPr lang="cs-CZ" sz="2400" b="1" dirty="0" err="1"/>
              <a:t>for</a:t>
            </a:r>
            <a:r>
              <a:rPr lang="cs-CZ" sz="2400" b="1" dirty="0"/>
              <a:t>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formation</a:t>
            </a:r>
            <a:r>
              <a:rPr lang="cs-CZ" sz="2400" b="1" dirty="0"/>
              <a:t> </a:t>
            </a:r>
            <a:r>
              <a:rPr lang="cs-CZ" sz="2400" b="1" dirty="0" err="1"/>
              <a:t>of</a:t>
            </a:r>
            <a:r>
              <a:rPr lang="cs-CZ" sz="2400" b="1" dirty="0"/>
              <a:t> C</a:t>
            </a:r>
            <a:r>
              <a:rPr lang="cs-CZ" sz="2400" b="1" dirty="0">
                <a:sym typeface="Symbol" panose="05050102010706020507" pitchFamily="18" charset="2"/>
              </a:rPr>
              <a:t>C bond</a:t>
            </a:r>
            <a:endParaRPr lang="cs-CZ" sz="2400" b="1" dirty="0"/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657028FD-B02E-4AB8-BBAB-E787ED72B2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79519" y="1338516"/>
          <a:ext cx="5562600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707819" imgH="1071248" progId="ChemDraw.Document.6.0">
                  <p:embed/>
                </p:oleObj>
              </mc:Choice>
              <mc:Fallback>
                <p:oleObj name="CS ChemDraw Drawing" r:id="rId4" imgW="3707819" imgH="1071248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657028FD-B02E-4AB8-BBAB-E787ED72B2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79519" y="1338516"/>
                        <a:ext cx="5562600" cy="160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5C088A3B-6CBE-49FC-8D89-155A42F51B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0021" y="3386756"/>
          <a:ext cx="4084981" cy="28876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3404151" imgH="2406392" progId="ChemDraw.Document.6.0">
                  <p:embed/>
                </p:oleObj>
              </mc:Choice>
              <mc:Fallback>
                <p:oleObj name="CS ChemDraw Drawing" r:id="rId6" imgW="3404151" imgH="2406392" progId="ChemDraw.Document.6.0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5C088A3B-6CBE-49FC-8D89-155A42F51B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0021" y="3386756"/>
                        <a:ext cx="4084981" cy="28876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ovéPole 19">
            <a:extLst>
              <a:ext uri="{FF2B5EF4-FFF2-40B4-BE49-F238E27FC236}">
                <a16:creationId xmlns:a16="http://schemas.microsoft.com/office/drawing/2014/main" id="{AEBA0C3A-E0C7-458F-A2CB-7927714E5BCB}"/>
              </a:ext>
            </a:extLst>
          </p:cNvPr>
          <p:cNvSpPr txBox="1"/>
          <p:nvPr/>
        </p:nvSpPr>
        <p:spPr>
          <a:xfrm>
            <a:off x="760021" y="2743896"/>
            <a:ext cx="3102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Typical</a:t>
            </a:r>
            <a:r>
              <a:rPr lang="cs-CZ" sz="2000" b="1" dirty="0"/>
              <a:t> </a:t>
            </a:r>
            <a:r>
              <a:rPr lang="cs-CZ" sz="2000" b="1" dirty="0" err="1"/>
              <a:t>for</a:t>
            </a:r>
            <a:r>
              <a:rPr lang="cs-CZ" sz="2000" b="1" dirty="0"/>
              <a:t> </a:t>
            </a:r>
            <a:r>
              <a:rPr lang="cs-CZ" sz="2000" b="1" i="1" dirty="0"/>
              <a:t>cis</a:t>
            </a:r>
            <a:r>
              <a:rPr lang="cs-CZ" sz="2000" b="1" dirty="0"/>
              <a:t>-</a:t>
            </a:r>
            <a:r>
              <a:rPr lang="cs-CZ" sz="2000" b="1" dirty="0" err="1"/>
              <a:t>complexes</a:t>
            </a:r>
            <a:endParaRPr lang="cs-CZ" sz="2000" b="1" dirty="0"/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C365F10-0D9C-4940-A4FE-B54C38D85DEF}"/>
              </a:ext>
            </a:extLst>
          </p:cNvPr>
          <p:cNvSpPr txBox="1"/>
          <p:nvPr/>
        </p:nvSpPr>
        <p:spPr>
          <a:xfrm>
            <a:off x="3044354" y="6127923"/>
            <a:ext cx="19607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1979</a:t>
            </a:r>
            <a:r>
              <a:rPr lang="cs-CZ" sz="1000" dirty="0"/>
              <a:t>, </a:t>
            </a:r>
            <a:r>
              <a:rPr lang="cs-CZ" sz="1000" i="1" dirty="0"/>
              <a:t>101</a:t>
            </a:r>
            <a:r>
              <a:rPr lang="cs-CZ" sz="1000" dirty="0"/>
              <a:t>, 4981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07C70C77-A88A-4D10-B4DD-7AEAB06B609A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0098C156-A1F6-4FC9-A5B9-AB96E5B119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6263" y="561975"/>
          <a:ext cx="272256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5100" imgH="482110" progId="ChemDraw.Document.6.0">
                  <p:embed/>
                </p:oleObj>
              </mc:Choice>
              <mc:Fallback>
                <p:oleObj name="CS ChemDraw Drawing" r:id="rId8" imgW="1815100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0098C156-A1F6-4FC9-A5B9-AB96E5B119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66263" y="561975"/>
                        <a:ext cx="2722562" cy="728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58641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graphicFrame>
        <p:nvGraphicFramePr>
          <p:cNvPr id="15" name="Objekt 14">
            <a:extLst>
              <a:ext uri="{FF2B5EF4-FFF2-40B4-BE49-F238E27FC236}">
                <a16:creationId xmlns:a16="http://schemas.microsoft.com/office/drawing/2014/main" id="{6C514EA6-357D-4C3F-B355-D8A62D123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88881" y="3123056"/>
          <a:ext cx="4092575" cy="232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3409303" imgH="1939945" progId="ChemDraw.Document.6.0">
                  <p:embed/>
                </p:oleObj>
              </mc:Choice>
              <mc:Fallback>
                <p:oleObj name="CS ChemDraw Drawing" r:id="rId4" imgW="3409303" imgH="1939945" progId="ChemDraw.Document.6.0">
                  <p:embed/>
                  <p:pic>
                    <p:nvPicPr>
                      <p:cNvPr id="15" name="Objekt 14">
                        <a:extLst>
                          <a:ext uri="{FF2B5EF4-FFF2-40B4-BE49-F238E27FC236}">
                            <a16:creationId xmlns:a16="http://schemas.microsoft.com/office/drawing/2014/main" id="{6C514EA6-357D-4C3F-B355-D8A62D123C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88881" y="3123056"/>
                        <a:ext cx="4092575" cy="2325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ovéPole 15">
            <a:extLst>
              <a:ext uri="{FF2B5EF4-FFF2-40B4-BE49-F238E27FC236}">
                <a16:creationId xmlns:a16="http://schemas.microsoft.com/office/drawing/2014/main" id="{2D9921F6-F487-4042-A8D0-8808D007BF7F}"/>
              </a:ext>
            </a:extLst>
          </p:cNvPr>
          <p:cNvSpPr txBox="1"/>
          <p:nvPr/>
        </p:nvSpPr>
        <p:spPr>
          <a:xfrm>
            <a:off x="604297" y="1465158"/>
            <a:ext cx="62226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cs-CZ" sz="2000" b="1" dirty="0" err="1"/>
              <a:t>Higher</a:t>
            </a:r>
            <a:r>
              <a:rPr lang="cs-CZ" sz="2000" b="1" dirty="0"/>
              <a:t> ligand bite </a:t>
            </a:r>
            <a:r>
              <a:rPr lang="cs-CZ" sz="2000" b="1" dirty="0" err="1"/>
              <a:t>angle</a:t>
            </a:r>
            <a:r>
              <a:rPr lang="cs-CZ" sz="2000" b="1" dirty="0"/>
              <a:t> = </a:t>
            </a:r>
            <a:r>
              <a:rPr lang="cs-CZ" sz="2000" b="1" dirty="0" err="1"/>
              <a:t>better</a:t>
            </a:r>
            <a:r>
              <a:rPr lang="cs-CZ" sz="2000" b="1" dirty="0"/>
              <a:t> </a:t>
            </a:r>
            <a:r>
              <a:rPr lang="cs-CZ" sz="2000" b="1" dirty="0" err="1"/>
              <a:t>reductive</a:t>
            </a:r>
            <a:r>
              <a:rPr lang="cs-CZ" sz="2000" b="1" dirty="0"/>
              <a:t> </a:t>
            </a:r>
            <a:r>
              <a:rPr lang="cs-CZ" sz="2000" b="1" dirty="0" err="1"/>
              <a:t>elimination</a:t>
            </a:r>
            <a:endParaRPr lang="cs-CZ" sz="2000" b="1" dirty="0"/>
          </a:p>
        </p:txBody>
      </p:sp>
      <p:graphicFrame>
        <p:nvGraphicFramePr>
          <p:cNvPr id="18" name="Objekt 17">
            <a:extLst>
              <a:ext uri="{FF2B5EF4-FFF2-40B4-BE49-F238E27FC236}">
                <a16:creationId xmlns:a16="http://schemas.microsoft.com/office/drawing/2014/main" id="{801174BB-E2F8-4F61-B49C-332BD133B7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1375" y="3831256"/>
          <a:ext cx="5008563" cy="193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4241106" imgH="1640008" progId="ChemDraw.Document.6.0">
                  <p:embed/>
                </p:oleObj>
              </mc:Choice>
              <mc:Fallback>
                <p:oleObj name="CS ChemDraw Drawing" r:id="rId6" imgW="4241106" imgH="1640008" progId="ChemDraw.Document.6.0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801174BB-E2F8-4F61-B49C-332BD133B7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91375" y="3831256"/>
                        <a:ext cx="5008563" cy="1935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ovéPole 19">
            <a:extLst>
              <a:ext uri="{FF2B5EF4-FFF2-40B4-BE49-F238E27FC236}">
                <a16:creationId xmlns:a16="http://schemas.microsoft.com/office/drawing/2014/main" id="{9C8AF2BA-7E25-4599-9474-F7B5F8251A60}"/>
              </a:ext>
            </a:extLst>
          </p:cNvPr>
          <p:cNvSpPr txBox="1"/>
          <p:nvPr/>
        </p:nvSpPr>
        <p:spPr>
          <a:xfrm>
            <a:off x="238870" y="678803"/>
            <a:ext cx="71720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Reductive</a:t>
            </a:r>
            <a:r>
              <a:rPr lang="cs-CZ" sz="2400" b="1" dirty="0"/>
              <a:t> </a:t>
            </a:r>
            <a:r>
              <a:rPr lang="cs-CZ" sz="2400" b="1" dirty="0" err="1"/>
              <a:t>elimination</a:t>
            </a:r>
            <a:r>
              <a:rPr lang="cs-CZ" sz="2400" b="1" dirty="0"/>
              <a:t> </a:t>
            </a:r>
            <a:r>
              <a:rPr lang="cs-CZ" sz="2400" b="1" dirty="0" err="1"/>
              <a:t>for</a:t>
            </a:r>
            <a:r>
              <a:rPr lang="cs-CZ" sz="2400" b="1" dirty="0"/>
              <a:t> </a:t>
            </a:r>
            <a:r>
              <a:rPr lang="cs-CZ" sz="2400" b="1" dirty="0" err="1"/>
              <a:t>the</a:t>
            </a:r>
            <a:r>
              <a:rPr lang="cs-CZ" sz="2400" b="1" dirty="0"/>
              <a:t> </a:t>
            </a:r>
            <a:r>
              <a:rPr lang="cs-CZ" sz="2400" b="1" dirty="0" err="1"/>
              <a:t>formation</a:t>
            </a:r>
            <a:r>
              <a:rPr lang="cs-CZ" sz="2400" b="1" dirty="0"/>
              <a:t> </a:t>
            </a:r>
            <a:r>
              <a:rPr lang="cs-CZ" sz="2400" b="1" dirty="0" err="1"/>
              <a:t>of</a:t>
            </a:r>
            <a:r>
              <a:rPr lang="cs-CZ" sz="2400" b="1" dirty="0"/>
              <a:t> C</a:t>
            </a:r>
            <a:r>
              <a:rPr lang="cs-CZ" sz="2400" b="1" dirty="0">
                <a:sym typeface="Symbol" panose="05050102010706020507" pitchFamily="18" charset="2"/>
              </a:rPr>
              <a:t>C bond</a:t>
            </a:r>
            <a:endParaRPr lang="cs-CZ" sz="2400" b="1" dirty="0"/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324B8092-1DFB-47B8-A051-BD41FF0C861E}"/>
              </a:ext>
            </a:extLst>
          </p:cNvPr>
          <p:cNvSpPr txBox="1"/>
          <p:nvPr/>
        </p:nvSpPr>
        <p:spPr>
          <a:xfrm>
            <a:off x="5999604" y="2838665"/>
            <a:ext cx="5608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rate</a:t>
            </a:r>
            <a:r>
              <a:rPr lang="cs-CZ" sz="2000" b="1" dirty="0"/>
              <a:t> </a:t>
            </a:r>
            <a:r>
              <a:rPr lang="cs-CZ" sz="2000" b="1" dirty="0" err="1"/>
              <a:t>of</a:t>
            </a:r>
            <a:r>
              <a:rPr lang="cs-CZ" sz="2000" b="1" dirty="0"/>
              <a:t> </a:t>
            </a:r>
            <a:r>
              <a:rPr lang="cs-CZ" sz="2000" b="1" dirty="0" err="1"/>
              <a:t>reductive</a:t>
            </a:r>
            <a:r>
              <a:rPr lang="cs-CZ" sz="2000" b="1" dirty="0"/>
              <a:t> </a:t>
            </a:r>
            <a:r>
              <a:rPr lang="cs-CZ" sz="2000" b="1" dirty="0" err="1"/>
              <a:t>elimnation</a:t>
            </a:r>
            <a:r>
              <a:rPr lang="cs-CZ" sz="2000" b="1" dirty="0"/>
              <a:t> </a:t>
            </a:r>
            <a:r>
              <a:rPr lang="cs-CZ" sz="2000" b="1" dirty="0" err="1"/>
              <a:t>is</a:t>
            </a:r>
            <a:r>
              <a:rPr lang="cs-CZ" sz="2000" b="1" dirty="0"/>
              <a:t> </a:t>
            </a:r>
            <a:r>
              <a:rPr lang="cs-CZ" sz="2000" b="1" dirty="0" err="1"/>
              <a:t>affected</a:t>
            </a:r>
            <a:endParaRPr lang="cs-CZ" sz="2000" b="1" dirty="0"/>
          </a:p>
          <a:p>
            <a:pPr algn="ctr"/>
            <a:r>
              <a:rPr lang="cs-CZ" sz="2000" b="1" dirty="0"/>
              <a:t>by </a:t>
            </a:r>
            <a:r>
              <a:rPr lang="cs-CZ" sz="2000" b="1" dirty="0" err="1"/>
              <a:t>electronic</a:t>
            </a:r>
            <a:r>
              <a:rPr lang="cs-CZ" sz="2000" b="1" dirty="0"/>
              <a:t> </a:t>
            </a:r>
            <a:r>
              <a:rPr lang="cs-CZ" sz="2000" b="1" dirty="0" err="1"/>
              <a:t>properties</a:t>
            </a:r>
            <a:r>
              <a:rPr lang="cs-CZ" sz="2000" b="1" dirty="0"/>
              <a:t> – </a:t>
            </a:r>
            <a:r>
              <a:rPr lang="cs-CZ" sz="2000" b="1" dirty="0" err="1"/>
              <a:t>pairing</a:t>
            </a:r>
            <a:r>
              <a:rPr lang="cs-CZ" sz="2000" b="1" dirty="0"/>
              <a:t> </a:t>
            </a:r>
            <a:r>
              <a:rPr lang="cs-CZ" sz="2000" b="1" dirty="0" err="1"/>
              <a:t>is</a:t>
            </a:r>
            <a:r>
              <a:rPr lang="cs-CZ" sz="2000" b="1" dirty="0"/>
              <a:t> </a:t>
            </a:r>
            <a:r>
              <a:rPr lang="cs-CZ" sz="2000" b="1" dirty="0" err="1"/>
              <a:t>the</a:t>
            </a:r>
            <a:r>
              <a:rPr lang="cs-CZ" sz="2000" b="1" dirty="0"/>
              <a:t> </a:t>
            </a:r>
            <a:r>
              <a:rPr lang="cs-CZ" sz="2000" b="1" dirty="0" err="1"/>
              <a:t>best</a:t>
            </a:r>
            <a:r>
              <a:rPr lang="cs-CZ" sz="2000" b="1" dirty="0"/>
              <a:t> </a:t>
            </a:r>
            <a:r>
              <a:rPr lang="cs-CZ" sz="2000" b="1" dirty="0" err="1"/>
              <a:t>option</a:t>
            </a:r>
            <a:endParaRPr lang="cs-CZ" sz="20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853106A6-9D14-43EE-B796-E37C7D77D175}"/>
              </a:ext>
            </a:extLst>
          </p:cNvPr>
          <p:cNvSpPr txBox="1"/>
          <p:nvPr/>
        </p:nvSpPr>
        <p:spPr>
          <a:xfrm>
            <a:off x="2692403" y="5573236"/>
            <a:ext cx="19175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 err="1"/>
              <a:t>Inorg</a:t>
            </a:r>
            <a:r>
              <a:rPr lang="cs-CZ" sz="1000" i="1" dirty="0"/>
              <a:t>. </a:t>
            </a:r>
            <a:r>
              <a:rPr lang="cs-CZ" sz="1000" i="1" dirty="0" err="1"/>
              <a:t>Chim</a:t>
            </a:r>
            <a:r>
              <a:rPr lang="cs-CZ" sz="1000" i="1" dirty="0"/>
              <a:t>. Acta.</a:t>
            </a:r>
            <a:r>
              <a:rPr lang="cs-CZ" sz="1000" dirty="0"/>
              <a:t> </a:t>
            </a:r>
            <a:r>
              <a:rPr lang="cs-CZ" sz="1000" b="1" dirty="0"/>
              <a:t>1994</a:t>
            </a:r>
            <a:r>
              <a:rPr lang="cs-CZ" sz="1000" dirty="0"/>
              <a:t>, </a:t>
            </a:r>
            <a:r>
              <a:rPr lang="cs-CZ" sz="1000" i="1" dirty="0"/>
              <a:t>220</a:t>
            </a:r>
            <a:r>
              <a:rPr lang="cs-CZ" sz="1000" dirty="0"/>
              <a:t>, 249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9C5AEE57-2F2F-4566-8FE5-89559238217A}"/>
              </a:ext>
            </a:extLst>
          </p:cNvPr>
          <p:cNvSpPr txBox="1"/>
          <p:nvPr/>
        </p:nvSpPr>
        <p:spPr>
          <a:xfrm>
            <a:off x="8724589" y="6167372"/>
            <a:ext cx="20265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i="1" dirty="0"/>
              <a:t>J. </a:t>
            </a:r>
            <a:r>
              <a:rPr lang="cs-CZ" sz="1000" i="1" dirty="0" err="1"/>
              <a:t>Am</a:t>
            </a:r>
            <a:r>
              <a:rPr lang="cs-CZ" sz="1000" i="1" dirty="0"/>
              <a:t>. </a:t>
            </a:r>
            <a:r>
              <a:rPr lang="cs-CZ" sz="1000" i="1" dirty="0" err="1"/>
              <a:t>Chem</a:t>
            </a:r>
            <a:r>
              <a:rPr lang="cs-CZ" sz="1000" i="1" dirty="0"/>
              <a:t>. Soc.</a:t>
            </a:r>
            <a:r>
              <a:rPr lang="cs-CZ" sz="1000" dirty="0"/>
              <a:t> </a:t>
            </a:r>
            <a:r>
              <a:rPr lang="cs-CZ" sz="1000" b="1" dirty="0"/>
              <a:t>2004</a:t>
            </a:r>
            <a:r>
              <a:rPr lang="cs-CZ" sz="1000" dirty="0"/>
              <a:t>, </a:t>
            </a:r>
            <a:r>
              <a:rPr lang="cs-CZ" sz="1000" i="1" dirty="0"/>
              <a:t>126</a:t>
            </a:r>
            <a:r>
              <a:rPr lang="cs-CZ" sz="1000" dirty="0"/>
              <a:t>, 13016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3233D756-CAB5-459E-8D80-8027DF6F3C46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4580F799-EBDD-454C-84C6-AB843B31FA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466263" y="561975"/>
          <a:ext cx="2722562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8" imgW="1815100" imgH="482110" progId="ChemDraw.Document.6.0">
                  <p:embed/>
                </p:oleObj>
              </mc:Choice>
              <mc:Fallback>
                <p:oleObj name="CS ChemDraw Drawing" r:id="rId8" imgW="1815100" imgH="482110" progId="ChemDraw.Document.6.0">
                  <p:embed/>
                  <p:pic>
                    <p:nvPicPr>
                      <p:cNvPr id="19" name="Objekt 18">
                        <a:extLst>
                          <a:ext uri="{FF2B5EF4-FFF2-40B4-BE49-F238E27FC236}">
                            <a16:creationId xmlns:a16="http://schemas.microsoft.com/office/drawing/2014/main" id="{4580F799-EBDD-454C-84C6-AB843B31FA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466263" y="561975"/>
                        <a:ext cx="2722562" cy="728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0865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2C62F93A-999D-462B-A849-880510E76A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8512" y="0"/>
            <a:ext cx="583488" cy="4888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A6E6B102-4CF4-4868-80E6-4AD92F8B8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0021" cy="458372"/>
          </a:xfrm>
          <a:prstGeom prst="rect">
            <a:avLst/>
          </a:prstGeom>
        </p:spPr>
      </p:pic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E9D4FD65-464A-4F7C-B9C8-E21E0CA95252}"/>
              </a:ext>
            </a:extLst>
          </p:cNvPr>
          <p:cNvCxnSpPr/>
          <p:nvPr/>
        </p:nvCxnSpPr>
        <p:spPr>
          <a:xfrm flipV="1">
            <a:off x="0" y="546265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195A4205-B023-45B5-A6FE-80BF9F3109E3}"/>
              </a:ext>
            </a:extLst>
          </p:cNvPr>
          <p:cNvCxnSpPr/>
          <p:nvPr/>
        </p:nvCxnSpPr>
        <p:spPr>
          <a:xfrm flipV="1">
            <a:off x="0" y="6571751"/>
            <a:ext cx="12192000" cy="3166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4BE57B50-F548-4C31-9A7E-18F236E40D88}"/>
              </a:ext>
            </a:extLst>
          </p:cNvPr>
          <p:cNvSpPr txBox="1"/>
          <p:nvPr/>
        </p:nvSpPr>
        <p:spPr>
          <a:xfrm>
            <a:off x="0" y="6587584"/>
            <a:ext cx="24706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b="1" dirty="0"/>
              <a:t>Přechodné kovy v organické syntéze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3452658-1155-4AE6-90BA-6B83CECFA8F2}"/>
              </a:ext>
            </a:extLst>
          </p:cNvPr>
          <p:cNvSpPr txBox="1"/>
          <p:nvPr/>
        </p:nvSpPr>
        <p:spPr>
          <a:xfrm>
            <a:off x="238870" y="678803"/>
            <a:ext cx="2467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400" b="1" dirty="0" err="1"/>
              <a:t>Quick</a:t>
            </a:r>
            <a:r>
              <a:rPr lang="cs-CZ" sz="2400" b="1" dirty="0"/>
              <a:t> </a:t>
            </a:r>
            <a:r>
              <a:rPr lang="cs-CZ" sz="2400" b="1" dirty="0" err="1"/>
              <a:t>summary</a:t>
            </a:r>
            <a:endParaRPr lang="cs-CZ" sz="2400" b="1" dirty="0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CD1E8F8-C568-4831-B1FD-FB8A670EE0A0}"/>
              </a:ext>
            </a:extLst>
          </p:cNvPr>
          <p:cNvSpPr txBox="1"/>
          <p:nvPr/>
        </p:nvSpPr>
        <p:spPr>
          <a:xfrm>
            <a:off x="2489660" y="26422"/>
            <a:ext cx="72126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/>
              <a:t>Basic </a:t>
            </a:r>
            <a:r>
              <a:rPr lang="cs-CZ" sz="2800" b="1" dirty="0" err="1"/>
              <a:t>Mechanisms</a:t>
            </a:r>
            <a:r>
              <a:rPr lang="cs-CZ" sz="2800" b="1" dirty="0"/>
              <a:t> in </a:t>
            </a:r>
            <a:r>
              <a:rPr lang="cs-CZ" sz="2800" b="1" dirty="0" err="1"/>
              <a:t>Organometallic</a:t>
            </a:r>
            <a:r>
              <a:rPr lang="cs-CZ" sz="2800" b="1" dirty="0"/>
              <a:t> </a:t>
            </a:r>
            <a:r>
              <a:rPr lang="cs-CZ" sz="2800" b="1" dirty="0" err="1"/>
              <a:t>Chemistry</a:t>
            </a:r>
            <a:endParaRPr lang="cs-CZ" sz="2800" b="1" dirty="0"/>
          </a:p>
        </p:txBody>
      </p:sp>
      <p:graphicFrame>
        <p:nvGraphicFramePr>
          <p:cNvPr id="22" name="Objekt 21">
            <a:extLst>
              <a:ext uri="{FF2B5EF4-FFF2-40B4-BE49-F238E27FC236}">
                <a16:creationId xmlns:a16="http://schemas.microsoft.com/office/drawing/2014/main" id="{67CF6E3A-BB15-4939-A2E0-0CD429ED76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01188" y="542925"/>
          <a:ext cx="2725737" cy="725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1817275" imgH="482110" progId="ChemDraw.Document.6.0">
                  <p:embed/>
                </p:oleObj>
              </mc:Choice>
              <mc:Fallback>
                <p:oleObj name="CS ChemDraw Drawing" r:id="rId4" imgW="1817275" imgH="482110" progId="ChemDraw.Document.6.0">
                  <p:embed/>
                  <p:pic>
                    <p:nvPicPr>
                      <p:cNvPr id="22" name="Objekt 21">
                        <a:extLst>
                          <a:ext uri="{FF2B5EF4-FFF2-40B4-BE49-F238E27FC236}">
                            <a16:creationId xmlns:a16="http://schemas.microsoft.com/office/drawing/2014/main" id="{67CF6E3A-BB15-4939-A2E0-0CD429ED76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01188" y="542925"/>
                        <a:ext cx="2725737" cy="725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kt 20">
            <a:extLst>
              <a:ext uri="{FF2B5EF4-FFF2-40B4-BE49-F238E27FC236}">
                <a16:creationId xmlns:a16="http://schemas.microsoft.com/office/drawing/2014/main" id="{0034D012-ABC2-471C-8629-5EB12276F2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19927" y="1656291"/>
          <a:ext cx="8752145" cy="3638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6" imgW="7293454" imgH="3032184" progId="ChemDraw.Document.6.0">
                  <p:embed/>
                </p:oleObj>
              </mc:Choice>
              <mc:Fallback>
                <p:oleObj name="CS ChemDraw Drawing" r:id="rId6" imgW="7293454" imgH="3032184" progId="ChemDraw.Document.6.0">
                  <p:embed/>
                  <p:pic>
                    <p:nvPicPr>
                      <p:cNvPr id="21" name="Objekt 20">
                        <a:extLst>
                          <a:ext uri="{FF2B5EF4-FFF2-40B4-BE49-F238E27FC236}">
                            <a16:creationId xmlns:a16="http://schemas.microsoft.com/office/drawing/2014/main" id="{0034D012-ABC2-471C-8629-5EB12276F20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9927" y="1656291"/>
                        <a:ext cx="8752145" cy="363862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ovéPole 23">
            <a:extLst>
              <a:ext uri="{FF2B5EF4-FFF2-40B4-BE49-F238E27FC236}">
                <a16:creationId xmlns:a16="http://schemas.microsoft.com/office/drawing/2014/main" id="{900CC380-11E4-492F-B0A0-E64BEDF4CEB6}"/>
              </a:ext>
            </a:extLst>
          </p:cNvPr>
          <p:cNvSpPr txBox="1"/>
          <p:nvPr/>
        </p:nvSpPr>
        <p:spPr>
          <a:xfrm>
            <a:off x="2070985" y="5334321"/>
            <a:ext cx="14766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cs-CZ" sz="2000" b="1" dirty="0" err="1"/>
              <a:t>Finished</a:t>
            </a:r>
            <a:r>
              <a:rPr lang="cs-CZ" sz="2000" b="1" dirty="0"/>
              <a:t>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FE6E9C5-44BF-949A-EFE8-374B90464E86}"/>
              </a:ext>
            </a:extLst>
          </p:cNvPr>
          <p:cNvSpPr txBox="1"/>
          <p:nvPr/>
        </p:nvSpPr>
        <p:spPr>
          <a:xfrm>
            <a:off x="7905988" y="5294912"/>
            <a:ext cx="15632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Coming </a:t>
            </a:r>
            <a:r>
              <a:rPr lang="cs-CZ" sz="2000" b="1" dirty="0" err="1">
                <a:solidFill>
                  <a:srgbClr val="FF0000"/>
                </a:solidFill>
              </a:rPr>
              <a:t>soon</a:t>
            </a:r>
            <a:endParaRPr lang="cs-CZ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36175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2340</TotalTime>
  <Words>1303</Words>
  <Application>Microsoft Office PowerPoint</Application>
  <PresentationFormat>Širokoúhlá obrazovka</PresentationFormat>
  <Paragraphs>243</Paragraphs>
  <Slides>29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Courier New</vt:lpstr>
      <vt:lpstr>Symbol</vt:lpstr>
      <vt:lpstr>Wingdings</vt:lpstr>
      <vt:lpstr>Motiv Office</vt:lpstr>
      <vt:lpstr>CS ChemDraw Drawing</vt:lpstr>
      <vt:lpstr>CS ChemDraw 64-bit Drawing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Tobrman Tomas</dc:creator>
  <cp:lastModifiedBy>Tobrman Tomas</cp:lastModifiedBy>
  <cp:revision>166</cp:revision>
  <dcterms:created xsi:type="dcterms:W3CDTF">2021-09-03T20:10:19Z</dcterms:created>
  <dcterms:modified xsi:type="dcterms:W3CDTF">2026-09-21T05:43:39Z</dcterms:modified>
</cp:coreProperties>
</file>