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  <p:sldId id="268" r:id="rId12"/>
    <p:sldId id="269" r:id="rId13"/>
    <p:sldId id="270" r:id="rId14"/>
    <p:sldId id="27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21.wmf"/><Relationship Id="rId7" Type="http://schemas.openxmlformats.org/officeDocument/2006/relationships/image" Target="../media/image59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97FA5-B6A9-458A-9009-1601596DEB37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7D88C-EF0A-48FD-8812-4AC02D7863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14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52B9-91CD-4DDC-A0F1-31725F526F5B}" type="datetime1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43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0197-8692-4721-84DE-EE363B6D5871}" type="datetime1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91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93B2-915E-41A3-BE36-831D1CA8F966}" type="datetime1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14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B3BD-6BF1-4513-91E3-1F1C3D76D12D}" type="datetime1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61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D92D-3875-453F-8E58-3CBBDBF5A976}" type="datetime1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7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D6E2-D65D-478E-98F0-4E687148B6BA}" type="datetime1">
              <a:rPr lang="cs-CZ" smtClean="0"/>
              <a:t>07.09.2022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50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AF9-7FD0-4156-AF4E-2FF48EF02544}" type="datetime1">
              <a:rPr lang="cs-CZ" smtClean="0"/>
              <a:t>07.09.2022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29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8463-7510-4FBD-9E72-8D78008ACEDA}" type="datetime1">
              <a:rPr lang="cs-CZ" smtClean="0"/>
              <a:t>07.09.2022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5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6355-35D1-4542-9799-70F687C70411}" type="datetime1">
              <a:rPr lang="cs-CZ" smtClean="0"/>
              <a:t>07.09.2022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FF94-40D7-41A0-BC4E-9346DF234581}" type="datetime1">
              <a:rPr lang="cs-CZ" smtClean="0"/>
              <a:t>07.09.2022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31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4795-AFC4-430D-8F47-69449AFDD8FA}" type="datetime1">
              <a:rPr lang="cs-CZ" smtClean="0"/>
              <a:t>07.09.2022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74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26787-9831-497A-8A5E-D61DD02F06AA}" type="datetime1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0CE6-B3B1-4A2A-AB18-C7BE66969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13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30.bin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58.png"/><Relationship Id="rId10" Type="http://schemas.openxmlformats.org/officeDocument/2006/relationships/image" Target="../media/image6.png"/><Relationship Id="rId4" Type="http://schemas.openxmlformats.org/officeDocument/2006/relationships/image" Target="../media/image46.wmf"/><Relationship Id="rId9" Type="http://schemas.openxmlformats.org/officeDocument/2006/relationships/image" Target="../media/image4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6.png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5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image" Target="../media/image5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.png"/><Relationship Id="rId5" Type="http://schemas.openxmlformats.org/officeDocument/2006/relationships/image" Target="../media/image55.jpeg"/><Relationship Id="rId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22.wmf"/><Relationship Id="rId19" Type="http://schemas.openxmlformats.org/officeDocument/2006/relationships/image" Target="../media/image6.png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jp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0.bin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19" Type="http://schemas.openxmlformats.org/officeDocument/2006/relationships/image" Target="../media/image6.png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wmf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oleObject" Target="../embeddings/oleObject25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oleObject" Target="../embeddings/oleObject27.bin"/><Relationship Id="rId7" Type="http://schemas.openxmlformats.org/officeDocument/2006/relationships/image" Target="../media/image39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jpg"/><Relationship Id="rId11" Type="http://schemas.openxmlformats.org/officeDocument/2006/relationships/image" Target="../media/image43.png"/><Relationship Id="rId5" Type="http://schemas.openxmlformats.org/officeDocument/2006/relationships/image" Target="../media/image34.png"/><Relationship Id="rId10" Type="http://schemas.openxmlformats.org/officeDocument/2006/relationships/image" Target="../media/image42.png"/><Relationship Id="rId4" Type="http://schemas.openxmlformats.org/officeDocument/2006/relationships/image" Target="../media/image33.wmf"/><Relationship Id="rId9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7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jpg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5367" y="1677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Biomolekul</a:t>
            </a:r>
            <a:r>
              <a:rPr lang="cs-CZ" dirty="0" err="1">
                <a:solidFill>
                  <a:srgbClr val="FF0000"/>
                </a:solidFill>
              </a:rPr>
              <a:t>ární</a:t>
            </a:r>
            <a:r>
              <a:rPr lang="cs-CZ" dirty="0">
                <a:solidFill>
                  <a:srgbClr val="FF0000"/>
                </a:solidFill>
              </a:rPr>
              <a:t> modelování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89940" y="3249311"/>
            <a:ext cx="3564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Tomáš </a:t>
            </a:r>
            <a:r>
              <a:rPr lang="cs-CZ" sz="2400" dirty="0" err="1"/>
              <a:t>Dršata</a:t>
            </a:r>
            <a:r>
              <a:rPr lang="cs-CZ" sz="2400" dirty="0"/>
              <a:t> a Filip Lankaš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68212" y="3719471"/>
            <a:ext cx="4007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Ústav informatiky a chemie VŠCHT Praha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B597A8-5ECD-495A-875A-87E3213EB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114" y="356881"/>
            <a:ext cx="6479771" cy="143810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AEEDE65-B903-455E-8CF5-450D171474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485" y="5445224"/>
            <a:ext cx="6102428" cy="58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4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Nevazebné (nonbonded) interakce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13553"/>
              </p:ext>
            </p:extLst>
          </p:nvPr>
        </p:nvGraphicFramePr>
        <p:xfrm>
          <a:off x="994399" y="1988840"/>
          <a:ext cx="459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1" name="Rovnice" r:id="rId3" imgW="4597200" imgH="914400" progId="Equation.3">
                  <p:embed/>
                </p:oleObj>
              </mc:Choice>
              <mc:Fallback>
                <p:oleObj name="Rovnice" r:id="rId3" imgW="4597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399" y="1988840"/>
                        <a:ext cx="4597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971600" y="1412776"/>
                <a:ext cx="76858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/>
                  <a:t>Lennard-Jonesova (LJ) a elektrostatická interakce mezi atomy </a:t>
                </a:r>
                <a:r>
                  <a:rPr lang="cs-CZ" sz="1600" i="1"/>
                  <a:t>k</a:t>
                </a:r>
                <a:r>
                  <a:rPr lang="cs-CZ" sz="1600"/>
                  <a:t> a </a:t>
                </a:r>
                <a:r>
                  <a:rPr lang="cs-CZ" sz="1600" i="1"/>
                  <a:t>l </a:t>
                </a:r>
                <a:r>
                  <a:rPr lang="cs-CZ" sz="160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</a:rPr>
                          <m:t>𝑘𝑙</m:t>
                        </m:r>
                      </m:sub>
                    </m:sSub>
                  </m:oMath>
                </a14:m>
                <a:r>
                  <a:rPr lang="cs-CZ" sz="1600"/>
                  <a:t> je jejich vzdálenost)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412776"/>
                <a:ext cx="7685887" cy="338554"/>
              </a:xfrm>
              <a:prstGeom prst="rect">
                <a:avLst/>
              </a:prstGeom>
              <a:blipFill rotWithShape="1">
                <a:blip r:embed="rId5"/>
                <a:stretch>
                  <a:fillRect l="-397" t="-5455" b="-2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ál 7"/>
          <p:cNvSpPr/>
          <p:nvPr/>
        </p:nvSpPr>
        <p:spPr>
          <a:xfrm>
            <a:off x="2051720" y="2204864"/>
            <a:ext cx="360040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971600" y="2996952"/>
            <a:ext cx="5206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Jsou-li atomy spojeny chem. vazbou (tzv. 1-2 interakce)</a:t>
            </a:r>
          </a:p>
          <a:p>
            <a:r>
              <a:rPr lang="cs-CZ" sz="1600"/>
              <a:t>nebo jsou krajními atomy vazebného úhlu (1-3 interakce), je 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714157"/>
              </p:ext>
            </p:extLst>
          </p:nvPr>
        </p:nvGraphicFramePr>
        <p:xfrm>
          <a:off x="5995412" y="3277364"/>
          <a:ext cx="635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2" name="Rovnice" r:id="rId6" imgW="634680" imgH="291960" progId="Equation.3">
                  <p:embed/>
                </p:oleObj>
              </mc:Choice>
              <mc:Fallback>
                <p:oleObj name="Rovnice" r:id="rId6" imgW="63468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95412" y="3277364"/>
                        <a:ext cx="635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971600" y="3569464"/>
            <a:ext cx="4988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- tedy: pro takové atomy se nevazebné interakce neuvažují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71600" y="4077072"/>
            <a:ext cx="4156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Pro krajní atomy torsního úhlu (1-4 interakce) je</a:t>
            </a: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105865"/>
              </p:ext>
            </p:extLst>
          </p:nvPr>
        </p:nvGraphicFramePr>
        <p:xfrm>
          <a:off x="5052534" y="4109608"/>
          <a:ext cx="927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3" name="Rovnice" r:id="rId8" imgW="927000" imgH="291960" progId="Equation.3">
                  <p:embed/>
                </p:oleObj>
              </mc:Choice>
              <mc:Fallback>
                <p:oleObj name="Rovnice" r:id="rId8" imgW="92700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52534" y="4109608"/>
                        <a:ext cx="9271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A0F47DF0-DAD6-4F82-B770-AA7E2C73CBC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48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Elektrostatické interakce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607878"/>
              </p:ext>
            </p:extLst>
          </p:nvPr>
        </p:nvGraphicFramePr>
        <p:xfrm>
          <a:off x="926967" y="1916832"/>
          <a:ext cx="459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6" name="Rovnice" r:id="rId3" imgW="4597200" imgH="914400" progId="Equation.3">
                  <p:embed/>
                </p:oleObj>
              </mc:Choice>
              <mc:Fallback>
                <p:oleObj name="Rovnice" r:id="rId3" imgW="4597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967" y="1916832"/>
                        <a:ext cx="4597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71600" y="1315507"/>
            <a:ext cx="5779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Každému atomu je přiřazen bodový náboj </a:t>
            </a:r>
            <a:r>
              <a:rPr lang="cs-CZ" sz="1600" i="1"/>
              <a:t>q   </a:t>
            </a:r>
            <a:r>
              <a:rPr lang="cs-CZ" sz="1600"/>
              <a:t>(kladný nebo záporný)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4655083" y="1568617"/>
            <a:ext cx="288032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4644008" y="1916832"/>
            <a:ext cx="720080" cy="8640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329092"/>
              </p:ext>
            </p:extLst>
          </p:nvPr>
        </p:nvGraphicFramePr>
        <p:xfrm>
          <a:off x="967421" y="2924944"/>
          <a:ext cx="508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7" name="Rovnice" r:id="rId5" imgW="507960" imgH="291960" progId="Equation.3">
                  <p:embed/>
                </p:oleObj>
              </mc:Choice>
              <mc:Fallback>
                <p:oleObj name="Rovnice" r:id="rId5" imgW="50796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7421" y="2924944"/>
                        <a:ext cx="508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1455867" y="2924944"/>
            <a:ext cx="2824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- náboje přiřazené atomům </a:t>
            </a:r>
            <a:r>
              <a:rPr lang="cs-CZ" sz="1600" i="1"/>
              <a:t>k</a:t>
            </a:r>
            <a:r>
              <a:rPr lang="cs-CZ" sz="1600"/>
              <a:t> a </a:t>
            </a:r>
            <a:r>
              <a:rPr lang="cs-CZ" sz="1600" i="1"/>
              <a:t>l</a:t>
            </a:r>
            <a:endParaRPr lang="cs-CZ" sz="160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491486"/>
              </p:ext>
            </p:extLst>
          </p:nvPr>
        </p:nvGraphicFramePr>
        <p:xfrm>
          <a:off x="971600" y="3263498"/>
          <a:ext cx="228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8" name="Rovnice" r:id="rId7" imgW="228600" imgH="291960" progId="Equation.3">
                  <p:embed/>
                </p:oleObj>
              </mc:Choice>
              <mc:Fallback>
                <p:oleObj name="Rovnice" r:id="rId7" imgW="22860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600" y="3263498"/>
                        <a:ext cx="228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1187624" y="3267799"/>
            <a:ext cx="2565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- vzdálenost mezi atomy </a:t>
            </a:r>
            <a:r>
              <a:rPr lang="cs-CZ" sz="1600" i="1"/>
              <a:t>k</a:t>
            </a:r>
            <a:r>
              <a:rPr lang="cs-CZ" sz="1600"/>
              <a:t> a </a:t>
            </a:r>
            <a:r>
              <a:rPr lang="cs-CZ" sz="1600" i="1"/>
              <a:t>l</a:t>
            </a:r>
            <a:endParaRPr lang="cs-CZ" sz="160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863288"/>
              </p:ext>
            </p:extLst>
          </p:nvPr>
        </p:nvGraphicFramePr>
        <p:xfrm>
          <a:off x="951073" y="3606353"/>
          <a:ext cx="228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9" name="Rovnice" r:id="rId9" imgW="228600" imgH="291960" progId="Equation.3">
                  <p:embed/>
                </p:oleObj>
              </mc:Choice>
              <mc:Fallback>
                <p:oleObj name="Rovnice" r:id="rId9" imgW="22860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51073" y="3606353"/>
                        <a:ext cx="228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1208809" y="3606353"/>
            <a:ext cx="2969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- konstanta, tzv. permitivita vakua</a:t>
            </a:r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464587"/>
              </p:ext>
            </p:extLst>
          </p:nvPr>
        </p:nvGraphicFramePr>
        <p:xfrm>
          <a:off x="1102581" y="4437112"/>
          <a:ext cx="2806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0" name="Rovnice" r:id="rId11" imgW="2806560" imgH="672840" progId="Equation.3">
                  <p:embed/>
                </p:oleObj>
              </mc:Choice>
              <mc:Fallback>
                <p:oleObj name="Rovnice" r:id="rId11" imgW="280656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02581" y="4437112"/>
                        <a:ext cx="28067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971600" y="4005064"/>
            <a:ext cx="1534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Síla mezi atomy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971600" y="5157192"/>
            <a:ext cx="4491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je přímo úměrná součinu nábojů a nepřímo úměrná</a:t>
            </a:r>
          </a:p>
          <a:p>
            <a:r>
              <a:rPr lang="cs-CZ" sz="1600"/>
              <a:t>čtverci vzdálenosti: </a:t>
            </a:r>
            <a:r>
              <a:rPr lang="cs-CZ" sz="1600">
                <a:solidFill>
                  <a:srgbClr val="0000FF"/>
                </a:solidFill>
              </a:rPr>
              <a:t>Coulombův zákon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724128" y="4518285"/>
            <a:ext cx="290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/>
              <a:t>Přibližujeme-li náboje opačného znaménka,</a:t>
            </a:r>
          </a:p>
          <a:p>
            <a:r>
              <a:rPr lang="cs-CZ" sz="1200"/>
              <a:t>energie neomezeně klesá.</a:t>
            </a:r>
          </a:p>
          <a:p>
            <a:r>
              <a:rPr lang="cs-CZ" sz="1200"/>
              <a:t>Atomy by splynuly, nebýt LJ interakcí.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53006AD-39D2-43AD-A6E5-CA0D746E7A0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C40366-08C5-49F3-A731-FEB18942461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24944"/>
            <a:ext cx="2565126" cy="15263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0E6DA8C-2EBB-42C6-9F13-E810B5EDE800}"/>
              </a:ext>
            </a:extLst>
          </p:cNvPr>
          <p:cNvSpPr txBox="1"/>
          <p:nvPr/>
        </p:nvSpPr>
        <p:spPr>
          <a:xfrm>
            <a:off x="6883095" y="2616874"/>
            <a:ext cx="1456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 compadre.org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6874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Lennard-Jonesova (LJ) interakce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755576" y="1484784"/>
            <a:ext cx="4597400" cy="914400"/>
            <a:chOff x="971600" y="1628800"/>
            <a:chExt cx="4597400" cy="914400"/>
          </a:xfrm>
        </p:grpSpPr>
        <p:graphicFrame>
          <p:nvGraphicFramePr>
            <p:cNvPr id="6" name="Obj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3656106"/>
                </p:ext>
              </p:extLst>
            </p:nvPr>
          </p:nvGraphicFramePr>
          <p:xfrm>
            <a:off x="971600" y="1628800"/>
            <a:ext cx="459740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021" name="Rovnice" r:id="rId3" imgW="4597200" imgH="914400" progId="Equation.3">
                    <p:embed/>
                  </p:oleObj>
                </mc:Choice>
                <mc:Fallback>
                  <p:oleObj name="Rovnice" r:id="rId3" imgW="4597200" imgH="914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1600" y="1628800"/>
                          <a:ext cx="4597400" cy="914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Obdélník 2"/>
            <p:cNvSpPr/>
            <p:nvPr/>
          </p:nvSpPr>
          <p:spPr>
            <a:xfrm>
              <a:off x="2411760" y="1628800"/>
              <a:ext cx="2088232" cy="864096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" name="TextovéPole 17"/>
          <p:cNvSpPr txBox="1"/>
          <p:nvPr/>
        </p:nvSpPr>
        <p:spPr>
          <a:xfrm>
            <a:off x="4440033" y="2697594"/>
            <a:ext cx="39641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Výsledná interakce je součtem</a:t>
            </a:r>
          </a:p>
          <a:p>
            <a:r>
              <a:rPr lang="cs-CZ" sz="1600" dirty="0" err="1"/>
              <a:t>pritažlivých</a:t>
            </a:r>
            <a:r>
              <a:rPr lang="cs-CZ" sz="1600" dirty="0"/>
              <a:t> a odpudivých sil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Přitažlivá síla (van der </a:t>
            </a:r>
            <a:r>
              <a:rPr lang="cs-CZ" sz="1600" dirty="0" err="1"/>
              <a:t>Waalsova</a:t>
            </a:r>
            <a:r>
              <a:rPr lang="cs-CZ" sz="1600" dirty="0"/>
              <a:t>, též</a:t>
            </a:r>
          </a:p>
          <a:p>
            <a:r>
              <a:rPr lang="cs-CZ" sz="1600" dirty="0"/>
              <a:t>Londonova dispersní síla) vzniká krátkodobou</a:t>
            </a:r>
          </a:p>
          <a:p>
            <a:r>
              <a:rPr lang="cs-CZ" sz="1600" dirty="0"/>
              <a:t>vzájemnou polarizací atomů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Odpudivá síla je výsledkem Pauliho</a:t>
            </a:r>
          </a:p>
          <a:p>
            <a:r>
              <a:rPr lang="cs-CZ" sz="1600" dirty="0"/>
              <a:t>vylučovacího principu (překrytí orbitalů)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LJ tvar potenciální energie („LJ potenciál“)</a:t>
            </a:r>
          </a:p>
          <a:p>
            <a:r>
              <a:rPr lang="cs-CZ" sz="1600" dirty="0"/>
              <a:t>je matematicky jednoduchou aproximací</a:t>
            </a:r>
          </a:p>
          <a:p>
            <a:r>
              <a:rPr lang="cs-CZ" sz="1600" dirty="0"/>
              <a:t>skutečné interakce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Šestá mocnina má fyzikální opodstatnění</a:t>
            </a:r>
          </a:p>
          <a:p>
            <a:r>
              <a:rPr lang="cs-CZ" sz="1600" dirty="0"/>
              <a:t>(v jisté aproximaci), dvanáctá nikoli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33630"/>
            <a:ext cx="864096" cy="1336608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6253464" y="1770238"/>
            <a:ext cx="2109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/>
              <a:t>Sir John Edward Lennard-Jones</a:t>
            </a:r>
          </a:p>
          <a:p>
            <a:pPr algn="ctr"/>
            <a:r>
              <a:rPr lang="cs-CZ" sz="1200"/>
              <a:t>1894-1954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3A98788-2F2C-4AC3-9AEF-1044CB2032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0149F-449E-4A52-AD84-F19710B6D3E4}"/>
              </a:ext>
            </a:extLst>
          </p:cNvPr>
          <p:cNvSpPr txBox="1"/>
          <p:nvPr/>
        </p:nvSpPr>
        <p:spPr>
          <a:xfrm>
            <a:off x="6793136" y="2150344"/>
            <a:ext cx="1205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 Wikipedia</a:t>
            </a:r>
            <a:endParaRPr lang="en-GB" sz="12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181C978-AE0D-4F0B-A68E-97A590BB31E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85357"/>
            <a:ext cx="3382110" cy="254001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C921304-3B5C-43E8-8BED-89AA4F0EE27E}"/>
              </a:ext>
            </a:extLst>
          </p:cNvPr>
          <p:cNvSpPr txBox="1"/>
          <p:nvPr/>
        </p:nvSpPr>
        <p:spPr>
          <a:xfrm>
            <a:off x="683568" y="5405652"/>
            <a:ext cx="1974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 polymerdatabase.com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13710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Atomy a atomové typy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43608" y="1340768"/>
            <a:ext cx="772884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Parametry silového pole (délky vazeb, silové konstanty, ...) jsou</a:t>
            </a:r>
          </a:p>
          <a:p>
            <a:r>
              <a:rPr lang="cs-CZ" sz="1600"/>
              <a:t>obecně různé pro různé druhy atomů a vazeb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Rozlišení podle chemické identity atomu (C, H, O, ...) je příliš hrubé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Proto je pro každý atom (C, H, O, ...) zavedeno ještě několik atomových typů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Typy rozlišují druh vazby (jednoduchá, dvojná, ...) a navázané atomy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Např. uhlík v C=O je jiný typ než uhlík v C=C atp.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Všechny parametry pro všechny atomové typy jsou uloženy v jednom datovém souboru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Z něj se vybírají parametry relevantní pro danou simulaci</a:t>
            </a:r>
          </a:p>
        </p:txBody>
      </p:sp>
      <p:sp>
        <p:nvSpPr>
          <p:cNvPr id="8" name="Obdélník 7"/>
          <p:cNvSpPr/>
          <p:nvPr/>
        </p:nvSpPr>
        <p:spPr>
          <a:xfrm>
            <a:off x="1187624" y="3501008"/>
            <a:ext cx="532859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/>
              <a:t>PARM99 for DNA,RNA,AA, organic molecules, TIP3P wat. Polariz.&amp; LP incl.02/04/99</a:t>
            </a:r>
            <a:br>
              <a:rPr lang="cs-CZ" sz="1200"/>
            </a:br>
            <a:r>
              <a:rPr lang="cs-CZ" sz="1200"/>
              <a:t>C  12.01         0.616  !            sp2 C carbonyl group </a:t>
            </a:r>
            <a:br>
              <a:rPr lang="cs-CZ" sz="1200"/>
            </a:br>
            <a:r>
              <a:rPr lang="cs-CZ" sz="1200"/>
              <a:t>CA 12.01         0.360               sp2 C pure aromatic (benzene)</a:t>
            </a:r>
            <a:br>
              <a:rPr lang="cs-CZ" sz="1200"/>
            </a:br>
            <a:r>
              <a:rPr lang="cs-CZ" sz="1200"/>
              <a:t>CB 12.01         0.360               sp2 aromatic C, 5&amp;6 membered ring junction</a:t>
            </a:r>
            <a:br>
              <a:rPr lang="cs-CZ" sz="1200"/>
            </a:br>
            <a:r>
              <a:rPr lang="cs-CZ" sz="1200"/>
              <a:t>CC 12.01         0.360               sp2 aromatic C, 5 memb. ring HIS</a:t>
            </a:r>
            <a:br>
              <a:rPr lang="cs-CZ" sz="1200"/>
            </a:br>
            <a:r>
              <a:rPr lang="cs-CZ" sz="1200"/>
              <a:t>CD 12.01         0.360               sp2 C atom in the middle of: C=CD-CD=C</a:t>
            </a:r>
            <a:br>
              <a:rPr lang="cs-CZ" sz="1200"/>
            </a:br>
            <a:r>
              <a:rPr lang="cs-CZ" sz="1200"/>
              <a:t>CK 12.01         0.360               sp2 C 5 memb.ring in purines</a:t>
            </a:r>
            <a:br>
              <a:rPr lang="cs-CZ" sz="1200"/>
            </a:br>
            <a:r>
              <a:rPr lang="cs-CZ" sz="1200"/>
              <a:t>CM 12.01         0.360               sp2 C  pyrimidines in pos. 5 &amp; 6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187624" y="5092161"/>
            <a:ext cx="532859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/>
              <a:t>C -C   310.0    1.525       Junmei et al, 1999</a:t>
            </a:r>
            <a:br>
              <a:rPr lang="cs-CZ" sz="1200"/>
            </a:br>
            <a:r>
              <a:rPr lang="cs-CZ" sz="1200"/>
              <a:t>C -CA  469.0    1.409       JCC,7,(1986),230</a:t>
            </a:r>
            <a:br>
              <a:rPr lang="cs-CZ" sz="1200"/>
            </a:br>
            <a:r>
              <a:rPr lang="cs-CZ" sz="1200"/>
              <a:t>C -CB  447.0    1.419       JCC,7,(1986),230; GUA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D3BC6C-2DE1-4243-95D1-49CA29A14C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89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Molekulová dynamika (MD) - shrnutí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7305815" y="1715249"/>
            <a:ext cx="1296747" cy="302627"/>
            <a:chOff x="5396773" y="1783542"/>
            <a:chExt cx="1296747" cy="302627"/>
          </a:xfrm>
        </p:grpSpPr>
        <p:graphicFrame>
          <p:nvGraphicFramePr>
            <p:cNvPr id="7" name="Objek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877438"/>
                </p:ext>
              </p:extLst>
            </p:nvPr>
          </p:nvGraphicFramePr>
          <p:xfrm>
            <a:off x="5652120" y="1819469"/>
            <a:ext cx="10414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69" name="Rovnice" r:id="rId3" imgW="1041120" imgH="266400" progId="Equation.3">
                    <p:embed/>
                  </p:oleObj>
                </mc:Choice>
                <mc:Fallback>
                  <p:oleObj name="Rovnice" r:id="rId3" imgW="1041120" imgH="26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652120" y="1819469"/>
                          <a:ext cx="1041400" cy="26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k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0637255"/>
                </p:ext>
              </p:extLst>
            </p:nvPr>
          </p:nvGraphicFramePr>
          <p:xfrm>
            <a:off x="5396773" y="1783542"/>
            <a:ext cx="2286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70" name="Rovnice" r:id="rId5" imgW="228600" imgH="291960" progId="Equation.3">
                    <p:embed/>
                  </p:oleObj>
                </mc:Choice>
                <mc:Fallback>
                  <p:oleObj name="Rovnice" r:id="rId5" imgW="228600" imgH="2919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96773" y="1783542"/>
                          <a:ext cx="2286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ovéPole 8"/>
          <p:cNvSpPr txBox="1"/>
          <p:nvPr/>
        </p:nvSpPr>
        <p:spPr>
          <a:xfrm>
            <a:off x="1228619" y="1679322"/>
            <a:ext cx="6066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Jejich polohu (konfiguraci, konformaci) určuje 3</a:t>
            </a:r>
            <a:r>
              <a:rPr lang="cs-CZ" sz="1600" i="1"/>
              <a:t>N</a:t>
            </a:r>
            <a:r>
              <a:rPr lang="cs-CZ" sz="1600"/>
              <a:t> kartézských souřadnic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228619" y="2046839"/>
            <a:ext cx="1110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Hmotnosti </a:t>
            </a: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719627"/>
              </p:ext>
            </p:extLst>
          </p:nvPr>
        </p:nvGraphicFramePr>
        <p:xfrm>
          <a:off x="2339116" y="2093293"/>
          <a:ext cx="254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1" name="Rovnice" r:id="rId7" imgW="253800" imgH="291960" progId="Equation.3">
                  <p:embed/>
                </p:oleObj>
              </mc:Choice>
              <mc:Fallback>
                <p:oleObj name="Rovnice" r:id="rId7" imgW="25380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9116" y="2093293"/>
                        <a:ext cx="254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2699792" y="2046839"/>
            <a:ext cx="464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(vždy po třech stejné – </a:t>
            </a:r>
            <a:r>
              <a:rPr lang="en-US" sz="1600"/>
              <a:t>jsou to </a:t>
            </a:r>
            <a:r>
              <a:rPr lang="cs-CZ" sz="1600"/>
              <a:t>hmotnost</a:t>
            </a:r>
            <a:r>
              <a:rPr lang="en-US" sz="1600"/>
              <a:t>i</a:t>
            </a:r>
            <a:r>
              <a:rPr lang="cs-CZ" sz="1600"/>
              <a:t> téže částice)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228619" y="2492896"/>
            <a:ext cx="4610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Interakci mezi částicemi popisuje potenciální energie</a:t>
            </a:r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302715"/>
              </p:ext>
            </p:extLst>
          </p:nvPr>
        </p:nvGraphicFramePr>
        <p:xfrm>
          <a:off x="5724128" y="2519269"/>
          <a:ext cx="1143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2" name="Rovnice" r:id="rId9" imgW="1143000" imgH="291960" progId="Equation.3">
                  <p:embed/>
                </p:oleObj>
              </mc:Choice>
              <mc:Fallback>
                <p:oleObj name="Rovnice" r:id="rId9" imgW="114300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24128" y="2519269"/>
                        <a:ext cx="1143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1218037" y="3140968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Síly:</a:t>
            </a:r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188694"/>
              </p:ext>
            </p:extLst>
          </p:nvPr>
        </p:nvGraphicFramePr>
        <p:xfrm>
          <a:off x="1783867" y="3068960"/>
          <a:ext cx="27940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3" name="Rovnice" r:id="rId11" imgW="2793960" imgH="609480" progId="Equation.3">
                  <p:embed/>
                </p:oleObj>
              </mc:Choice>
              <mc:Fallback>
                <p:oleObj name="Rovnice" r:id="rId11" imgW="279396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83867" y="3068960"/>
                        <a:ext cx="2794000" cy="58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1228619" y="3717032"/>
            <a:ext cx="2658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Newtonovy pohybové rovnice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28619" y="1337841"/>
            <a:ext cx="6035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>
                <a:solidFill>
                  <a:srgbClr val="0000FF"/>
                </a:solidFill>
              </a:rPr>
              <a:t>Systém</a:t>
            </a:r>
            <a:r>
              <a:rPr lang="cs-CZ" sz="1600"/>
              <a:t> (tj. jedna nebo více molekul) obsahuje celkem </a:t>
            </a:r>
            <a:r>
              <a:rPr lang="cs-CZ" sz="1600" i="1"/>
              <a:t>N</a:t>
            </a:r>
            <a:r>
              <a:rPr lang="cs-CZ" sz="1600"/>
              <a:t> částic (atomů)</a:t>
            </a:r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268137"/>
              </p:ext>
            </p:extLst>
          </p:nvPr>
        </p:nvGraphicFramePr>
        <p:xfrm>
          <a:off x="3386138" y="4379913"/>
          <a:ext cx="1752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4" name="Rovnice" r:id="rId13" imgW="1752480" imgH="291960" progId="Equation.3">
                  <p:embed/>
                </p:oleObj>
              </mc:Choice>
              <mc:Fallback>
                <p:oleObj name="Rovnice" r:id="rId13" imgW="175248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86138" y="4379913"/>
                        <a:ext cx="1752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bdélník 27"/>
          <p:cNvSpPr/>
          <p:nvPr/>
        </p:nvSpPr>
        <p:spPr>
          <a:xfrm>
            <a:off x="3275856" y="4221088"/>
            <a:ext cx="1944216" cy="57606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1228619" y="4941168"/>
            <a:ext cx="5556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/>
              <a:t>3N</a:t>
            </a:r>
            <a:r>
              <a:rPr lang="cs-CZ" sz="1600"/>
              <a:t> obyčejných diferenciálních rovnic pro </a:t>
            </a:r>
            <a:r>
              <a:rPr lang="cs-CZ" sz="1600" i="1"/>
              <a:t>3N</a:t>
            </a:r>
            <a:r>
              <a:rPr lang="cs-CZ" sz="1600"/>
              <a:t> neznámých funkcí</a:t>
            </a:r>
          </a:p>
        </p:txBody>
      </p:sp>
      <p:graphicFrame>
        <p:nvGraphicFramePr>
          <p:cNvPr id="32" name="Objek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316738"/>
              </p:ext>
            </p:extLst>
          </p:nvPr>
        </p:nvGraphicFramePr>
        <p:xfrm>
          <a:off x="6556155" y="4964395"/>
          <a:ext cx="457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5" name="Rovnice" r:id="rId15" imgW="457200" imgH="291960" progId="Equation.3">
                  <p:embed/>
                </p:oleObj>
              </mc:Choice>
              <mc:Fallback>
                <p:oleObj name="Rovnice" r:id="rId15" imgW="457200" imgH="29196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155" y="4964395"/>
                        <a:ext cx="4572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796765"/>
              </p:ext>
            </p:extLst>
          </p:nvPr>
        </p:nvGraphicFramePr>
        <p:xfrm>
          <a:off x="7020272" y="4977095"/>
          <a:ext cx="1041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6" name="Rovnice" r:id="rId17" imgW="1041120" imgH="266400" progId="Equation.3">
                  <p:embed/>
                </p:oleObj>
              </mc:Choice>
              <mc:Fallback>
                <p:oleObj name="Rovnice" r:id="rId17" imgW="104112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020272" y="4977095"/>
                        <a:ext cx="10414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ovéPole 33"/>
          <p:cNvSpPr txBox="1"/>
          <p:nvPr/>
        </p:nvSpPr>
        <p:spPr>
          <a:xfrm>
            <a:off x="1228619" y="5292497"/>
            <a:ext cx="5939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Po vyřešení rovnic dostáváme výsledek molekulové dynamiky </a:t>
            </a:r>
          </a:p>
          <a:p>
            <a:r>
              <a:rPr lang="cs-CZ" sz="1600"/>
              <a:t>– souřadnice částic jako funkce času (ty tvoří tzv. </a:t>
            </a:r>
            <a:r>
              <a:rPr lang="cs-CZ" sz="1600">
                <a:solidFill>
                  <a:srgbClr val="0000FF"/>
                </a:solidFill>
              </a:rPr>
              <a:t>trajektorii </a:t>
            </a:r>
            <a:r>
              <a:rPr lang="cs-CZ" sz="1600"/>
              <a:t>systému)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610505" y="3150907"/>
            <a:ext cx="3486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- vypočtou se analyticky (tj. jako vzorce)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F5BF6D4-4EBE-4EAE-827E-2F7CF17C290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6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Kvantová mechanika a molekulová dynamika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310" y="1772816"/>
            <a:ext cx="2153977" cy="309634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330535" y="1268760"/>
            <a:ext cx="2359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err="1"/>
              <a:t>Kvantov</a:t>
            </a:r>
            <a:r>
              <a:rPr lang="cs-CZ" sz="1600"/>
              <a:t>á mechanika (QM</a:t>
            </a:r>
            <a:r>
              <a:rPr lang="cs-CZ" sz="1400"/>
              <a:t>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847438" y="1268760"/>
            <a:ext cx="2479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Molekulová dynamika (MD)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643184" y="4581128"/>
            <a:ext cx="1734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dirty="0"/>
              <a:t>Atomová jádra</a:t>
            </a:r>
          </a:p>
          <a:p>
            <a:pPr algn="ctr"/>
            <a:r>
              <a:rPr lang="cs-CZ" sz="1600" dirty="0"/>
              <a:t>v oblaku elektronů</a:t>
            </a:r>
          </a:p>
          <a:p>
            <a:endParaRPr lang="cs-CZ" sz="1600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186226"/>
              </p:ext>
            </p:extLst>
          </p:nvPr>
        </p:nvGraphicFramePr>
        <p:xfrm>
          <a:off x="1775764" y="5192320"/>
          <a:ext cx="1469033" cy="64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" name="Rovnice" r:id="rId4" imgW="1523880" imgH="672840" progId="Equation.3">
                  <p:embed/>
                </p:oleObj>
              </mc:Choice>
              <mc:Fallback>
                <p:oleObj name="Rovnice" r:id="rId4" imgW="152388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5764" y="5192320"/>
                        <a:ext cx="1469033" cy="649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1643184" y="5896726"/>
            <a:ext cx="2133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Schrödingerova rovnice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040376" y="4932457"/>
            <a:ext cx="20938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/>
              <a:t>Atomy – hmotné body</a:t>
            </a:r>
          </a:p>
          <a:p>
            <a:pPr algn="ctr"/>
            <a:r>
              <a:rPr lang="cs-CZ" sz="1600"/>
              <a:t>působící na sebe silami</a:t>
            </a: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133657"/>
              </p:ext>
            </p:extLst>
          </p:nvPr>
        </p:nvGraphicFramePr>
        <p:xfrm>
          <a:off x="5668197" y="5546473"/>
          <a:ext cx="838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" name="Rovnice" r:id="rId6" imgW="838080" imgH="253800" progId="Equation.3">
                  <p:embed/>
                </p:oleObj>
              </mc:Choice>
              <mc:Fallback>
                <p:oleObj name="Rovnice" r:id="rId6" imgW="838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68197" y="5546473"/>
                        <a:ext cx="8382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4847439" y="5896726"/>
            <a:ext cx="2673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Newtonovy pohybové rovnice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66B0DA1-8E1E-45C3-930A-D62CEF9429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B4B1DE-B57A-482C-AA21-427B112C3C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07314"/>
            <a:ext cx="2373625" cy="274662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9DAB941-64FC-4234-B9B1-336D8E3533B4}"/>
              </a:ext>
            </a:extLst>
          </p:cNvPr>
          <p:cNvSpPr txBox="1"/>
          <p:nvPr/>
        </p:nvSpPr>
        <p:spPr>
          <a:xfrm>
            <a:off x="657063" y="4355510"/>
            <a:ext cx="1205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 Wikipedia</a:t>
            </a:r>
            <a:endParaRPr lang="en-GB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FAF4E2-0AC0-4E36-9292-3655F8CE4D58}"/>
              </a:ext>
            </a:extLst>
          </p:cNvPr>
          <p:cNvSpPr txBox="1"/>
          <p:nvPr/>
        </p:nvSpPr>
        <p:spPr>
          <a:xfrm>
            <a:off x="7174263" y="4426524"/>
            <a:ext cx="873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</a:t>
            </a:r>
          </a:p>
          <a:p>
            <a:r>
              <a:rPr lang="en-US" sz="1200" dirty="0" err="1"/>
              <a:t>Vlast</a:t>
            </a:r>
            <a:r>
              <a:rPr lang="cs-CZ" sz="1200" dirty="0"/>
              <a:t>ní dílo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2405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Newtonovsk</a:t>
            </a:r>
            <a:r>
              <a:rPr lang="cs-CZ" sz="2400">
                <a:solidFill>
                  <a:srgbClr val="FF0000"/>
                </a:solidFill>
              </a:rPr>
              <a:t>á dynamika jedné částice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02378" y="1215839"/>
            <a:ext cx="1730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Hmotnost částice: 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687512"/>
              </p:ext>
            </p:extLst>
          </p:nvPr>
        </p:nvGraphicFramePr>
        <p:xfrm>
          <a:off x="2891304" y="1296653"/>
          <a:ext cx="2159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99" name="Rovnice" r:id="rId3" imgW="215640" imgH="177480" progId="Equation.3">
                  <p:embed/>
                </p:oleObj>
              </mc:Choice>
              <mc:Fallback>
                <p:oleObj name="Rovnice" r:id="rId3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1304" y="1296653"/>
                        <a:ext cx="2159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202378" y="1554393"/>
            <a:ext cx="2151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Poloha částice – vektor: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20441"/>
              </p:ext>
            </p:extLst>
          </p:nvPr>
        </p:nvGraphicFramePr>
        <p:xfrm>
          <a:off x="3316754" y="1572878"/>
          <a:ext cx="113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0" name="Rovnice" r:id="rId5" imgW="1130040" imgH="291960" progId="Equation.3">
                  <p:embed/>
                </p:oleObj>
              </mc:Choice>
              <mc:Fallback>
                <p:oleObj name="Rovnice" r:id="rId5" imgW="113004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6754" y="1572878"/>
                        <a:ext cx="1130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202378" y="1888808"/>
            <a:ext cx="33866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Rychlost – derivace polohy podle času: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293999"/>
              </p:ext>
            </p:extLst>
          </p:nvPr>
        </p:nvGraphicFramePr>
        <p:xfrm>
          <a:off x="4534572" y="1935262"/>
          <a:ext cx="3543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1" name="Rovnice" r:id="rId7" imgW="3543120" imgH="291960" progId="Equation.3">
                  <p:embed/>
                </p:oleObj>
              </mc:Choice>
              <mc:Fallback>
                <p:oleObj name="Rovnice" r:id="rId7" imgW="354312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34572" y="1935262"/>
                        <a:ext cx="3543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1202378" y="2270698"/>
            <a:ext cx="3612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Zrychlení – derivace rychlosti podle času:</a:t>
            </a: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435294"/>
              </p:ext>
            </p:extLst>
          </p:nvPr>
        </p:nvGraphicFramePr>
        <p:xfrm>
          <a:off x="4733326" y="2332025"/>
          <a:ext cx="8382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2" name="Rovnice" r:id="rId9" imgW="838080" imgH="215640" progId="Equation.3">
                  <p:embed/>
                </p:oleObj>
              </mc:Choice>
              <mc:Fallback>
                <p:oleObj name="Rovnice" r:id="rId9" imgW="8380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33326" y="2332025"/>
                        <a:ext cx="8382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1202378" y="2632045"/>
            <a:ext cx="930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Hybnost: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122343"/>
              </p:ext>
            </p:extLst>
          </p:nvPr>
        </p:nvGraphicFramePr>
        <p:xfrm>
          <a:off x="2162845" y="2731943"/>
          <a:ext cx="6731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3" name="Rovnice" r:id="rId11" imgW="672840" imgH="215640" progId="Equation.3">
                  <p:embed/>
                </p:oleObj>
              </mc:Choice>
              <mc:Fallback>
                <p:oleObj name="Rovnice" r:id="rId11" imgW="6728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62845" y="2731943"/>
                        <a:ext cx="6731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1202378" y="3336719"/>
            <a:ext cx="2719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Newtonova pohybová rovnice: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202378" y="2992122"/>
            <a:ext cx="2068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Síla působící na částici:</a:t>
            </a:r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875686"/>
              </p:ext>
            </p:extLst>
          </p:nvPr>
        </p:nvGraphicFramePr>
        <p:xfrm>
          <a:off x="3249599" y="3053449"/>
          <a:ext cx="1905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4" name="Rovnice" r:id="rId13" imgW="190440" imgH="215640" progId="Equation.3">
                  <p:embed/>
                </p:oleObj>
              </mc:Choice>
              <mc:Fallback>
                <p:oleObj name="Rovnice" r:id="rId13" imgW="1904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49599" y="3053449"/>
                        <a:ext cx="1905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075770"/>
              </p:ext>
            </p:extLst>
          </p:nvPr>
        </p:nvGraphicFramePr>
        <p:xfrm>
          <a:off x="3886612" y="3372646"/>
          <a:ext cx="1536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5" name="Rovnice" r:id="rId15" imgW="1536480" imgH="266400" progId="Equation.3">
                  <p:embed/>
                </p:oleObj>
              </mc:Choice>
              <mc:Fallback>
                <p:oleObj name="Rovnice" r:id="rId15" imgW="15364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886612" y="3372646"/>
                        <a:ext cx="15367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1202378" y="3706468"/>
            <a:ext cx="1711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Kinetická energie: </a:t>
            </a:r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871576"/>
              </p:ext>
            </p:extLst>
          </p:nvPr>
        </p:nvGraphicFramePr>
        <p:xfrm>
          <a:off x="2854839" y="3602695"/>
          <a:ext cx="2667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6" name="Rovnice" r:id="rId17" imgW="2666880" imgH="545760" progId="Equation.3">
                  <p:embed/>
                </p:oleObj>
              </mc:Choice>
              <mc:Fallback>
                <p:oleObj name="Rovnice" r:id="rId17" imgW="2666880" imgH="545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854839" y="3602695"/>
                        <a:ext cx="26670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1202378" y="4168167"/>
            <a:ext cx="5319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Velikost rychlosti (obecně velikost (norma) jakéhokoli vektoru)</a:t>
            </a: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46625"/>
              </p:ext>
            </p:extLst>
          </p:nvPr>
        </p:nvGraphicFramePr>
        <p:xfrm>
          <a:off x="2246313" y="4513263"/>
          <a:ext cx="2806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7" name="Rovnice" r:id="rId19" imgW="2806560" imgH="380880" progId="Equation.3">
                  <p:embed/>
                </p:oleObj>
              </mc:Choice>
              <mc:Fallback>
                <p:oleObj name="Rovnice" r:id="rId19" imgW="28065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246313" y="4513263"/>
                        <a:ext cx="2806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1187624" y="5013176"/>
            <a:ext cx="4375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Potenciální energie (gravitační, elektrostatická, ...):</a:t>
            </a:r>
          </a:p>
        </p:txBody>
      </p:sp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317346"/>
              </p:ext>
            </p:extLst>
          </p:nvPr>
        </p:nvGraphicFramePr>
        <p:xfrm>
          <a:off x="5547713" y="5042753"/>
          <a:ext cx="444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8" name="Rovnice" r:id="rId21" imgW="444240" imgH="279360" progId="Equation.3">
                  <p:embed/>
                </p:oleObj>
              </mc:Choice>
              <mc:Fallback>
                <p:oleObj name="Rovnice" r:id="rId21" imgW="44424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47713" y="5042753"/>
                        <a:ext cx="4445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1187624" y="5357229"/>
            <a:ext cx="1673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Konzervativní síly:</a:t>
            </a:r>
          </a:p>
        </p:txBody>
      </p:sp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129830"/>
              </p:ext>
            </p:extLst>
          </p:nvPr>
        </p:nvGraphicFramePr>
        <p:xfrm>
          <a:off x="1849438" y="5695950"/>
          <a:ext cx="5448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9" name="Rovnice" r:id="rId23" imgW="5448240" imgH="291960" progId="Equation.3">
                  <p:embed/>
                </p:oleObj>
              </mc:Choice>
              <mc:Fallback>
                <p:oleObj name="Rovnice" r:id="rId23" imgW="544824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849438" y="5695950"/>
                        <a:ext cx="5448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A092F3BB-E306-429B-8D7A-022118CF2742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69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Dynamika </a:t>
            </a:r>
            <a:r>
              <a:rPr lang="cs-CZ" sz="2400" i="1">
                <a:solidFill>
                  <a:srgbClr val="FF0000"/>
                </a:solidFill>
              </a:rPr>
              <a:t>N</a:t>
            </a:r>
            <a:r>
              <a:rPr lang="cs-CZ" sz="2400">
                <a:solidFill>
                  <a:srgbClr val="FF0000"/>
                </a:solidFill>
              </a:rPr>
              <a:t> částic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5436096" y="1376695"/>
            <a:ext cx="1296747" cy="302627"/>
            <a:chOff x="5396773" y="1783542"/>
            <a:chExt cx="1296747" cy="302627"/>
          </a:xfrm>
        </p:grpSpPr>
        <p:graphicFrame>
          <p:nvGraphicFramePr>
            <p:cNvPr id="7" name="Objek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1320351"/>
                </p:ext>
              </p:extLst>
            </p:nvPr>
          </p:nvGraphicFramePr>
          <p:xfrm>
            <a:off x="5652120" y="1819469"/>
            <a:ext cx="10414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08" name="Rovnice" r:id="rId3" imgW="1041120" imgH="266400" progId="Equation.3">
                    <p:embed/>
                  </p:oleObj>
                </mc:Choice>
                <mc:Fallback>
                  <p:oleObj name="Rovnice" r:id="rId3" imgW="1041120" imgH="26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652120" y="1819469"/>
                          <a:ext cx="1041400" cy="26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k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602541"/>
                </p:ext>
              </p:extLst>
            </p:nvPr>
          </p:nvGraphicFramePr>
          <p:xfrm>
            <a:off x="5396773" y="1783542"/>
            <a:ext cx="2286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09" name="Rovnice" r:id="rId5" imgW="228600" imgH="291960" progId="Equation.3">
                    <p:embed/>
                  </p:oleObj>
                </mc:Choice>
                <mc:Fallback>
                  <p:oleObj name="Rovnice" r:id="rId5" imgW="228600" imgH="2919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96773" y="1783542"/>
                          <a:ext cx="2286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ovéPole 8"/>
          <p:cNvSpPr txBox="1"/>
          <p:nvPr/>
        </p:nvSpPr>
        <p:spPr>
          <a:xfrm>
            <a:off x="1228619" y="1340768"/>
            <a:ext cx="4282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Poloha (konfigurace, konformace): 3</a:t>
            </a:r>
            <a:r>
              <a:rPr lang="cs-CZ" sz="1600" i="1"/>
              <a:t>N</a:t>
            </a:r>
            <a:r>
              <a:rPr lang="cs-CZ" sz="1600"/>
              <a:t> souřadnic: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47355" y="1683496"/>
            <a:ext cx="7685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Množina všech přípustných souřadnic tvoří konfigurační (konformační) prostor dimenze 3</a:t>
            </a:r>
            <a:r>
              <a:rPr lang="cs-CZ" sz="1600" i="1"/>
              <a:t>N</a:t>
            </a:r>
            <a:endParaRPr lang="cs-CZ" sz="1600"/>
          </a:p>
        </p:txBody>
      </p:sp>
      <p:sp>
        <p:nvSpPr>
          <p:cNvPr id="12" name="TextovéPole 11"/>
          <p:cNvSpPr txBox="1"/>
          <p:nvPr/>
        </p:nvSpPr>
        <p:spPr>
          <a:xfrm>
            <a:off x="1228619" y="2046839"/>
            <a:ext cx="1110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Hmotnosti </a:t>
            </a: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899633"/>
              </p:ext>
            </p:extLst>
          </p:nvPr>
        </p:nvGraphicFramePr>
        <p:xfrm>
          <a:off x="2339116" y="2093293"/>
          <a:ext cx="254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Rovnice" r:id="rId7" imgW="253800" imgH="291960" progId="Equation.3">
                  <p:embed/>
                </p:oleObj>
              </mc:Choice>
              <mc:Fallback>
                <p:oleObj name="Rovnice" r:id="rId7" imgW="25380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9116" y="2093293"/>
                        <a:ext cx="254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2699792" y="2046839"/>
            <a:ext cx="39878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(vždy po třech stejné – hmotnost téže částice)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228619" y="2492896"/>
            <a:ext cx="1831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Potenciální energie:</a:t>
            </a:r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899274"/>
              </p:ext>
            </p:extLst>
          </p:nvPr>
        </p:nvGraphicFramePr>
        <p:xfrm>
          <a:off x="3061501" y="2516123"/>
          <a:ext cx="1143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1" name="Rovnice" r:id="rId9" imgW="1143000" imgH="291960" progId="Equation.3">
                  <p:embed/>
                </p:oleObj>
              </mc:Choice>
              <mc:Fallback>
                <p:oleObj name="Rovnice" r:id="rId9" imgW="114300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61501" y="2516123"/>
                        <a:ext cx="1143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1228619" y="3180947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Síly:</a:t>
            </a:r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322558"/>
              </p:ext>
            </p:extLst>
          </p:nvPr>
        </p:nvGraphicFramePr>
        <p:xfrm>
          <a:off x="1751946" y="3057192"/>
          <a:ext cx="927100" cy="58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Rovnice" r:id="rId11" imgW="927000" imgH="609480" progId="Equation.3">
                  <p:embed/>
                </p:oleObj>
              </mc:Choice>
              <mc:Fallback>
                <p:oleObj name="Rovnice" r:id="rId11" imgW="92700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51946" y="3057192"/>
                        <a:ext cx="927100" cy="58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1228619" y="3717032"/>
            <a:ext cx="1714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Pohybové rovnice:</a:t>
            </a:r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99248"/>
              </p:ext>
            </p:extLst>
          </p:nvPr>
        </p:nvGraphicFramePr>
        <p:xfrm>
          <a:off x="2943576" y="3740259"/>
          <a:ext cx="787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Rovnice" r:id="rId13" imgW="787320" imgH="291960" progId="Equation.3">
                  <p:embed/>
                </p:oleObj>
              </mc:Choice>
              <mc:Fallback>
                <p:oleObj name="Rovnice" r:id="rId13" imgW="78732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43576" y="3740259"/>
                        <a:ext cx="7874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Skupina 23"/>
          <p:cNvGrpSpPr/>
          <p:nvPr/>
        </p:nvGrpSpPr>
        <p:grpSpPr>
          <a:xfrm>
            <a:off x="1228619" y="4725144"/>
            <a:ext cx="2884594" cy="622300"/>
            <a:chOff x="1228619" y="4151313"/>
            <a:chExt cx="2884594" cy="622300"/>
          </a:xfrm>
        </p:grpSpPr>
        <p:sp>
          <p:nvSpPr>
            <p:cNvPr id="22" name="TextovéPole 21"/>
            <p:cNvSpPr txBox="1"/>
            <p:nvPr/>
          </p:nvSpPr>
          <p:spPr>
            <a:xfrm>
              <a:off x="1228619" y="4293096"/>
              <a:ext cx="1664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/>
                <a:t>Kinetická energie:</a:t>
              </a:r>
            </a:p>
          </p:txBody>
        </p:sp>
        <p:graphicFrame>
          <p:nvGraphicFramePr>
            <p:cNvPr id="23" name="Objek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083615"/>
                </p:ext>
              </p:extLst>
            </p:nvPr>
          </p:nvGraphicFramePr>
          <p:xfrm>
            <a:off x="2881313" y="4151313"/>
            <a:ext cx="12319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14" name="Rovnice" r:id="rId15" imgW="1231560" imgH="622080" progId="Equation.3">
                    <p:embed/>
                  </p:oleObj>
                </mc:Choice>
                <mc:Fallback>
                  <p:oleObj name="Rovnice" r:id="rId15" imgW="1231560" imgH="6220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881313" y="4151313"/>
                          <a:ext cx="1231900" cy="622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ovéPole 24"/>
          <p:cNvSpPr txBox="1"/>
          <p:nvPr/>
        </p:nvSpPr>
        <p:spPr>
          <a:xfrm>
            <a:off x="1228619" y="4263734"/>
            <a:ext cx="981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Rychlosti:</a:t>
            </a:r>
          </a:p>
        </p:txBody>
      </p:sp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470887"/>
              </p:ext>
            </p:extLst>
          </p:nvPr>
        </p:nvGraphicFramePr>
        <p:xfrm>
          <a:off x="2288595" y="4286961"/>
          <a:ext cx="546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5" name="Rovnice" r:id="rId17" imgW="545760" imgH="291960" progId="Equation.3">
                  <p:embed/>
                </p:oleObj>
              </mc:Choice>
              <mc:Fallback>
                <p:oleObj name="Rovnice" r:id="rId17" imgW="54576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288595" y="4286961"/>
                        <a:ext cx="5461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7EE1A9AB-E8FC-46E7-9473-A209B0F6511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66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Potenciální energie („silové pole“, force field) pro MD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798755"/>
              </p:ext>
            </p:extLst>
          </p:nvPr>
        </p:nvGraphicFramePr>
        <p:xfrm>
          <a:off x="1125538" y="1989138"/>
          <a:ext cx="36703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3" name="Rovnice" r:id="rId3" imgW="3670200" imgH="558720" progId="Equation.3">
                  <p:embed/>
                </p:oleObj>
              </mc:Choice>
              <mc:Fallback>
                <p:oleObj name="Rovnice" r:id="rId3" imgW="367020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5538" y="1989138"/>
                        <a:ext cx="36703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586742"/>
              </p:ext>
            </p:extLst>
          </p:nvPr>
        </p:nvGraphicFramePr>
        <p:xfrm>
          <a:off x="1096963" y="2852738"/>
          <a:ext cx="3162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4" name="Rovnice" r:id="rId5" imgW="3162240" imgH="622080" progId="Equation.3">
                  <p:embed/>
                </p:oleObj>
              </mc:Choice>
              <mc:Fallback>
                <p:oleObj name="Rovnice" r:id="rId5" imgW="3162240" imgH="622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6963" y="2852738"/>
                        <a:ext cx="31623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313218"/>
              </p:ext>
            </p:extLst>
          </p:nvPr>
        </p:nvGraphicFramePr>
        <p:xfrm>
          <a:off x="1222935" y="3717032"/>
          <a:ext cx="3987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5" name="Rovnice" r:id="rId7" imgW="3987720" imgH="914400" progId="Equation.3">
                  <p:embed/>
                </p:oleObj>
              </mc:Choice>
              <mc:Fallback>
                <p:oleObj name="Rovnice" r:id="rId7" imgW="398772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2935" y="3717032"/>
                        <a:ext cx="39878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259632" y="1412776"/>
            <a:ext cx="3624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Silové pole užívané v programech AMBER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322149" y="5059923"/>
            <a:ext cx="4539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Většina silových polí má tvar velmi podobný</a:t>
            </a:r>
            <a:r>
              <a:rPr lang="en-US" sz="1600" dirty="0"/>
              <a:t> </a:t>
            </a:r>
            <a:r>
              <a:rPr lang="en-US" sz="1600" dirty="0" err="1"/>
              <a:t>tomuto</a:t>
            </a:r>
            <a:r>
              <a:rPr lang="cs-CZ" sz="1600"/>
              <a:t>.</a:t>
            </a:r>
            <a:endParaRPr lang="cs-CZ" sz="16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A9001B-1ADC-457B-9BDD-3A85BDFBA08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6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Délky vazeb a vazebné úhly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1486793" y="2082384"/>
            <a:ext cx="3886200" cy="576741"/>
            <a:chOff x="1018183" y="1988163"/>
            <a:chExt cx="3886200" cy="576741"/>
          </a:xfrm>
        </p:grpSpPr>
        <p:graphicFrame>
          <p:nvGraphicFramePr>
            <p:cNvPr id="6" name="Obj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0566159"/>
                </p:ext>
              </p:extLst>
            </p:nvPr>
          </p:nvGraphicFramePr>
          <p:xfrm>
            <a:off x="1018183" y="1988163"/>
            <a:ext cx="3886200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0" name="Rovnice" r:id="rId3" imgW="3886200" imgH="558720" progId="Equation.3">
                    <p:embed/>
                  </p:oleObj>
                </mc:Choice>
                <mc:Fallback>
                  <p:oleObj name="Rovnice" r:id="rId3" imgW="3886200" imgH="5587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18183" y="1988163"/>
                          <a:ext cx="3886200" cy="558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Obdélník 2"/>
            <p:cNvSpPr/>
            <p:nvPr/>
          </p:nvSpPr>
          <p:spPr>
            <a:xfrm>
              <a:off x="1367086" y="1988840"/>
              <a:ext cx="1656184" cy="57606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1898914" y="3474881"/>
            <a:ext cx="12800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Aktuální úhel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2267744" y="1556792"/>
            <a:ext cx="468610" cy="6197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635896" y="2788860"/>
            <a:ext cx="1674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Rovnovážná délka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 flipH="1" flipV="1">
            <a:off x="3020006" y="2442375"/>
            <a:ext cx="687898" cy="3684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93345" y="2810795"/>
            <a:ext cx="15287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Silová konstanta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 flipV="1">
            <a:off x="2028723" y="2435782"/>
            <a:ext cx="478041" cy="44668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185588" y="5635987"/>
            <a:ext cx="6340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Kvadratická závislost energie na délce vazby (tzv. </a:t>
            </a:r>
            <a:r>
              <a:rPr lang="cs-CZ" sz="1600">
                <a:solidFill>
                  <a:srgbClr val="0000FF"/>
                </a:solidFill>
              </a:rPr>
              <a:t>harmonická aproximace</a:t>
            </a:r>
            <a:r>
              <a:rPr lang="cs-CZ" sz="1600"/>
              <a:t>)</a:t>
            </a:r>
          </a:p>
        </p:txBody>
      </p:sp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051521"/>
              </p:ext>
            </p:extLst>
          </p:nvPr>
        </p:nvGraphicFramePr>
        <p:xfrm>
          <a:off x="662808" y="4327544"/>
          <a:ext cx="3886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1" name="Rovnice" r:id="rId5" imgW="3886200" imgH="558720" progId="Equation.3">
                  <p:embed/>
                </p:oleObj>
              </mc:Choice>
              <mc:Fallback>
                <p:oleObj name="Rovnice" r:id="rId5" imgW="388620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808" y="4327544"/>
                        <a:ext cx="3886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bdélník 29"/>
          <p:cNvSpPr/>
          <p:nvPr/>
        </p:nvSpPr>
        <p:spPr>
          <a:xfrm>
            <a:off x="2667895" y="4321155"/>
            <a:ext cx="1656184" cy="5760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2967064" y="3813435"/>
            <a:ext cx="468610" cy="6197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3820023" y="4648700"/>
            <a:ext cx="535953" cy="4796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2939352" y="4699018"/>
            <a:ext cx="262017" cy="66202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689913" y="1213963"/>
            <a:ext cx="3597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Aktuální délka vazby (v daném okamžiku)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439488" y="5191768"/>
            <a:ext cx="15287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Silová konstanta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403869" y="5128376"/>
            <a:ext cx="1585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Rovnovážný úhel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625711C-FB96-4E0D-B049-974DDA1B57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1810BC-C67F-4732-AA05-77C9FB3B96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33" y="1161370"/>
            <a:ext cx="2142517" cy="15374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7F0983-A55B-4DEB-A3D8-4C7280DEFFD8}"/>
              </a:ext>
            </a:extLst>
          </p:cNvPr>
          <p:cNvSpPr txBox="1"/>
          <p:nvPr/>
        </p:nvSpPr>
        <p:spPr>
          <a:xfrm>
            <a:off x="6615683" y="2666009"/>
            <a:ext cx="191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 Wikimedia Commons</a:t>
            </a:r>
            <a:endParaRPr lang="en-GB" sz="1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50EC392-B23D-4473-BDE3-9D84C22711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931" y="3530816"/>
            <a:ext cx="3487902" cy="148235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B8E5711-5D14-4594-9A79-7DC414EB2734}"/>
              </a:ext>
            </a:extLst>
          </p:cNvPr>
          <p:cNvSpPr txBox="1"/>
          <p:nvPr/>
        </p:nvSpPr>
        <p:spPr>
          <a:xfrm>
            <a:off x="6651562" y="4905233"/>
            <a:ext cx="191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 Wikimedia Commons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9532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Harmonická aproximace</a:t>
            </a:r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451217"/>
              </p:ext>
            </p:extLst>
          </p:nvPr>
        </p:nvGraphicFramePr>
        <p:xfrm>
          <a:off x="755576" y="5013176"/>
          <a:ext cx="2933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" name="Rovnice" r:id="rId3" imgW="2933640" imgH="558720" progId="Equation.3">
                  <p:embed/>
                </p:oleObj>
              </mc:Choice>
              <mc:Fallback>
                <p:oleObj name="Rovnice" r:id="rId3" imgW="29336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5013176"/>
                        <a:ext cx="29337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ovéPole 25"/>
          <p:cNvSpPr txBox="1"/>
          <p:nvPr/>
        </p:nvSpPr>
        <p:spPr>
          <a:xfrm>
            <a:off x="468121" y="5635987"/>
            <a:ext cx="3857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Síla je úměrná prodloužení – </a:t>
            </a:r>
            <a:r>
              <a:rPr lang="cs-CZ" sz="1600">
                <a:solidFill>
                  <a:srgbClr val="0000FF"/>
                </a:solidFill>
              </a:rPr>
              <a:t>Hookeův zákon</a:t>
            </a: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751" y="4539039"/>
            <a:ext cx="1653481" cy="1719684"/>
          </a:xfrm>
          <a:prstGeom prst="rect">
            <a:avLst/>
          </a:prstGeom>
        </p:spPr>
      </p:pic>
      <p:sp>
        <p:nvSpPr>
          <p:cNvPr id="28" name="TextovéPole 27"/>
          <p:cNvSpPr txBox="1"/>
          <p:nvPr/>
        </p:nvSpPr>
        <p:spPr>
          <a:xfrm>
            <a:off x="434201" y="5974541"/>
            <a:ext cx="4522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Robert Hooke, 1660: </a:t>
            </a:r>
            <a:r>
              <a:rPr lang="cs-CZ" sz="1600">
                <a:latin typeface="Engravers MT" panose="02090707080505020304" pitchFamily="18" charset="0"/>
              </a:rPr>
              <a:t>ut tensio, sic vis</a:t>
            </a:r>
            <a:endParaRPr lang="cs-CZ" sz="1600"/>
          </a:p>
        </p:txBody>
      </p:sp>
      <p:sp>
        <p:nvSpPr>
          <p:cNvPr id="21" name="TextovéPole 20"/>
          <p:cNvSpPr txBox="1"/>
          <p:nvPr/>
        </p:nvSpPr>
        <p:spPr>
          <a:xfrm>
            <a:off x="468121" y="1281214"/>
            <a:ext cx="8086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Rozvineme </a:t>
            </a:r>
            <a:r>
              <a:rPr lang="en-US" sz="1600"/>
              <a:t>potenci</a:t>
            </a:r>
            <a:r>
              <a:rPr lang="cs-CZ" sz="1600"/>
              <a:t>ální energii vazby v Taylorovu řadu kolem bodu jejího minima a vezmeme jen</a:t>
            </a:r>
          </a:p>
          <a:p>
            <a:r>
              <a:rPr lang="cs-CZ" sz="1600"/>
              <a:t>členy do 2. řádu: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8121" y="4539039"/>
            <a:ext cx="3031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Síla potřebná k prodloužení vazby: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144" y="2707979"/>
            <a:ext cx="1999728" cy="1708628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7298063" y="3585610"/>
            <a:ext cx="1811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>
                <a:solidFill>
                  <a:srgbClr val="C00000"/>
                </a:solidFill>
              </a:rPr>
              <a:t>Skutečná závislost energie</a:t>
            </a:r>
          </a:p>
          <a:p>
            <a:r>
              <a:rPr lang="cs-CZ" sz="1200">
                <a:solidFill>
                  <a:srgbClr val="C00000"/>
                </a:solidFill>
              </a:rPr>
              <a:t>na prodloužení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321673" y="2583335"/>
            <a:ext cx="935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/>
              <a:t>Harmonická</a:t>
            </a:r>
          </a:p>
          <a:p>
            <a:r>
              <a:rPr lang="cs-CZ" sz="1200"/>
              <a:t>aproximace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6660232" y="41490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sz="140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4149080"/>
                <a:ext cx="28803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6117296" y="2426404"/>
                <a:ext cx="5292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𝑉</m:t>
                      </m:r>
                      <m:r>
                        <a:rPr lang="cs-CZ" sz="1400" b="0" i="1" smtClean="0">
                          <a:latin typeface="Cambria Math"/>
                        </a:rPr>
                        <m:t>(</m:t>
                      </m:r>
                      <m:r>
                        <a:rPr lang="cs-CZ" sz="1400" b="0" i="1" smtClean="0">
                          <a:latin typeface="Cambria Math"/>
                        </a:rPr>
                        <m:t>𝑙</m:t>
                      </m:r>
                      <m:r>
                        <a:rPr lang="cs-CZ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140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296" y="2426404"/>
                <a:ext cx="529208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8060771" y="4059202"/>
                <a:ext cx="2865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cs-CZ" sz="140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771" y="4059202"/>
                <a:ext cx="286553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67544" y="1773518"/>
                <a:ext cx="445609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𝑙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𝑉</m:t>
                      </m:r>
                      <m:r>
                        <a:rPr lang="en-US" sz="1600" b="0" i="1" smtClean="0">
                          <a:latin typeface="Cambria Math"/>
                        </a:rPr>
                        <m:t>′′(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160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73518"/>
                <a:ext cx="4456092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68121" y="2229902"/>
                <a:ext cx="5195718" cy="2276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/>
                  <a:t>Energie je ur</a:t>
                </a:r>
                <a:r>
                  <a:rPr lang="cs-CZ" sz="1600"/>
                  <a:t>čena až na konstantu – lze tedy zvolit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1600" b="0"/>
              </a:p>
              <a:p>
                <a:r>
                  <a:rPr lang="en-US" sz="1600"/>
                  <a:t>V bod</a:t>
                </a:r>
                <a:r>
                  <a:rPr lang="cs-CZ" sz="1600"/>
                  <a:t>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600"/>
                  <a:t> je minimum, takže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1600"/>
              </a:p>
              <a:p>
                <a:r>
                  <a:rPr lang="cs-CZ" sz="1600"/>
                  <a:t>Zbývá tedy</a:t>
                </a:r>
              </a:p>
              <a:p>
                <a:endParaRPr lang="cs-CZ" sz="160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𝑙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1600"/>
              </a:p>
              <a:p>
                <a:endParaRPr lang="en-US" sz="1600"/>
              </a:p>
              <a:p>
                <a:r>
                  <a:rPr lang="en-US" sz="1600"/>
                  <a:t>- tzv. </a:t>
                </a:r>
                <a:r>
                  <a:rPr lang="cs-CZ" sz="1600">
                    <a:solidFill>
                      <a:srgbClr val="0000FF"/>
                    </a:solidFill>
                  </a:rPr>
                  <a:t>harmonická aproximace</a:t>
                </a:r>
                <a:r>
                  <a:rPr lang="en-US" sz="1600">
                    <a:solidFill>
                      <a:srgbClr val="0000FF"/>
                    </a:solidFill>
                  </a:rPr>
                  <a:t>,</a:t>
                </a:r>
                <a:endParaRPr lang="en-US" sz="1600"/>
              </a:p>
              <a:p>
                <a:r>
                  <a:rPr lang="en-US" sz="1600"/>
                  <a:t>kde jsme o</a:t>
                </a:r>
                <a:r>
                  <a:rPr lang="cs-CZ" sz="1600"/>
                  <a:t>značili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1600"/>
                  <a:t> - </a:t>
                </a:r>
                <a:r>
                  <a:rPr lang="cs-CZ" sz="1600">
                    <a:solidFill>
                      <a:srgbClr val="0000FF"/>
                    </a:solidFill>
                  </a:rPr>
                  <a:t>silová</a:t>
                </a:r>
                <a:r>
                  <a:rPr lang="cs-CZ" sz="1600"/>
                  <a:t> </a:t>
                </a:r>
                <a:r>
                  <a:rPr lang="en-US" sz="1600">
                    <a:solidFill>
                      <a:srgbClr val="0000FF"/>
                    </a:solidFill>
                  </a:rPr>
                  <a:t>konstanta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21" y="2229902"/>
                <a:ext cx="5195718" cy="2276905"/>
              </a:xfrm>
              <a:prstGeom prst="rect">
                <a:avLst/>
              </a:prstGeom>
              <a:blipFill rotWithShape="1">
                <a:blip r:embed="rId11"/>
                <a:stretch>
                  <a:fillRect l="-704" t="-804" b="-26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F9FD6959-3E78-4B26-BF02-372991234F0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CB1041-7500-49BB-A8B7-BB178F40C595}"/>
              </a:ext>
            </a:extLst>
          </p:cNvPr>
          <p:cNvSpPr txBox="1"/>
          <p:nvPr/>
        </p:nvSpPr>
        <p:spPr>
          <a:xfrm>
            <a:off x="6719734" y="5497487"/>
            <a:ext cx="1205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 Wikipedia</a:t>
            </a:r>
            <a:endParaRPr lang="en-GB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FD14D3-71C8-49FC-86AD-A2112E216828}"/>
              </a:ext>
            </a:extLst>
          </p:cNvPr>
          <p:cNvSpPr txBox="1"/>
          <p:nvPr/>
        </p:nvSpPr>
        <p:spPr>
          <a:xfrm>
            <a:off x="7309709" y="4414216"/>
            <a:ext cx="873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</a:t>
            </a:r>
          </a:p>
          <a:p>
            <a:r>
              <a:rPr lang="en-US" sz="1200" dirty="0" err="1"/>
              <a:t>Vlast</a:t>
            </a:r>
            <a:r>
              <a:rPr lang="cs-CZ" sz="1200" dirty="0"/>
              <a:t>ní dílo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5394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Dihedrální (torsní) úhly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91052"/>
            <a:ext cx="1754774" cy="1076261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1547664" y="1444408"/>
            <a:ext cx="3498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Torsní úhel</a:t>
            </a:r>
            <a:r>
              <a:rPr lang="en-US" sz="1600"/>
              <a:t> </a:t>
            </a:r>
            <a:r>
              <a:rPr lang="el-GR" sz="1600" i="1"/>
              <a:t>ω</a:t>
            </a:r>
            <a:r>
              <a:rPr lang="cs-CZ" sz="1600"/>
              <a:t> je definován čtyřmi atomy</a:t>
            </a:r>
          </a:p>
          <a:p>
            <a:r>
              <a:rPr lang="cs-CZ" sz="1600"/>
              <a:t>spojenými chem. vazbami</a:t>
            </a:r>
          </a:p>
        </p:txBody>
      </p:sp>
      <p:graphicFrame>
        <p:nvGraphicFramePr>
          <p:cNvPr id="32" name="Objek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898276"/>
              </p:ext>
            </p:extLst>
          </p:nvPr>
        </p:nvGraphicFramePr>
        <p:xfrm>
          <a:off x="782638" y="2205038"/>
          <a:ext cx="4000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5" name="Rovnice" r:id="rId4" imgW="4000320" imgH="622080" progId="Equation.3">
                  <p:embed/>
                </p:oleObj>
              </mc:Choice>
              <mc:Fallback>
                <p:oleObj name="Rovnice" r:id="rId4" imgW="4000320" imgH="62208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2205038"/>
                        <a:ext cx="4000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ovéPole 32"/>
          <p:cNvSpPr txBox="1"/>
          <p:nvPr/>
        </p:nvSpPr>
        <p:spPr>
          <a:xfrm>
            <a:off x="683567" y="2924944"/>
            <a:ext cx="4681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Potenciální energie je </a:t>
            </a:r>
            <a:r>
              <a:rPr lang="cs-CZ" sz="1600">
                <a:solidFill>
                  <a:srgbClr val="0000FF"/>
                </a:solidFill>
              </a:rPr>
              <a:t>periodickou</a:t>
            </a:r>
            <a:r>
              <a:rPr lang="cs-CZ" sz="1600"/>
              <a:t> funkcí torsních úhlů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1547664" y="2204864"/>
            <a:ext cx="3024336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9" name="Obrázek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351" y="3501008"/>
            <a:ext cx="3661667" cy="2808312"/>
          </a:xfrm>
          <a:prstGeom prst="rect">
            <a:avLst/>
          </a:prstGeom>
        </p:spPr>
      </p:pic>
      <p:sp>
        <p:nvSpPr>
          <p:cNvPr id="40" name="TextovéPole 39"/>
          <p:cNvSpPr txBox="1"/>
          <p:nvPr/>
        </p:nvSpPr>
        <p:spPr>
          <a:xfrm>
            <a:off x="7380312" y="3208620"/>
            <a:ext cx="1240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Torsní úhly</a:t>
            </a:r>
          </a:p>
          <a:p>
            <a:r>
              <a:rPr lang="cs-CZ" sz="1600"/>
              <a:t>v páteři DNA</a:t>
            </a:r>
          </a:p>
        </p:txBody>
      </p:sp>
      <p:cxnSp>
        <p:nvCxnSpPr>
          <p:cNvPr id="42" name="Přímá spojnice se šipkou 41"/>
          <p:cNvCxnSpPr/>
          <p:nvPr/>
        </p:nvCxnSpPr>
        <p:spPr>
          <a:xfrm flipH="1">
            <a:off x="3779912" y="1844824"/>
            <a:ext cx="216024" cy="5760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97085D-AC1F-4062-A6E7-7E2BB509BA7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D4B11F-71F5-4437-B39C-107467B52DE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3418538"/>
            <a:ext cx="3661668" cy="313244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725938D-01A6-44B6-9D90-8DF8545D8C0B}"/>
              </a:ext>
            </a:extLst>
          </p:cNvPr>
          <p:cNvSpPr txBox="1"/>
          <p:nvPr/>
        </p:nvSpPr>
        <p:spPr>
          <a:xfrm>
            <a:off x="3707904" y="6412705"/>
            <a:ext cx="1205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 Wikipedia</a:t>
            </a:r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C5F093-E7FD-4111-A89C-6ABCBAFC6B66}"/>
              </a:ext>
            </a:extLst>
          </p:cNvPr>
          <p:cNvSpPr txBox="1"/>
          <p:nvPr/>
        </p:nvSpPr>
        <p:spPr>
          <a:xfrm>
            <a:off x="5679712" y="2674367"/>
            <a:ext cx="2365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</a:t>
            </a:r>
          </a:p>
          <a:p>
            <a:r>
              <a:rPr lang="en-US" sz="1200" dirty="0"/>
              <a:t>W. </a:t>
            </a:r>
            <a:r>
              <a:rPr lang="en-US" sz="1200" dirty="0" err="1"/>
              <a:t>Saenger</a:t>
            </a:r>
            <a:r>
              <a:rPr lang="en-US" sz="1200" dirty="0"/>
              <a:t>,</a:t>
            </a:r>
          </a:p>
          <a:p>
            <a:r>
              <a:rPr lang="en-US" sz="1200" dirty="0"/>
              <a:t>Principles of Nucleic Acid Structure</a:t>
            </a:r>
          </a:p>
          <a:p>
            <a:r>
              <a:rPr lang="en-US" sz="1200" dirty="0"/>
              <a:t>Springer 1984</a:t>
            </a:r>
            <a:endParaRPr lang="en-GB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3003B0-3B7D-4B70-A115-8400E475B0A8}"/>
              </a:ext>
            </a:extLst>
          </p:cNvPr>
          <p:cNvSpPr txBox="1"/>
          <p:nvPr/>
        </p:nvSpPr>
        <p:spPr>
          <a:xfrm>
            <a:off x="6957176" y="2102802"/>
            <a:ext cx="1136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Zdroj</a:t>
            </a:r>
            <a:r>
              <a:rPr lang="en-US" sz="1200" dirty="0"/>
              <a:t>:</a:t>
            </a:r>
          </a:p>
          <a:p>
            <a:r>
              <a:rPr lang="en-US" sz="1200" dirty="0"/>
              <a:t>cbio.bmt.tue.nl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72418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Rozvoj energie torsních úhlů do Fourierovy řady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827584" y="1124744"/>
                <a:ext cx="8347734" cy="22259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/>
                  <a:t>Energii</a:t>
                </a:r>
                <a:r>
                  <a:rPr lang="en-US" sz="1600" dirty="0"/>
                  <a:t> </a:t>
                </a:r>
                <a:r>
                  <a:rPr lang="cs-CZ" sz="1600" dirty="0"/>
                  <a:t>torsních úhlů lze vyjádřit ve tvaru tzv. Fourierovy řady – kombinace konstanty, sinů a kosinů</a:t>
                </a:r>
              </a:p>
              <a:p>
                <a:endParaRPr lang="cs-CZ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</a:rPr>
                          <m:t>𝑑𝑖h𝑒𝑑</m:t>
                        </m:r>
                      </m:sub>
                    </m:sSub>
                    <m:d>
                      <m:d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d>
                    <m:r>
                      <a:rPr lang="cs-CZ" sz="1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cs-CZ" sz="1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cs-CZ" sz="1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1600" i="1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1600" i="1">
                            <a:latin typeface="Cambria Math"/>
                          </a:rPr>
                          <m:t>𝑛</m:t>
                        </m:r>
                        <m:r>
                          <a:rPr lang="cs-CZ" sz="16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6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cs-CZ" sz="16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cs-CZ" sz="16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 sz="16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cs-CZ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16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cs-CZ" sz="1600" i="1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e>
                                </m:d>
                                <m:r>
                                  <a:rPr lang="cs-CZ" sz="16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cs-CZ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6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cs-CZ" sz="16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func>
                                  <m:funcPr>
                                    <m:ctrlPr>
                                      <a:rPr lang="cs-CZ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cs-CZ" sz="16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cs-CZ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cs-CZ" sz="16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cs-CZ" sz="1600" i="1" smtClean="0">
                                            <a:latin typeface="Cambria Math"/>
                                            <a:ea typeface="Cambria Math"/>
                                          </a:rPr>
                                          <m:t>𝜔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func>
                          </m:e>
                        </m:d>
                      </m:e>
                    </m:nary>
                  </m:oMath>
                </a14:m>
                <a:r>
                  <a:rPr lang="cs-CZ" sz="1600" dirty="0"/>
                  <a:t> </a:t>
                </a:r>
              </a:p>
              <a:p>
                <a:endParaRPr lang="cs-CZ" sz="1600" dirty="0"/>
              </a:p>
              <a:p>
                <a:r>
                  <a:rPr lang="cs-CZ" sz="1600" dirty="0"/>
                  <a:t>což lze po úpravě (součtový vzorec pro kosinus) psát jako</a:t>
                </a:r>
              </a:p>
              <a:p>
                <a:endParaRPr lang="cs-CZ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cs-CZ" sz="1600" i="1">
                            <a:latin typeface="Cambria Math"/>
                          </a:rPr>
                          <m:t>𝑑𝑖h𝑒𝑑</m:t>
                        </m:r>
                      </m:sub>
                    </m:sSub>
                    <m:d>
                      <m:d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d>
                    <m:r>
                      <a:rPr lang="cs-CZ" sz="1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cs-CZ" sz="1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cs-CZ" sz="1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1600" i="1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1600" i="1">
                            <a:latin typeface="Cambria Math"/>
                          </a:rPr>
                          <m:t>𝑛</m:t>
                        </m:r>
                        <m:r>
                          <a:rPr lang="cs-CZ" sz="16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cs-CZ" sz="16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func>
                          <m:func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sz="16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cs-CZ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16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sz="1600" i="1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  <m:r>
                                  <a:rPr lang="cs-CZ" sz="16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cs-CZ" sz="16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600" b="0" i="1" smtClean="0">
                                        <a:latin typeface="Cambria Math"/>
                                        <a:ea typeface="Cambria Math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cs-CZ" sz="1600" b="0" i="1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cs-CZ" sz="1600" dirty="0"/>
                  <a:t> </a:t>
                </a:r>
              </a:p>
              <a:p>
                <a:endParaRPr lang="cs-CZ" sz="16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124744"/>
                <a:ext cx="8347734" cy="2225994"/>
              </a:xfrm>
              <a:prstGeom prst="rect">
                <a:avLst/>
              </a:prstGeom>
              <a:blipFill>
                <a:blip r:embed="rId5"/>
                <a:stretch>
                  <a:fillRect l="-438" t="-822" b="-12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797847" y="3140968"/>
            <a:ext cx="4542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Tedy: funkce je vyjádřena jako součet (superpozice)</a:t>
            </a:r>
          </a:p>
          <a:p>
            <a:r>
              <a:rPr lang="cs-CZ" sz="1600"/>
              <a:t>konstanty a sinusovek s periodami 2</a:t>
            </a:r>
            <a:r>
              <a:rPr lang="el-GR" sz="1600"/>
              <a:t>π</a:t>
            </a:r>
            <a:r>
              <a:rPr lang="cs-CZ" sz="1600"/>
              <a:t>, 2</a:t>
            </a:r>
            <a:r>
              <a:rPr lang="el-GR" sz="1600"/>
              <a:t>π</a:t>
            </a:r>
            <a:r>
              <a:rPr lang="cs-CZ" sz="1600"/>
              <a:t>/2, 2</a:t>
            </a:r>
            <a:r>
              <a:rPr lang="el-GR" sz="1600"/>
              <a:t>π</a:t>
            </a:r>
            <a:r>
              <a:rPr lang="cs-CZ" sz="1600"/>
              <a:t>/3, ...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555621"/>
              </p:ext>
            </p:extLst>
          </p:nvPr>
        </p:nvGraphicFramePr>
        <p:xfrm>
          <a:off x="1691680" y="4581128"/>
          <a:ext cx="4000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9" name="Rovnice" r:id="rId6" imgW="4000320" imgH="622080" progId="Equation.3">
                  <p:embed/>
                </p:oleObj>
              </mc:Choice>
              <mc:Fallback>
                <p:oleObj name="Rovnice" r:id="rId6" imgW="4000320" imgH="622080" progId="Equation.3">
                  <p:embed/>
                  <p:pic>
                    <p:nvPicPr>
                      <p:cNvPr id="0" name="Objek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581128"/>
                        <a:ext cx="4000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48429" y="3913797"/>
            <a:ext cx="518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Typicky se užívá aproximace prvními několika členy </a:t>
            </a:r>
            <a:r>
              <a:rPr lang="en-US" sz="1600"/>
              <a:t>ve F. </a:t>
            </a:r>
            <a:r>
              <a:rPr lang="cs-CZ" sz="1600"/>
              <a:t>řadě</a:t>
            </a:r>
          </a:p>
          <a:p>
            <a:r>
              <a:rPr lang="cs-CZ" sz="1600"/>
              <a:t>(obvykle </a:t>
            </a:r>
            <a:r>
              <a:rPr lang="cs-CZ" sz="1600" i="1"/>
              <a:t>m</a:t>
            </a:r>
            <a:r>
              <a:rPr lang="cs-CZ" sz="1600"/>
              <a:t> = 1 až </a:t>
            </a:r>
            <a:r>
              <a:rPr lang="en-US" sz="1600"/>
              <a:t>4</a:t>
            </a:r>
            <a:r>
              <a:rPr lang="cs-CZ" sz="1600"/>
              <a:t>)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3298894" y="4221088"/>
            <a:ext cx="1080120" cy="40078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539555" y="5449185"/>
            <a:ext cx="7581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/>
              <a:t>Tedy ještě jednou: </a:t>
            </a:r>
            <a:r>
              <a:rPr lang="cs-CZ" sz="1600">
                <a:solidFill>
                  <a:srgbClr val="0000FF"/>
                </a:solidFill>
              </a:rPr>
              <a:t>Taylorovu</a:t>
            </a:r>
            <a:r>
              <a:rPr lang="cs-CZ" sz="1600"/>
              <a:t> řadu užíváme k aproximaci funkce </a:t>
            </a:r>
            <a:r>
              <a:rPr lang="cs-CZ" sz="1600">
                <a:solidFill>
                  <a:srgbClr val="0000FF"/>
                </a:solidFill>
              </a:rPr>
              <a:t>v blízkosti daného bodu</a:t>
            </a:r>
            <a:r>
              <a:rPr lang="cs-CZ" sz="1600"/>
              <a:t>,</a:t>
            </a:r>
          </a:p>
          <a:p>
            <a:r>
              <a:rPr lang="cs-CZ" sz="1600">
                <a:solidFill>
                  <a:srgbClr val="0000FF"/>
                </a:solidFill>
              </a:rPr>
              <a:t>Fourierovu</a:t>
            </a:r>
            <a:r>
              <a:rPr lang="cs-CZ" sz="1600"/>
              <a:t> řadu k aproximaci </a:t>
            </a:r>
            <a:r>
              <a:rPr lang="cs-CZ" sz="1600">
                <a:solidFill>
                  <a:srgbClr val="0000FF"/>
                </a:solidFill>
              </a:rPr>
              <a:t>periodické</a:t>
            </a:r>
            <a:r>
              <a:rPr lang="cs-CZ" sz="1600"/>
              <a:t> funkce (bereme vždy prvních několik členů řady).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873143C-052C-4820-A6C0-7DE711BD39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61" y="629183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986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styl1">
      <a:dk1>
        <a:sysClr val="windowText" lastClr="000000"/>
      </a:dk1>
      <a:lt1>
        <a:sysClr val="window" lastClr="FFFFFF"/>
      </a:lt1>
      <a:dk2>
        <a:srgbClr val="575F6D"/>
      </a:dk2>
      <a:lt2>
        <a:srgbClr val="FFFF00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13383</TotalTime>
  <Words>1127</Words>
  <Application>Microsoft Office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Engravers MT</vt:lpstr>
      <vt:lpstr>Motiv systému Office</vt:lpstr>
      <vt:lpstr>Rovnice</vt:lpstr>
      <vt:lpstr>Biomolekulární modelování</vt:lpstr>
      <vt:lpstr>Kvantová mechanika a molekulová dynamika</vt:lpstr>
      <vt:lpstr>Newtonovská dynamika jedné částice</vt:lpstr>
      <vt:lpstr>Dynamika N částic</vt:lpstr>
      <vt:lpstr>Potenciální energie („silové pole“, force field) pro MD</vt:lpstr>
      <vt:lpstr>Délky vazeb a vazebné úhly</vt:lpstr>
      <vt:lpstr>Harmonická aproximace</vt:lpstr>
      <vt:lpstr>Dihedrální (torsní) úhly</vt:lpstr>
      <vt:lpstr>Rozvoj energie torsních úhlů do Fourierovy řady</vt:lpstr>
      <vt:lpstr>Nevazebné (nonbonded) interakce</vt:lpstr>
      <vt:lpstr>Elektrostatické interakce</vt:lpstr>
      <vt:lpstr>Lennard-Jonesova (LJ) interakce</vt:lpstr>
      <vt:lpstr>Atomy a atomové typy</vt:lpstr>
      <vt:lpstr>Molekulová dynamika (MD) - 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filip</dc:creator>
  <cp:lastModifiedBy>Lankas Filip</cp:lastModifiedBy>
  <cp:revision>306</cp:revision>
  <dcterms:created xsi:type="dcterms:W3CDTF">2015-11-24T13:02:31Z</dcterms:created>
  <dcterms:modified xsi:type="dcterms:W3CDTF">2022-09-07T15:58:21Z</dcterms:modified>
</cp:coreProperties>
</file>