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63" r:id="rId3"/>
    <p:sldId id="264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Se&#353;it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Kalibrace</a:t>
            </a:r>
          </a:p>
        </c:rich>
      </c:tx>
      <c:layout/>
      <c:overlay val="1"/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chemeClr val="tx1"/>
              </a:solidFill>
            </c:spPr>
          </c:marker>
          <c:trendline>
            <c:trendlineType val="linear"/>
            <c:intercept val="0"/>
            <c:dispRSqr val="1"/>
            <c:dispEq val="1"/>
            <c:trendlineLbl>
              <c:layout>
                <c:manualLayout>
                  <c:x val="0.12454833770778653"/>
                  <c:y val="0.22174759405074365"/>
                </c:manualLayout>
              </c:layout>
              <c:numFmt formatCode="General" sourceLinked="0"/>
            </c:trendlineLbl>
          </c:trendline>
          <c:xVal>
            <c:numRef>
              <c:f>List1!$G$7:$G$12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List1!$H$7:$H$12</c:f>
              <c:numCache>
                <c:formatCode>General</c:formatCode>
                <c:ptCount val="6"/>
                <c:pt idx="0">
                  <c:v>0</c:v>
                </c:pt>
                <c:pt idx="1">
                  <c:v>0.24</c:v>
                </c:pt>
                <c:pt idx="2">
                  <c:v>0.48</c:v>
                </c:pt>
                <c:pt idx="3">
                  <c:v>0.66</c:v>
                </c:pt>
                <c:pt idx="4">
                  <c:v>0.75</c:v>
                </c:pt>
                <c:pt idx="5">
                  <c:v>1.2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524523904"/>
        <c:axId val="-1524524992"/>
      </c:scatterChart>
      <c:valAx>
        <c:axId val="-1524523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koncentrace glukosy / mmol/l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1524524992"/>
        <c:crosses val="autoZero"/>
        <c:crossBetween val="midCat"/>
      </c:valAx>
      <c:valAx>
        <c:axId val="-15245249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 530nm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-1524523904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40892-F61D-4002-A86E-870CE59E0F6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5AFD3-61CB-4F76-91F1-9D1A8DDF4E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648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F539B-748F-441D-84F9-F83BA1F92C5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668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F539B-748F-441D-84F9-F83BA1F92C5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827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1F539B-748F-441D-84F9-F83BA1F92C5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78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54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94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67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72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608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44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42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561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91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94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60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917F1-D970-4762-89DA-420915488B48}" type="datetimeFigureOut">
              <a:rPr lang="cs-CZ" smtClean="0"/>
              <a:t>15. 11. 2018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FAD63-007E-4FC1-944D-DE2EEC88273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94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94518" y="287968"/>
            <a:ext cx="7675989" cy="535531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cs-CZ" altLang="cs-CZ" sz="3200" b="1" dirty="0"/>
              <a:t>Základní </a:t>
            </a:r>
            <a:r>
              <a:rPr lang="cs-CZ" altLang="cs-CZ" sz="3200" b="1" dirty="0" smtClean="0"/>
              <a:t>zásady při plánování purifikace</a:t>
            </a:r>
            <a:endParaRPr lang="cs-CZ" altLang="cs-CZ" sz="3200" b="1" dirty="0"/>
          </a:p>
        </p:txBody>
      </p:sp>
      <p:sp>
        <p:nvSpPr>
          <p:cNvPr id="67587" name="Rectangle 5"/>
          <p:cNvSpPr>
            <a:spLocks noChangeArrowheads="1"/>
          </p:cNvSpPr>
          <p:nvPr/>
        </p:nvSpPr>
        <p:spPr bwMode="auto">
          <a:xfrm>
            <a:off x="1847851" y="1046163"/>
            <a:ext cx="856932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chemeClr val="accent2"/>
                </a:solidFill>
              </a:rPr>
              <a:t>Na začátek zařadit metody:</a:t>
            </a:r>
          </a:p>
          <a:p>
            <a:pPr lvl="3" eaLnBrk="1" hangingPunct="1">
              <a:spcBef>
                <a:spcPct val="0"/>
              </a:spcBef>
              <a:buFontTx/>
              <a:buChar char="•"/>
            </a:pPr>
            <a:r>
              <a:rPr lang="cs-CZ" altLang="cs-CZ" sz="1800" dirty="0"/>
              <a:t>s vysokou kapacitou</a:t>
            </a:r>
          </a:p>
          <a:p>
            <a:pPr lvl="3" eaLnBrk="1" hangingPunct="1">
              <a:spcBef>
                <a:spcPct val="0"/>
              </a:spcBef>
              <a:buFontTx/>
              <a:buChar char="•"/>
            </a:pPr>
            <a:r>
              <a:rPr lang="cs-CZ" altLang="cs-CZ" sz="1800" dirty="0"/>
              <a:t>velkým výtěžkem</a:t>
            </a:r>
          </a:p>
          <a:p>
            <a:pPr lvl="3" eaLnBrk="1" hangingPunct="1">
              <a:spcBef>
                <a:spcPct val="0"/>
              </a:spcBef>
              <a:buFontTx/>
              <a:buChar char="•"/>
            </a:pPr>
            <a:r>
              <a:rPr lang="cs-CZ" altLang="cs-CZ" sz="1800" dirty="0"/>
              <a:t>nízké rozlišení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chemeClr val="accent2"/>
                </a:solidFill>
              </a:rPr>
              <a:t>Později metody s: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vysokým rozlišením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dostačujícím výtěžkem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cs-CZ" sz="1800" dirty="0"/>
              <a:t>kapacita méně významná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>
                <a:sym typeface="Symbol" panose="05050102010706020507" pitchFamily="18" charset="2"/>
              </a:rPr>
              <a:t>Pokud možno řadit metody za sebou racionálně, bez nutnosti mezikroků</a:t>
            </a:r>
            <a:r>
              <a:rPr lang="cs-CZ" altLang="cs-CZ" sz="1800" dirty="0">
                <a:sym typeface="Symbol" panose="05050102010706020507" pitchFamily="18" charset="2"/>
              </a:rPr>
              <a:t> (např. dialýza nebo ultrafiltrace </a:t>
            </a:r>
            <a:r>
              <a:rPr lang="cs-CZ" altLang="cs-CZ" sz="1800" dirty="0">
                <a:sym typeface="Wingdings" panose="05000000000000000000" pitchFamily="2" charset="2"/>
              </a:rPr>
              <a:t> možné snížení výtěžku)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>
                <a:sym typeface="Wingdings" panose="05000000000000000000" pitchFamily="2" charset="2"/>
              </a:rPr>
              <a:t>Čím méně kroků, tím větší výtěžnost proteinu</a:t>
            </a:r>
            <a:endParaRPr lang="en-US" altLang="cs-CZ" sz="2400" dirty="0"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2400" dirty="0"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/>
              <a:t>Metody zřeďovací kombinovat s metodami koncentrujícími</a:t>
            </a:r>
          </a:p>
        </p:txBody>
      </p:sp>
    </p:spTree>
    <p:extLst>
      <p:ext uri="{BB962C8B-B14F-4D97-AF65-F5344CB8AC3E}">
        <p14:creationId xmlns:p14="http://schemas.microsoft.com/office/powerpoint/2010/main" val="110915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5"/>
          <p:cNvSpPr txBox="1">
            <a:spLocks noChangeArrowheads="1"/>
          </p:cNvSpPr>
          <p:nvPr/>
        </p:nvSpPr>
        <p:spPr bwMode="auto">
          <a:xfrm>
            <a:off x="4943476" y="260351"/>
            <a:ext cx="16658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/>
              <a:t>Příklady</a:t>
            </a:r>
          </a:p>
        </p:txBody>
      </p:sp>
      <p:sp>
        <p:nvSpPr>
          <p:cNvPr id="68611" name="Rectangle 6"/>
          <p:cNvSpPr>
            <a:spLocks noChangeArrowheads="1"/>
          </p:cNvSpPr>
          <p:nvPr/>
        </p:nvSpPr>
        <p:spPr bwMode="auto">
          <a:xfrm>
            <a:off x="1847851" y="1125538"/>
            <a:ext cx="842486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cs-CZ" sz="2400"/>
              <a:t>Srážení síranem amonným </a:t>
            </a:r>
            <a:r>
              <a:rPr lang="cs-CZ" altLang="cs-CZ" sz="1800"/>
              <a:t>(vysoká koncentrace soli ve vzorku)			</a:t>
            </a:r>
            <a:r>
              <a:rPr lang="cs-CZ" altLang="cs-CZ" sz="2400">
                <a:sym typeface="Wingdings" panose="05000000000000000000" pitchFamily="2" charset="2"/>
              </a:rPr>
              <a:t>chromatografie s hydrofóbní interakcí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cs-CZ" sz="2400">
                <a:sym typeface="Wingdings" panose="05000000000000000000" pitchFamily="2" charset="2"/>
              </a:rPr>
              <a:t>Ionexová chromatografie </a:t>
            </a:r>
            <a:r>
              <a:rPr lang="cs-CZ" altLang="cs-CZ" sz="1800">
                <a:sym typeface="Wingdings" panose="05000000000000000000" pitchFamily="2" charset="2"/>
              </a:rPr>
              <a:t>(eluce vysokou iontovou silou)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>
                <a:sym typeface="Wingdings" panose="05000000000000000000" pitchFamily="2" charset="2"/>
              </a:rPr>
              <a:t>		</a:t>
            </a:r>
            <a:r>
              <a:rPr lang="cs-CZ" altLang="cs-CZ" sz="2400">
                <a:sym typeface="Wingdings" panose="05000000000000000000" pitchFamily="2" charset="2"/>
              </a:rPr>
              <a:t>chromatografie s hydrofóbní interakcí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>
                <a:sym typeface="Wingdings" panose="05000000000000000000" pitchFamily="2" charset="2"/>
              </a:rPr>
              <a:t>Gelová chromatografie se používá na konci celé purifikační sekvence 		odstranění fragmentů a komplexů</a:t>
            </a:r>
            <a:endParaRPr lang="en-US" altLang="cs-CZ" sz="2400"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2400"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>
              <a:sym typeface="Wingdings" panose="05000000000000000000" pitchFamily="2" charset="2"/>
            </a:endParaRPr>
          </a:p>
        </p:txBody>
      </p:sp>
      <p:sp>
        <p:nvSpPr>
          <p:cNvPr id="68612" name="AutoShape 8"/>
          <p:cNvSpPr>
            <a:spLocks noChangeArrowheads="1"/>
          </p:cNvSpPr>
          <p:nvPr/>
        </p:nvSpPr>
        <p:spPr bwMode="auto">
          <a:xfrm>
            <a:off x="2566988" y="1628775"/>
            <a:ext cx="576262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/>
          </a:p>
        </p:txBody>
      </p:sp>
      <p:sp>
        <p:nvSpPr>
          <p:cNvPr id="68613" name="AutoShape 9"/>
          <p:cNvSpPr>
            <a:spLocks noChangeArrowheads="1"/>
          </p:cNvSpPr>
          <p:nvPr/>
        </p:nvSpPr>
        <p:spPr bwMode="auto">
          <a:xfrm>
            <a:off x="2495551" y="2708275"/>
            <a:ext cx="576263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/>
          </a:p>
        </p:txBody>
      </p:sp>
      <p:sp>
        <p:nvSpPr>
          <p:cNvPr id="68614" name="AutoShape 10"/>
          <p:cNvSpPr>
            <a:spLocks noChangeArrowheads="1"/>
          </p:cNvSpPr>
          <p:nvPr/>
        </p:nvSpPr>
        <p:spPr bwMode="auto">
          <a:xfrm>
            <a:off x="3648076" y="3789363"/>
            <a:ext cx="576263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/>
          </a:p>
        </p:txBody>
      </p:sp>
      <p:sp>
        <p:nvSpPr>
          <p:cNvPr id="68615" name="Text Box 11"/>
          <p:cNvSpPr txBox="1">
            <a:spLocks noChangeArrowheads="1"/>
          </p:cNvSpPr>
          <p:nvPr/>
        </p:nvSpPr>
        <p:spPr bwMode="auto">
          <a:xfrm>
            <a:off x="3648076" y="4292601"/>
            <a:ext cx="41472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/>
              <a:t>Nevhodné kombinace</a:t>
            </a:r>
          </a:p>
        </p:txBody>
      </p:sp>
      <p:sp>
        <p:nvSpPr>
          <p:cNvPr id="68616" name="Rectangle 12"/>
          <p:cNvSpPr>
            <a:spLocks noChangeArrowheads="1"/>
          </p:cNvSpPr>
          <p:nvPr/>
        </p:nvSpPr>
        <p:spPr bwMode="auto">
          <a:xfrm>
            <a:off x="2063750" y="5294314"/>
            <a:ext cx="807720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400"/>
              <a:t>Srážení síranem amonným a ionexová chromatografie </a:t>
            </a:r>
            <a:r>
              <a:rPr lang="cs-CZ" altLang="cs-CZ" sz="1800"/>
              <a:t>(nutno zařadit odsolovací krok		</a:t>
            </a:r>
            <a:r>
              <a:rPr lang="cs-CZ" altLang="cs-CZ" sz="1800">
                <a:sym typeface="Wingdings" panose="05000000000000000000" pitchFamily="2" charset="2"/>
              </a:rPr>
              <a:t>dialýza, ultrafiltrace)</a:t>
            </a:r>
          </a:p>
        </p:txBody>
      </p:sp>
      <p:sp>
        <p:nvSpPr>
          <p:cNvPr id="68617" name="AutoShape 13"/>
          <p:cNvSpPr>
            <a:spLocks noChangeArrowheads="1"/>
          </p:cNvSpPr>
          <p:nvPr/>
        </p:nvSpPr>
        <p:spPr bwMode="auto">
          <a:xfrm>
            <a:off x="5664201" y="5734050"/>
            <a:ext cx="576263" cy="215900"/>
          </a:xfrm>
          <a:prstGeom prst="rightArrow">
            <a:avLst>
              <a:gd name="adj1" fmla="val 50000"/>
              <a:gd name="adj2" fmla="val 6672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54207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8"/>
          <p:cNvSpPr>
            <a:spLocks noChangeArrowheads="1"/>
          </p:cNvSpPr>
          <p:nvPr/>
        </p:nvSpPr>
        <p:spPr bwMode="auto">
          <a:xfrm>
            <a:off x="3216276" y="404814"/>
            <a:ext cx="54216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chemeClr val="tx2"/>
                </a:solidFill>
              </a:rPr>
              <a:t>Sledování průběhu separace</a:t>
            </a:r>
          </a:p>
        </p:txBody>
      </p:sp>
      <p:graphicFrame>
        <p:nvGraphicFramePr>
          <p:cNvPr id="17609" name="Group 201"/>
          <p:cNvGraphicFramePr>
            <a:graphicFrameLocks noGrp="1"/>
          </p:cNvGraphicFramePr>
          <p:nvPr>
            <p:ph sz="half" idx="2"/>
          </p:nvPr>
        </p:nvGraphicFramePr>
        <p:xfrm>
          <a:off x="1811338" y="1628776"/>
          <a:ext cx="8856662" cy="4125915"/>
        </p:xfrm>
        <a:graphic>
          <a:graphicData uri="http://schemas.openxmlformats.org/drawingml/2006/table">
            <a:tbl>
              <a:tblPr/>
              <a:tblGrid>
                <a:gridCol w="1296987"/>
                <a:gridCol w="1511300"/>
                <a:gridCol w="963613"/>
                <a:gridCol w="1066800"/>
                <a:gridCol w="1398587"/>
                <a:gridCol w="1393825"/>
                <a:gridCol w="1225550"/>
              </a:tblGrid>
              <a:tr h="960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Metoda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Koncentrace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bílkovin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[mg/ml]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[ml]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Celková aktivita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[U]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Specifická aktivita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[U/mg]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Stupeň přečištění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Výtěžek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[%]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buněčný extrakt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0,8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(NH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1,4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85 %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HIC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60 %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dialysa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2,2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55 %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IEX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693" name="AutoShape 202"/>
          <p:cNvSpPr>
            <a:spLocks noChangeArrowheads="1"/>
          </p:cNvSpPr>
          <p:nvPr/>
        </p:nvSpPr>
        <p:spPr bwMode="auto">
          <a:xfrm>
            <a:off x="10128251" y="2997201"/>
            <a:ext cx="360363" cy="2449513"/>
          </a:xfrm>
          <a:prstGeom prst="upArrow">
            <a:avLst>
              <a:gd name="adj1" fmla="val 50000"/>
              <a:gd name="adj2" fmla="val 169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/>
          </a:p>
        </p:txBody>
      </p:sp>
      <p:sp>
        <p:nvSpPr>
          <p:cNvPr id="69694" name="AutoShape 204"/>
          <p:cNvSpPr>
            <a:spLocks noChangeArrowheads="1"/>
          </p:cNvSpPr>
          <p:nvPr/>
        </p:nvSpPr>
        <p:spPr bwMode="auto">
          <a:xfrm>
            <a:off x="8616951" y="2997201"/>
            <a:ext cx="358775" cy="2519363"/>
          </a:xfrm>
          <a:prstGeom prst="downArrow">
            <a:avLst>
              <a:gd name="adj1" fmla="val 50000"/>
              <a:gd name="adj2" fmla="val 17555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8735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ChangeArrowheads="1"/>
          </p:cNvSpPr>
          <p:nvPr/>
        </p:nvSpPr>
        <p:spPr bwMode="auto">
          <a:xfrm>
            <a:off x="1774825" y="534989"/>
            <a:ext cx="8605838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/>
              <a:t>Alfa-amylasová aktivita byla měřena s využitím rozpustného škrobu jako substrátu a produkty reakce byly detekovány reakcí s dinitrosalicylovou kyselinou. Reakční směs obsahovala 0,2 ml enzymu, 0,3 ml 1% škrobu a 0,5 ml 50 mM Tris pufru pH 8,2. Reakce probíhala 1 minutu při 37 °C a byla ukončena přídavkem 4ml dinitrosalicylové kyseliny. Směs byla povařena 5 minut. Absorbance výsledných produktů při 530 nm byla 1,235 v 1cm kyvetě. </a:t>
            </a:r>
            <a:r>
              <a:rPr lang="en-US" altLang="cs-CZ" sz="1800"/>
              <a:t>Vypo</a:t>
            </a:r>
            <a:r>
              <a:rPr lang="cs-CZ" altLang="cs-CZ" sz="1800"/>
              <a:t>čítejte aktivitu amylasy. </a:t>
            </a:r>
          </a:p>
        </p:txBody>
      </p:sp>
      <p:graphicFrame>
        <p:nvGraphicFramePr>
          <p:cNvPr id="4" name="Graf 3"/>
          <p:cNvGraphicFramePr>
            <a:graphicFrameLocks/>
          </p:cNvGraphicFramePr>
          <p:nvPr/>
        </p:nvGraphicFramePr>
        <p:xfrm>
          <a:off x="1919536" y="27809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0660" name="TextovéPole 1"/>
          <p:cNvSpPr txBox="1">
            <a:spLocks noChangeArrowheads="1"/>
          </p:cNvSpPr>
          <p:nvPr/>
        </p:nvSpPr>
        <p:spPr bwMode="auto">
          <a:xfrm>
            <a:off x="6772275" y="2924176"/>
            <a:ext cx="35941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/>
              <a:t>postup: </a:t>
            </a:r>
            <a:r>
              <a:rPr lang="cs-CZ" altLang="cs-CZ" sz="1400" b="1"/>
              <a:t>Byla připravena koncentrační řada glukosy (2, 4, 6, 8, 10mM glukosa) a 1 ml byl smíchán se 4 ml dinitrosalicylové kyseliny. Směs byla povařena 5 minut. Absorbance výsledných produktů byla měřena při 530 nm.  </a:t>
            </a:r>
          </a:p>
        </p:txBody>
      </p:sp>
    </p:spTree>
    <p:extLst>
      <p:ext uri="{BB962C8B-B14F-4D97-AF65-F5344CB8AC3E}">
        <p14:creationId xmlns:p14="http://schemas.microsoft.com/office/powerpoint/2010/main" val="418326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4"/>
          <p:cNvSpPr txBox="1">
            <a:spLocks noChangeArrowheads="1"/>
          </p:cNvSpPr>
          <p:nvPr/>
        </p:nvSpPr>
        <p:spPr bwMode="auto">
          <a:xfrm>
            <a:off x="1992314" y="333376"/>
            <a:ext cx="8048625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cs-CZ" sz="2000" dirty="0" err="1"/>
              <a:t>Vypo</a:t>
            </a:r>
            <a:r>
              <a:rPr lang="cs-CZ" altLang="cs-CZ" sz="2000" dirty="0"/>
              <a:t>čítejte aktivitu </a:t>
            </a:r>
            <a:r>
              <a:rPr lang="cs-CZ" altLang="cs-CZ" sz="2000" dirty="0" err="1"/>
              <a:t>malátdehydrogenasy</a:t>
            </a:r>
            <a:r>
              <a:rPr lang="cs-CZ" altLang="cs-CZ" sz="2000" dirty="0"/>
              <a:t>. Reakční směs obsahovala 0,5 ml NAD+ (100mM), 0,5 ml </a:t>
            </a:r>
            <a:r>
              <a:rPr lang="cs-CZ" altLang="cs-CZ" sz="2000" dirty="0" err="1"/>
              <a:t>malátu</a:t>
            </a:r>
            <a:r>
              <a:rPr lang="cs-CZ" altLang="cs-CZ" sz="2000" dirty="0"/>
              <a:t> (200 </a:t>
            </a:r>
            <a:r>
              <a:rPr lang="cs-CZ" altLang="cs-CZ" sz="2000" dirty="0" err="1"/>
              <a:t>mM</a:t>
            </a:r>
            <a:r>
              <a:rPr lang="cs-CZ" altLang="cs-CZ" sz="2000" dirty="0"/>
              <a:t>), 1 ml enzymového preparátu (</a:t>
            </a:r>
            <a:r>
              <a:rPr lang="cs-CZ" altLang="cs-CZ" sz="2000" dirty="0" err="1"/>
              <a:t>konc</a:t>
            </a:r>
            <a:r>
              <a:rPr lang="cs-CZ" altLang="cs-CZ" sz="2000" dirty="0"/>
              <a:t>. bílkovin 1,5 mg/ml) a 2 ml pufru (100 </a:t>
            </a:r>
            <a:r>
              <a:rPr lang="cs-CZ" altLang="cs-CZ" sz="2000" dirty="0" err="1"/>
              <a:t>mM</a:t>
            </a:r>
            <a:r>
              <a:rPr lang="cs-CZ" altLang="cs-CZ" sz="2000" dirty="0"/>
              <a:t> </a:t>
            </a:r>
            <a:r>
              <a:rPr lang="cs-CZ" altLang="cs-CZ" sz="2000" dirty="0" err="1"/>
              <a:t>Tris</a:t>
            </a:r>
            <a:r>
              <a:rPr lang="cs-CZ" altLang="cs-CZ" sz="2000" dirty="0"/>
              <a:t>, pH 7,5). Reakce probíhala při teplotě 37 °C a byl sledován přírůstek absorbance při 340 </a:t>
            </a:r>
            <a:r>
              <a:rPr lang="cs-CZ" altLang="cs-CZ" sz="2000" dirty="0" err="1"/>
              <a:t>nm</a:t>
            </a:r>
            <a:r>
              <a:rPr lang="cs-CZ" altLang="cs-CZ" sz="2000" dirty="0"/>
              <a:t>. Po </a:t>
            </a:r>
            <a:r>
              <a:rPr lang="cs-CZ" altLang="cs-CZ" sz="2000" dirty="0" smtClean="0"/>
              <a:t>5 </a:t>
            </a:r>
            <a:r>
              <a:rPr lang="cs-CZ" altLang="cs-CZ" sz="2000" dirty="0"/>
              <a:t>minutách vzrostla absorbance z 0,2 na </a:t>
            </a:r>
            <a:r>
              <a:rPr lang="cs-CZ" altLang="cs-CZ" sz="2000" dirty="0" smtClean="0"/>
              <a:t>1,444. </a:t>
            </a:r>
            <a:r>
              <a:rPr lang="cs-CZ" altLang="cs-CZ" sz="2000" dirty="0"/>
              <a:t>Vypočítejte celkovou a specifickou aktivitu </a:t>
            </a:r>
            <a:r>
              <a:rPr lang="cs-CZ" altLang="cs-CZ" sz="2000" dirty="0" err="1"/>
              <a:t>malátdehydrogenasy</a:t>
            </a:r>
            <a:r>
              <a:rPr lang="cs-CZ" altLang="cs-CZ" sz="2000" dirty="0"/>
              <a:t> v enzymovém preparátu. (</a:t>
            </a:r>
            <a:r>
              <a:rPr lang="cs-CZ" altLang="cs-CZ" sz="2000" dirty="0">
                <a:sym typeface="Symbol" panose="05050102010706020507" pitchFamily="18" charset="2"/>
              </a:rPr>
              <a:t>=</a:t>
            </a:r>
            <a:r>
              <a:rPr lang="cs-CZ" altLang="cs-CZ" sz="1600" dirty="0">
                <a:sym typeface="Symbol" panose="05050102010706020507" pitchFamily="18" charset="2"/>
              </a:rPr>
              <a:t>6220 l/mol/ cm). </a:t>
            </a:r>
            <a:r>
              <a:rPr lang="cs-CZ" altLang="cs-CZ" sz="2000" dirty="0">
                <a:sym typeface="Symbol" panose="05050102010706020507" pitchFamily="18" charset="2"/>
              </a:rPr>
              <a:t> Měření absorbance probíhalo v jednocentimetrové kyvetě a všechny substráty byly v reakční směsi v nadbytku.</a:t>
            </a:r>
          </a:p>
        </p:txBody>
      </p:sp>
      <p:pic>
        <p:nvPicPr>
          <p:cNvPr id="716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3429000"/>
            <a:ext cx="34671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85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/>
          <p:cNvSpPr>
            <a:spLocks noChangeArrowheads="1"/>
          </p:cNvSpPr>
          <p:nvPr/>
        </p:nvSpPr>
        <p:spPr bwMode="auto">
          <a:xfrm>
            <a:off x="1774825" y="372538"/>
            <a:ext cx="860583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dirty="0"/>
              <a:t>Aktivita alfa-</a:t>
            </a:r>
            <a:r>
              <a:rPr lang="cs-CZ" altLang="cs-CZ" sz="2000" dirty="0" err="1"/>
              <a:t>glukosidasy</a:t>
            </a:r>
            <a:r>
              <a:rPr lang="cs-CZ" altLang="cs-CZ" sz="2000" dirty="0"/>
              <a:t> byla měřena s využitím </a:t>
            </a:r>
            <a:r>
              <a:rPr lang="cs-CZ" altLang="cs-CZ" sz="2000" dirty="0" err="1"/>
              <a:t>maltosy</a:t>
            </a:r>
            <a:r>
              <a:rPr lang="cs-CZ" altLang="cs-CZ" sz="2000" dirty="0"/>
              <a:t> jako substrátu a produkt reakce byl detekován reakcí s činidlem GOD250, které obsahovalo </a:t>
            </a:r>
            <a:r>
              <a:rPr lang="cs-CZ" altLang="cs-CZ" sz="2000" dirty="0" err="1"/>
              <a:t>glukosaoxidasu</a:t>
            </a:r>
            <a:r>
              <a:rPr lang="cs-CZ" altLang="cs-CZ" sz="2000" dirty="0"/>
              <a:t> a </a:t>
            </a:r>
            <a:r>
              <a:rPr lang="cs-CZ" altLang="cs-CZ" sz="2000" dirty="0" err="1"/>
              <a:t>leukoformu</a:t>
            </a:r>
            <a:r>
              <a:rPr lang="cs-CZ" altLang="cs-CZ" sz="2000" dirty="0"/>
              <a:t> barviva ve vhodném pufru. Reakční směs obsahovala 0,5 ml enzymu (4 mg/ml, </a:t>
            </a:r>
            <a:r>
              <a:rPr lang="cs-CZ" altLang="cs-CZ" sz="2000" dirty="0" err="1"/>
              <a:t>Mr</a:t>
            </a:r>
            <a:r>
              <a:rPr lang="cs-CZ" altLang="cs-CZ" sz="2000" dirty="0"/>
              <a:t> 110kDa), 0,5 ml 200 </a:t>
            </a:r>
            <a:r>
              <a:rPr lang="cs-CZ" altLang="cs-CZ" sz="2000" dirty="0" err="1"/>
              <a:t>mM</a:t>
            </a:r>
            <a:r>
              <a:rPr lang="cs-CZ" altLang="cs-CZ" sz="2000" dirty="0"/>
              <a:t> </a:t>
            </a:r>
            <a:r>
              <a:rPr lang="cs-CZ" altLang="cs-CZ" sz="2000" dirty="0" err="1"/>
              <a:t>maltosy</a:t>
            </a:r>
            <a:r>
              <a:rPr lang="cs-CZ" altLang="cs-CZ" sz="2000" dirty="0"/>
              <a:t> a 0,5 ml 50 </a:t>
            </a:r>
            <a:r>
              <a:rPr lang="cs-CZ" altLang="cs-CZ" sz="2000" dirty="0" err="1"/>
              <a:t>mM</a:t>
            </a:r>
            <a:r>
              <a:rPr lang="cs-CZ" altLang="cs-CZ" sz="2000" dirty="0"/>
              <a:t> </a:t>
            </a:r>
            <a:r>
              <a:rPr lang="cs-CZ" altLang="cs-CZ" sz="2000" dirty="0" err="1"/>
              <a:t>Tris</a:t>
            </a:r>
            <a:r>
              <a:rPr lang="cs-CZ" altLang="cs-CZ" sz="2000" dirty="0"/>
              <a:t> pufru pH 8,2. Reakce probíhala 20 minut při 37 °C a byla ukončena přídavkem 1,5 ml 10 % Na</a:t>
            </a:r>
            <a:r>
              <a:rPr lang="cs-CZ" altLang="cs-CZ" sz="2000" baseline="-25000" dirty="0"/>
              <a:t>2</a:t>
            </a:r>
            <a:r>
              <a:rPr lang="cs-CZ" altLang="cs-CZ" sz="2000" dirty="0"/>
              <a:t>CO</a:t>
            </a:r>
            <a:r>
              <a:rPr lang="cs-CZ" altLang="cs-CZ" sz="2000" baseline="-25000" dirty="0"/>
              <a:t>3</a:t>
            </a:r>
            <a:r>
              <a:rPr lang="cs-CZ" altLang="cs-CZ" sz="2000" dirty="0"/>
              <a:t>. Ke směsi byly přidány 2 ml činidla a směs byla inkubována 15 minut při 37 °C. Výsledné produkty byly detekovány při 498 </a:t>
            </a:r>
            <a:r>
              <a:rPr lang="cs-CZ" altLang="cs-CZ" sz="2000" dirty="0" err="1"/>
              <a:t>nm</a:t>
            </a:r>
            <a:r>
              <a:rPr lang="cs-CZ" altLang="cs-CZ" sz="2000" dirty="0"/>
              <a:t> v 1cm kyvetě. Molární absorpční koeficient </a:t>
            </a:r>
            <a:r>
              <a:rPr lang="cs-CZ" altLang="cs-CZ" sz="2000" dirty="0" smtClean="0"/>
              <a:t>oxidovaného barviva je 440 </a:t>
            </a:r>
            <a:r>
              <a:rPr lang="cs-CZ" altLang="cs-CZ" sz="2000" smtClean="0"/>
              <a:t>dm</a:t>
            </a:r>
            <a:r>
              <a:rPr lang="cs-CZ" altLang="cs-CZ" sz="2000" baseline="30000" smtClean="0"/>
              <a:t>3</a:t>
            </a:r>
            <a:r>
              <a:rPr lang="cs-CZ" altLang="cs-CZ" sz="2000" smtClean="0"/>
              <a:t>.cm</a:t>
            </a:r>
            <a:r>
              <a:rPr lang="cs-CZ" altLang="cs-CZ" sz="2000" baseline="30000" smtClean="0"/>
              <a:t>-1</a:t>
            </a:r>
            <a:r>
              <a:rPr lang="cs-CZ" altLang="cs-CZ" sz="2000" smtClean="0"/>
              <a:t>.mol</a:t>
            </a:r>
            <a:r>
              <a:rPr lang="cs-CZ" altLang="cs-CZ" sz="2000" baseline="30000" smtClean="0"/>
              <a:t>-1</a:t>
            </a:r>
            <a:r>
              <a:rPr lang="cs-CZ" altLang="cs-CZ" sz="2000" smtClean="0"/>
              <a:t> (z 1 </a:t>
            </a:r>
            <a:r>
              <a:rPr lang="cs-CZ" altLang="cs-CZ" sz="2000" dirty="0" smtClean="0"/>
              <a:t>molu glukosy vzniká 1 mol barviva). </a:t>
            </a:r>
            <a:r>
              <a:rPr lang="cs-CZ" altLang="cs-CZ" sz="2000" dirty="0"/>
              <a:t>Jaká je specifická aktivita a celková aktivita enzymového preparátu pokud byla naměřena absorbance 1,438 a celkový objem enzymového preparátu je 10 ml? </a:t>
            </a:r>
          </a:p>
        </p:txBody>
      </p:sp>
    </p:spTree>
    <p:extLst>
      <p:ext uri="{BB962C8B-B14F-4D97-AF65-F5344CB8AC3E}">
        <p14:creationId xmlns:p14="http://schemas.microsoft.com/office/powerpoint/2010/main" val="86546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3216276" y="404814"/>
            <a:ext cx="542167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>
                <a:solidFill>
                  <a:schemeClr val="tx2"/>
                </a:solidFill>
              </a:rPr>
              <a:t>Sledování průběhu separace</a:t>
            </a:r>
          </a:p>
        </p:txBody>
      </p:sp>
      <p:graphicFrame>
        <p:nvGraphicFramePr>
          <p:cNvPr id="5" name="Group 88"/>
          <p:cNvGraphicFramePr>
            <a:graphicFrameLocks noGrp="1"/>
          </p:cNvGraphicFramePr>
          <p:nvPr>
            <p:extLst/>
          </p:nvPr>
        </p:nvGraphicFramePr>
        <p:xfrm>
          <a:off x="1631951" y="1125538"/>
          <a:ext cx="8856663" cy="4171952"/>
        </p:xfrm>
        <a:graphic>
          <a:graphicData uri="http://schemas.openxmlformats.org/drawingml/2006/table">
            <a:tbl>
              <a:tblPr/>
              <a:tblGrid>
                <a:gridCol w="1296988"/>
                <a:gridCol w="1511300"/>
                <a:gridCol w="963612"/>
                <a:gridCol w="1066800"/>
                <a:gridCol w="1398588"/>
                <a:gridCol w="1393825"/>
                <a:gridCol w="1225550"/>
              </a:tblGrid>
              <a:tr h="10174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Metoda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Koncentrace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bílkovin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[mg/ml]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[ml]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Celková aktivita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[U]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Specifická aktivita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[U/mg]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Stupeň přečištění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Výtěžek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[%]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buněčný extrakt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258,1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4000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cs-CZ" sz="1800" b="0" i="0" u="none" strike="noStrike" kern="1200" dirty="0" smtClean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(NH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118,1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4053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HIC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57,5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3565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GPC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19,3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2565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endParaRPr lang="cs-CZ" sz="18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15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504" name="Group 88"/>
          <p:cNvGraphicFramePr>
            <a:graphicFrameLocks noGrp="1"/>
          </p:cNvGraphicFramePr>
          <p:nvPr/>
        </p:nvGraphicFramePr>
        <p:xfrm>
          <a:off x="1631951" y="1125538"/>
          <a:ext cx="8856663" cy="4171952"/>
        </p:xfrm>
        <a:graphic>
          <a:graphicData uri="http://schemas.openxmlformats.org/drawingml/2006/table">
            <a:tbl>
              <a:tblPr/>
              <a:tblGrid>
                <a:gridCol w="1296988"/>
                <a:gridCol w="1511300"/>
                <a:gridCol w="963612"/>
                <a:gridCol w="1066800"/>
                <a:gridCol w="1398588"/>
                <a:gridCol w="1393825"/>
                <a:gridCol w="1225550"/>
              </a:tblGrid>
              <a:tr h="10174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Metoda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Koncentrace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bílkovin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[mg/ml]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Objem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[ml]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Celková aktivita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[U]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Specifická aktivita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[U/mg]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Stupeň přečištění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Výtěžek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[%]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buněčný extrakt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258,1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4000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0,77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cs-CZ" sz="18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(NH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</a:t>
                      </a:r>
                      <a:r>
                        <a:rPr kumimoji="0" lang="cs-CZ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118,1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4053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3,81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4,9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101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HIC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57,5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3565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10,33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13,3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GPC</a:t>
                      </a:r>
                      <a:endParaRPr kumimoji="0" lang="cs-CZ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19,3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2565</a:t>
                      </a:r>
                    </a:p>
                  </a:txBody>
                  <a:tcPr marL="9525" marR="9525" marT="952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66,45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85,8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64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597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69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426</Words>
  <Application>Microsoft Office PowerPoint</Application>
  <PresentationFormat>Širokoúhlá obrazovka</PresentationFormat>
  <Paragraphs>162</Paragraphs>
  <Slides>8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Wingdings</vt:lpstr>
      <vt:lpstr>Motiv Office</vt:lpstr>
      <vt:lpstr>Základní zásady při plánování purifikace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Lipovová</dc:creator>
  <cp:lastModifiedBy>xx</cp:lastModifiedBy>
  <cp:revision>2</cp:revision>
  <dcterms:created xsi:type="dcterms:W3CDTF">2017-11-09T06:06:02Z</dcterms:created>
  <dcterms:modified xsi:type="dcterms:W3CDTF">2018-11-15T05:49:49Z</dcterms:modified>
</cp:coreProperties>
</file>