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58" r:id="rId3"/>
    <p:sldId id="317" r:id="rId4"/>
    <p:sldId id="302" r:id="rId5"/>
    <p:sldId id="275" r:id="rId6"/>
    <p:sldId id="290" r:id="rId7"/>
    <p:sldId id="292" r:id="rId8"/>
    <p:sldId id="293" r:id="rId9"/>
    <p:sldId id="291" r:id="rId10"/>
    <p:sldId id="296" r:id="rId11"/>
    <p:sldId id="295" r:id="rId12"/>
    <p:sldId id="297" r:id="rId13"/>
    <p:sldId id="309" r:id="rId14"/>
    <p:sldId id="289" r:id="rId15"/>
    <p:sldId id="303" r:id="rId16"/>
    <p:sldId id="301" r:id="rId17"/>
    <p:sldId id="308" r:id="rId18"/>
    <p:sldId id="313" r:id="rId19"/>
    <p:sldId id="315" r:id="rId20"/>
    <p:sldId id="312" r:id="rId21"/>
    <p:sldId id="278" r:id="rId22"/>
    <p:sldId id="299" r:id="rId23"/>
    <p:sldId id="280" r:id="rId24"/>
    <p:sldId id="310" r:id="rId25"/>
    <p:sldId id="283" r:id="rId26"/>
    <p:sldId id="304" r:id="rId27"/>
    <p:sldId id="307" r:id="rId28"/>
    <p:sldId id="305" r:id="rId29"/>
    <p:sldId id="318" r:id="rId30"/>
    <p:sldId id="260" r:id="rId31"/>
    <p:sldId id="319" r:id="rId32"/>
    <p:sldId id="262" r:id="rId33"/>
    <p:sldId id="322" r:id="rId34"/>
    <p:sldId id="263" r:id="rId35"/>
    <p:sldId id="269" r:id="rId36"/>
    <p:sldId id="298" r:id="rId37"/>
    <p:sldId id="321" r:id="rId38"/>
    <p:sldId id="286" r:id="rId39"/>
    <p:sldId id="285" r:id="rId40"/>
    <p:sldId id="287" r:id="rId41"/>
    <p:sldId id="316" r:id="rId42"/>
    <p:sldId id="288" r:id="rId43"/>
    <p:sldId id="270" r:id="rId44"/>
    <p:sldId id="284" r:id="rId45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Schoolbook" panose="020406040505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A84"/>
    <a:srgbClr val="CC4C97"/>
    <a:srgbClr val="FA08CC"/>
    <a:srgbClr val="663300"/>
    <a:srgbClr val="85CA3A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74" autoAdjust="0"/>
    <p:restoredTop sz="70270" autoAdjust="0"/>
  </p:normalViewPr>
  <p:slideViewPr>
    <p:cSldViewPr snapToGrid="0">
      <p:cViewPr>
        <p:scale>
          <a:sx n="60" d="100"/>
          <a:sy n="60" d="100"/>
        </p:scale>
        <p:origin x="1469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B298CB9-D0C6-4F52-8CFB-BEF207421B70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D93F32F-6E54-4233-9697-7B231ACB78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7727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8086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0526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4070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1157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4737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0642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688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1700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2072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3406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311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9682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1708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cs-C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4328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1415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8183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566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863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260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7174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74443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298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29074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129316-3B64-4D39-9EC8-319A93D1BEFC}" type="slidenum">
              <a:rPr lang="cs-CZ" altLang="cs-CZ">
                <a:latin typeface="Calibri" panose="020F0502020204030204" pitchFamily="34" charset="0"/>
              </a:rPr>
              <a:pPr eaLnBrk="1" hangingPunct="1"/>
              <a:t>30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0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5017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1EB275-4B1D-49E8-8397-E9BB19D30703}" type="slidenum">
              <a:rPr lang="cs-CZ" altLang="cs-CZ">
                <a:latin typeface="Calibri" panose="020F0502020204030204" pitchFamily="34" charset="0"/>
              </a:rPr>
              <a:pPr eaLnBrk="1" hangingPunct="1"/>
              <a:t>32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27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69695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3D430B-2766-4967-B346-0D5A15C5633C}" type="slidenum">
              <a:rPr lang="cs-CZ" altLang="cs-CZ">
                <a:latin typeface="Calibri" panose="020F0502020204030204" pitchFamily="34" charset="0"/>
              </a:rPr>
              <a:pPr eaLnBrk="1" hangingPunct="1"/>
              <a:t>34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47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BCDA03-F0A5-4007-929B-87C4AB8DC2A9}" type="slidenum">
              <a:rPr lang="cs-CZ" altLang="cs-CZ">
                <a:latin typeface="Calibri" panose="020F0502020204030204" pitchFamily="34" charset="0"/>
              </a:rPr>
              <a:pPr eaLnBrk="1" hangingPunct="1"/>
              <a:t>35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697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353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8485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98641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35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86644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02124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97279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1863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59926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5016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700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771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6129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0153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3F32F-6E54-4233-9697-7B231ACB78D0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781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á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á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Ová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12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6702D-9C67-4016-8FB9-3ED670878296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FD2B8-07DE-40AC-8DE8-AE56503F66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119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C9E60-A901-4C62-8349-4999FAA2544E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5B388-E050-4A04-B83D-4163C41134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135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465EA50-FC82-41A9-A8F6-D0DFEFBF6453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5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FB7D9-7FD1-4DE4-A536-ECE2B0A44B9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118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á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á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á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á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á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742D9-2DF3-4FF5-9F97-1261E37BDEE2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fld id="{92E2FFDC-8ECB-49F8-9CF0-9779F7BD7FA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6984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145C7-00C7-4A1B-95B8-BDCEA96B79F9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E5949-C115-47DA-B1E6-68085C3BF5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912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1AF4-0E73-4579-83D8-C45E8C91DDC9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95299-72C5-440B-9C19-61A8A14C27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31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D8502B4-B9E0-41A9-AF3E-2C8C54D55732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20DC1A-6737-422F-9247-D8D406208839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36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36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Přímá spojnice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Přímá spojnice 17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nice 1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římá spojnice 2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2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428ECA7-F06C-4E86-80DF-EAF8A2242338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13" name="Zástupný symbol pro číslo snímku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781438-D690-4FC3-84FA-BCCE75E950A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zápatí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23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Ová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římá spojnice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římá spojnice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Přímá spojnice 23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B1DC22-4F40-4B13-8FE2-1A1529204BEE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13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BF1EDF-E8BB-4986-974C-8E71538B604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82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28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C77D79-3CBD-462F-B6DF-F57A50FD3E05}" type="datetimeFigureOut">
              <a:rPr lang="cs-CZ"/>
              <a:pPr>
                <a:defRPr/>
              </a:pPr>
              <a:t>07.04.2020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32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1C842854-EBEA-4CCB-BCF5-0AE408C1343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695" r:id="rId4"/>
    <p:sldLayoutId id="2147483696" r:id="rId5"/>
    <p:sldLayoutId id="2147483703" r:id="rId6"/>
    <p:sldLayoutId id="2147483697" r:id="rId7"/>
    <p:sldLayoutId id="2147483704" r:id="rId8"/>
    <p:sldLayoutId id="2147483705" r:id="rId9"/>
    <p:sldLayoutId id="2147483698" r:id="rId10"/>
    <p:sldLayoutId id="21474836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23.mp3"/><Relationship Id="rId7" Type="http://schemas.openxmlformats.org/officeDocument/2006/relationships/image" Target="../media/image37.wmf"/><Relationship Id="rId2" Type="http://schemas.microsoft.com/office/2007/relationships/media" Target="../media/media23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4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51.emf"/><Relationship Id="rId3" Type="http://schemas.openxmlformats.org/officeDocument/2006/relationships/audio" Target="../media/media26.mp3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8.emf"/><Relationship Id="rId17" Type="http://schemas.openxmlformats.org/officeDocument/2006/relationships/oleObject" Target="../embeddings/oleObject7.bin"/><Relationship Id="rId2" Type="http://schemas.microsoft.com/office/2007/relationships/media" Target="../media/media26.mp3"/><Relationship Id="rId16" Type="http://schemas.openxmlformats.org/officeDocument/2006/relationships/image" Target="../media/image50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26.xml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47.emf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6.emf"/><Relationship Id="rId18" Type="http://schemas.openxmlformats.org/officeDocument/2006/relationships/image" Target="../media/image59.png"/><Relationship Id="rId3" Type="http://schemas.openxmlformats.org/officeDocument/2006/relationships/audio" Target="../media/media27.mp3"/><Relationship Id="rId7" Type="http://schemas.openxmlformats.org/officeDocument/2006/relationships/image" Target="../media/image53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58.emf"/><Relationship Id="rId2" Type="http://schemas.microsoft.com/office/2007/relationships/media" Target="../media/media27.mp3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5.emf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57.e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emf"/><Relationship Id="rId1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6.bin"/><Relationship Id="rId3" Type="http://schemas.openxmlformats.org/officeDocument/2006/relationships/audio" Target="../media/media28.mp3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2" Type="http://schemas.microsoft.com/office/2007/relationships/media" Target="../media/media28.mp3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png"/><Relationship Id="rId11" Type="http://schemas.openxmlformats.org/officeDocument/2006/relationships/image" Target="../media/image61.emf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3.png"/><Relationship Id="rId10" Type="http://schemas.openxmlformats.org/officeDocument/2006/relationships/oleObject" Target="../embeddings/oleObject15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emf"/><Relationship Id="rId14" Type="http://schemas.openxmlformats.org/officeDocument/2006/relationships/image" Target="../media/image6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audio" Target="../media/media31.mp3"/><Relationship Id="rId7" Type="http://schemas.openxmlformats.org/officeDocument/2006/relationships/oleObject" Target="../embeddings/oleObject17.bin"/><Relationship Id="rId2" Type="http://schemas.microsoft.com/office/2007/relationships/media" Target="../media/media31.mp3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73.e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3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emf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3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image" Target="../media/image3.png"/><Relationship Id="rId5" Type="http://schemas.openxmlformats.org/officeDocument/2006/relationships/image" Target="../media/image89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3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p3"/><Relationship Id="rId7" Type="http://schemas.openxmlformats.org/officeDocument/2006/relationships/image" Target="../media/image9.png"/><Relationship Id="rId2" Type="http://schemas.microsoft.com/office/2007/relationships/media" Target="../media/media6.mp3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1798955" y="2286000"/>
            <a:ext cx="7518400" cy="258318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cs-CZ" sz="4800" b="1" dirty="0">
                <a:latin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4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oordinace  metabolických funkcí v mnohobuněčném organismu</a:t>
            </a:r>
            <a:r>
              <a:rPr lang="cs-CZ" sz="4800" b="1" dirty="0">
                <a:latin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Calibri" panose="020F0502020204030204" pitchFamily="34" charset="0"/>
              </a:rPr>
              <a:t/>
            </a:r>
            <a:br>
              <a:rPr lang="cs-CZ" sz="4800" b="1" dirty="0">
                <a:latin typeface="Calibri" panose="020F0502020204030204" pitchFamily="34" charset="0"/>
              </a:rPr>
            </a:br>
            <a:endParaRPr lang="cs-CZ" sz="4800" b="1" dirty="0">
              <a:latin typeface="Calibri" panose="020F0502020204030204" pitchFamily="34" charset="0"/>
            </a:endParaRPr>
          </a:p>
        </p:txBody>
      </p:sp>
      <p:sp>
        <p:nvSpPr>
          <p:cNvPr id="8195" name="Podnadpis 2"/>
          <p:cNvSpPr>
            <a:spLocks noGrp="1"/>
          </p:cNvSpPr>
          <p:nvPr>
            <p:ph type="subTitle" idx="1"/>
          </p:nvPr>
        </p:nvSpPr>
        <p:spPr>
          <a:xfrm>
            <a:off x="2659063" y="5265738"/>
            <a:ext cx="6400800" cy="1343025"/>
          </a:xfrm>
        </p:spPr>
        <p:txBody>
          <a:bodyPr/>
          <a:lstStyle/>
          <a:p>
            <a:pPr eaLnBrk="1" hangingPunct="1"/>
            <a:r>
              <a:rPr lang="cs-CZ" altLang="cs-CZ" sz="2400" i="1" smtClean="0">
                <a:latin typeface="Calibri" panose="020F0502020204030204" pitchFamily="34" charset="0"/>
                <a:cs typeface="Times New Roman" panose="02020603050405020304" pitchFamily="18" charset="0"/>
              </a:rPr>
              <a:t>všechny následné číselné údaje se vztahují k lidskému organismu</a:t>
            </a:r>
            <a:endParaRPr lang="cs-CZ" altLang="cs-CZ" sz="240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6141" y="411128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2"/>
    </mc:Choice>
    <mc:Fallback xmlns="">
      <p:transition spd="slow" advTm="657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6" y="661441"/>
            <a:ext cx="7650656" cy="59761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3399" y="112383"/>
            <a:ext cx="3216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Calibri" panose="020F0502020204030204" pitchFamily="34" charset="0"/>
              </a:rPr>
              <a:t>syntéza tuků z glukosy</a:t>
            </a:r>
            <a:endParaRPr lang="cs-CZ" sz="2400" dirty="0">
              <a:latin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39762" y="2272957"/>
            <a:ext cx="217559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PENTOSOVÝ CYKLUS</a:t>
            </a:r>
            <a:endParaRPr lang="cs-CZ" sz="1400" dirty="0"/>
          </a:p>
        </p:txBody>
      </p:sp>
      <p:pic>
        <p:nvPicPr>
          <p:cNvPr id="2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8639" y="417760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9095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"/>
    </mc:Choice>
    <mc:Fallback xmlns="">
      <p:transition spd="slow" advTm="51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1" y="734944"/>
            <a:ext cx="6877819" cy="597954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8856" y="159373"/>
            <a:ext cx="396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Calibri" panose="020F0502020204030204" pitchFamily="34" charset="0"/>
              </a:rPr>
              <a:t>regulace uvolňování glukosy</a:t>
            </a:r>
            <a:endParaRPr lang="cs-CZ" sz="2400" dirty="0">
              <a:latin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22436" y="113030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/>
              <a:t>hepatocyt</a:t>
            </a:r>
            <a:endParaRPr lang="cs-CZ" sz="1400" b="1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731896" y="2441089"/>
            <a:ext cx="736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krevní</a:t>
            </a:r>
          </a:p>
          <a:p>
            <a:r>
              <a:rPr lang="cs-CZ" sz="1600" dirty="0" smtClean="0">
                <a:latin typeface="Calibri" panose="020F0502020204030204" pitchFamily="34" charset="0"/>
              </a:rPr>
              <a:t>řečiště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58042" y="2425700"/>
            <a:ext cx="217559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PENTOSOVÝ CYKLUS</a:t>
            </a:r>
            <a:endParaRPr lang="cs-CZ" sz="1400" dirty="0"/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5865" y="39020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05014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"/>
    </mc:Choice>
    <mc:Fallback xmlns="">
      <p:transition spd="slow" advTm="16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322436" y="100330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/>
              <a:t>hepatocyt</a:t>
            </a:r>
            <a:endParaRPr lang="cs-CZ" sz="1400" b="1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774700" y="1968500"/>
            <a:ext cx="66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Calibri" panose="020F0502020204030204" pitchFamily="34" charset="0"/>
              </a:rPr>
              <a:t>krevní</a:t>
            </a:r>
          </a:p>
          <a:p>
            <a:r>
              <a:rPr lang="cs-CZ" sz="1400" dirty="0" smtClean="0">
                <a:latin typeface="Calibri" panose="020F0502020204030204" pitchFamily="34" charset="0"/>
              </a:rPr>
              <a:t>řečiště</a:t>
            </a:r>
            <a:endParaRPr lang="cs-CZ" sz="1400" dirty="0">
              <a:latin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50519" y="136896"/>
            <a:ext cx="317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Calibri" panose="020F0502020204030204" pitchFamily="34" charset="0"/>
              </a:rPr>
              <a:t>zpracovávání </a:t>
            </a:r>
            <a:r>
              <a:rPr lang="cs-CZ" sz="2400" dirty="0" err="1" smtClean="0">
                <a:latin typeface="Calibri" panose="020F0502020204030204" pitchFamily="34" charset="0"/>
              </a:rPr>
              <a:t>fruktosy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0" y="608715"/>
            <a:ext cx="7265144" cy="624928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878037" y="331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3" name="slide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347" y="5680590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03574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5"/>
    </mc:Choice>
    <mc:Fallback xmlns="">
      <p:transition spd="slow" advTm="459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1630" y="240030"/>
            <a:ext cx="5612130" cy="594678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metabolismus aminokyselin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46" y="1304014"/>
            <a:ext cx="3984498" cy="527661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46535" y="1304014"/>
            <a:ext cx="2330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cs-CZ" b="1" dirty="0">
                <a:latin typeface="Calibri" panose="020F0502020204030204" pitchFamily="34" charset="0"/>
                <a:cs typeface="Times New Roman" panose="02020603050405020304" pitchFamily="18" charset="0"/>
              </a:rPr>
              <a:t>močovinový cyklus</a:t>
            </a:r>
          </a:p>
        </p:txBody>
      </p:sp>
      <p:pic>
        <p:nvPicPr>
          <p:cNvPr id="3" name="slide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130" y="1304014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7059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1104" y="160365"/>
            <a:ext cx="82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odbourávání AK </a:t>
            </a:r>
          </a:p>
        </p:txBody>
      </p:sp>
      <p:pic>
        <p:nvPicPr>
          <p:cNvPr id="5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" y="1483805"/>
            <a:ext cx="5711825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11"/>
          <p:cNvSpPr txBox="1">
            <a:spLocks noChangeArrowheads="1"/>
          </p:cNvSpPr>
          <p:nvPr/>
        </p:nvSpPr>
        <p:spPr bwMode="auto">
          <a:xfrm>
            <a:off x="6162929" y="1616520"/>
            <a:ext cx="21360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 err="1">
                <a:latin typeface="Calibri" panose="020F0502020204030204" pitchFamily="34" charset="0"/>
              </a:rPr>
              <a:t>alaninaminotransferasa</a:t>
            </a:r>
            <a:endParaRPr lang="cs-CZ" altLang="cs-CZ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1600" dirty="0">
                <a:latin typeface="Calibri" panose="020F0502020204030204" pitchFamily="34" charset="0"/>
              </a:rPr>
              <a:t>(EC 2.6.1.2)</a:t>
            </a:r>
          </a:p>
        </p:txBody>
      </p:sp>
      <p:sp>
        <p:nvSpPr>
          <p:cNvPr id="7" name="TextovéPole 12"/>
          <p:cNvSpPr txBox="1">
            <a:spLocks noChangeArrowheads="1"/>
          </p:cNvSpPr>
          <p:nvPr/>
        </p:nvSpPr>
        <p:spPr bwMode="auto">
          <a:xfrm>
            <a:off x="6162929" y="2146745"/>
            <a:ext cx="231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 err="1">
                <a:latin typeface="Calibri" panose="020F0502020204030204" pitchFamily="34" charset="0"/>
              </a:rPr>
              <a:t>aspartátaminotransferasa</a:t>
            </a:r>
            <a:endParaRPr lang="cs-CZ" altLang="cs-CZ" sz="16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1600" dirty="0">
                <a:latin typeface="Calibri" panose="020F0502020204030204" pitchFamily="34" charset="0"/>
              </a:rPr>
              <a:t>(EC 2.6.1.1)</a:t>
            </a:r>
          </a:p>
        </p:txBody>
      </p:sp>
      <p:sp>
        <p:nvSpPr>
          <p:cNvPr id="8" name="TextovéPole 13"/>
          <p:cNvSpPr txBox="1">
            <a:spLocks noChangeArrowheads="1"/>
          </p:cNvSpPr>
          <p:nvPr/>
        </p:nvSpPr>
        <p:spPr bwMode="auto">
          <a:xfrm>
            <a:off x="6162929" y="2676970"/>
            <a:ext cx="11920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latin typeface="Calibri" panose="020F0502020204030204" pitchFamily="34" charset="0"/>
              </a:rPr>
              <a:t>glutaminasa</a:t>
            </a:r>
          </a:p>
          <a:p>
            <a:pPr eaLnBrk="1" hangingPunct="1"/>
            <a:r>
              <a:rPr lang="cs-CZ" altLang="cs-CZ" sz="1600">
                <a:latin typeface="Calibri" panose="020F0502020204030204" pitchFamily="34" charset="0"/>
              </a:rPr>
              <a:t>(EC 3.5.1.2)</a:t>
            </a:r>
          </a:p>
        </p:txBody>
      </p:sp>
      <p:sp>
        <p:nvSpPr>
          <p:cNvPr id="9" name="TextovéPole 14"/>
          <p:cNvSpPr txBox="1">
            <a:spLocks noChangeArrowheads="1"/>
          </p:cNvSpPr>
          <p:nvPr/>
        </p:nvSpPr>
        <p:spPr bwMode="auto">
          <a:xfrm>
            <a:off x="6162929" y="3151632"/>
            <a:ext cx="2194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latin typeface="Calibri" panose="020F0502020204030204" pitchFamily="34" charset="0"/>
              </a:rPr>
              <a:t>glutamátdehydrogenasa</a:t>
            </a:r>
          </a:p>
          <a:p>
            <a:pPr eaLnBrk="1" hangingPunct="1"/>
            <a:r>
              <a:rPr lang="cs-CZ" altLang="cs-CZ" sz="1600">
                <a:latin typeface="Calibri" panose="020F0502020204030204" pitchFamily="34" charset="0"/>
              </a:rPr>
              <a:t>(EC 1.4.1.2)</a:t>
            </a:r>
          </a:p>
        </p:txBody>
      </p:sp>
      <p:sp>
        <p:nvSpPr>
          <p:cNvPr id="10" name="TextovéPole 15"/>
          <p:cNvSpPr txBox="1">
            <a:spLocks noChangeArrowheads="1"/>
          </p:cNvSpPr>
          <p:nvPr/>
        </p:nvSpPr>
        <p:spPr bwMode="auto">
          <a:xfrm>
            <a:off x="6162929" y="3864420"/>
            <a:ext cx="13089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latin typeface="Calibri" panose="020F0502020204030204" pitchFamily="34" charset="0"/>
              </a:rPr>
              <a:t>transaminace</a:t>
            </a:r>
          </a:p>
        </p:txBody>
      </p:sp>
      <p:sp>
        <p:nvSpPr>
          <p:cNvPr id="11" name="TextovéPole 16"/>
          <p:cNvSpPr txBox="1">
            <a:spLocks noChangeArrowheads="1"/>
          </p:cNvSpPr>
          <p:nvPr/>
        </p:nvSpPr>
        <p:spPr bwMode="auto">
          <a:xfrm>
            <a:off x="6162929" y="4267645"/>
            <a:ext cx="19484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latin typeface="Calibri" panose="020F0502020204030204" pitchFamily="34" charset="0"/>
              </a:rPr>
              <a:t>oxidativní deaminace</a:t>
            </a:r>
          </a:p>
        </p:txBody>
      </p:sp>
      <p:sp>
        <p:nvSpPr>
          <p:cNvPr id="12" name="TextovéPole 17"/>
          <p:cNvSpPr txBox="1">
            <a:spLocks noChangeArrowheads="1"/>
          </p:cNvSpPr>
          <p:nvPr/>
        </p:nvSpPr>
        <p:spPr bwMode="auto">
          <a:xfrm>
            <a:off x="6162929" y="4670870"/>
            <a:ext cx="21523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latin typeface="Calibri" panose="020F0502020204030204" pitchFamily="34" charset="0"/>
              </a:rPr>
              <a:t>hydrolytická deaminace</a:t>
            </a:r>
          </a:p>
        </p:txBody>
      </p:sp>
      <p:sp>
        <p:nvSpPr>
          <p:cNvPr id="13" name="TextovéPole 18"/>
          <p:cNvSpPr txBox="1">
            <a:spLocks noChangeArrowheads="1"/>
          </p:cNvSpPr>
          <p:nvPr/>
        </p:nvSpPr>
        <p:spPr bwMode="auto">
          <a:xfrm>
            <a:off x="637795" y="5101717"/>
            <a:ext cx="21455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latin typeface="Calibri" panose="020F0502020204030204" pitchFamily="34" charset="0"/>
              </a:rPr>
              <a:t>OAA</a:t>
            </a:r>
            <a:r>
              <a:rPr lang="cs-CZ" altLang="cs-CZ" dirty="0">
                <a:latin typeface="Calibri" panose="020F0502020204030204" pitchFamily="34" charset="0"/>
              </a:rPr>
              <a:t> – </a:t>
            </a:r>
            <a:r>
              <a:rPr lang="cs-CZ" altLang="cs-CZ" dirty="0" err="1">
                <a:latin typeface="Calibri" panose="020F0502020204030204" pitchFamily="34" charset="0"/>
              </a:rPr>
              <a:t>oxalacetát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b="1" dirty="0">
                <a:latin typeface="Calibri" panose="020F0502020204030204" pitchFamily="34" charset="0"/>
              </a:rPr>
              <a:t>2-OG</a:t>
            </a:r>
            <a:r>
              <a:rPr lang="cs-CZ" altLang="cs-CZ" dirty="0">
                <a:latin typeface="Calibri" panose="020F0502020204030204" pitchFamily="34" charset="0"/>
              </a:rPr>
              <a:t> – 2-oxoglutarát</a:t>
            </a:r>
          </a:p>
          <a:p>
            <a:pPr eaLnBrk="1" hangingPunct="1"/>
            <a:r>
              <a:rPr lang="cs-CZ" altLang="cs-CZ" b="1" dirty="0" err="1">
                <a:latin typeface="Calibri" panose="020F0502020204030204" pitchFamily="34" charset="0"/>
              </a:rPr>
              <a:t>Pyr</a:t>
            </a:r>
            <a:r>
              <a:rPr lang="cs-CZ" altLang="cs-CZ" dirty="0">
                <a:latin typeface="Calibri" panose="020F0502020204030204" pitchFamily="34" charset="0"/>
              </a:rPr>
              <a:t> - pyruvát</a:t>
            </a:r>
          </a:p>
        </p:txBody>
      </p:sp>
      <p:sp>
        <p:nvSpPr>
          <p:cNvPr id="14" name="TextovéPole 20"/>
          <p:cNvSpPr txBox="1">
            <a:spLocks noChangeArrowheads="1"/>
          </p:cNvSpPr>
          <p:nvPr/>
        </p:nvSpPr>
        <p:spPr bwMode="auto">
          <a:xfrm>
            <a:off x="4137279" y="5253322"/>
            <a:ext cx="3905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dirty="0" err="1">
                <a:latin typeface="Calibri" panose="020F0502020204030204" pitchFamily="34" charset="0"/>
              </a:rPr>
              <a:t>Koolman</a:t>
            </a:r>
            <a:r>
              <a:rPr lang="cs-CZ" altLang="cs-CZ" sz="1200" dirty="0">
                <a:latin typeface="Calibri" panose="020F0502020204030204" pitchFamily="34" charset="0"/>
              </a:rPr>
              <a:t> J., Röhm KH: Barevný atlas biochemie, </a:t>
            </a:r>
            <a:r>
              <a:rPr lang="cs-CZ" altLang="cs-CZ" sz="1200" dirty="0" err="1">
                <a:latin typeface="Calibri" panose="020F0502020204030204" pitchFamily="34" charset="0"/>
              </a:rPr>
              <a:t>Grada</a:t>
            </a:r>
            <a:r>
              <a:rPr lang="cs-CZ" altLang="cs-CZ" sz="1200" dirty="0">
                <a:latin typeface="Calibri" panose="020F0502020204030204" pitchFamily="34" charset="0"/>
              </a:rPr>
              <a:t> 2012</a:t>
            </a:r>
          </a:p>
        </p:txBody>
      </p:sp>
      <p:pic>
        <p:nvPicPr>
          <p:cNvPr id="2" name="slide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8961" y="561853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5329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7765" y="1411248"/>
            <a:ext cx="771525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Acetyl-</a:t>
            </a:r>
            <a:r>
              <a:rPr lang="cs-CZ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CoA</a:t>
            </a:r>
            <a:r>
              <a:rPr lang="cs-CZ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</a:rPr>
              <a:t>a </a:t>
            </a:r>
            <a:r>
              <a:rPr lang="cs-CZ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acetoacetyl-CoA</a:t>
            </a:r>
            <a:r>
              <a:rPr lang="cs-CZ" sz="2400" dirty="0" smtClean="0">
                <a:latin typeface="Calibri" panose="020F0502020204030204" pitchFamily="34" charset="0"/>
              </a:rPr>
              <a:t> – </a:t>
            </a:r>
            <a:r>
              <a:rPr lang="cs-CZ" sz="2400" dirty="0" err="1" smtClean="0">
                <a:latin typeface="Calibri" panose="020F0502020204030204" pitchFamily="34" charset="0"/>
              </a:rPr>
              <a:t>Lys</a:t>
            </a:r>
            <a:r>
              <a:rPr lang="cs-CZ" sz="2400" dirty="0" smtClean="0">
                <a:latin typeface="Calibri" panose="020F0502020204030204" pitchFamily="34" charset="0"/>
              </a:rPr>
              <a:t>, Leu, </a:t>
            </a:r>
            <a:r>
              <a:rPr lang="cs-CZ" sz="2400" dirty="0" err="1" smtClean="0">
                <a:latin typeface="Calibri" panose="020F0502020204030204" pitchFamily="34" charset="0"/>
              </a:rPr>
              <a:t>Phe</a:t>
            </a:r>
            <a:r>
              <a:rPr lang="cs-CZ" sz="2400" dirty="0">
                <a:latin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</a:rPr>
              <a:t>Tyr</a:t>
            </a:r>
            <a:r>
              <a:rPr lang="cs-CZ" sz="2400" dirty="0">
                <a:latin typeface="Calibri" panose="020F0502020204030204" pitchFamily="34" charset="0"/>
              </a:rPr>
              <a:t>, Trp, </a:t>
            </a:r>
            <a:r>
              <a:rPr lang="cs-CZ" sz="2400" dirty="0" err="1" smtClean="0">
                <a:latin typeface="Calibri" panose="020F0502020204030204" pitchFamily="34" charset="0"/>
              </a:rPr>
              <a:t>Ile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2-oxoglutarát</a:t>
            </a:r>
            <a:r>
              <a:rPr lang="cs-CZ" sz="2400" dirty="0" smtClean="0">
                <a:latin typeface="Calibri" panose="020F0502020204030204" pitchFamily="34" charset="0"/>
              </a:rPr>
              <a:t> - pěti uhlíkaté </a:t>
            </a:r>
            <a:r>
              <a:rPr lang="cs-CZ" sz="2400" dirty="0">
                <a:latin typeface="Calibri" panose="020F0502020204030204" pitchFamily="34" charset="0"/>
              </a:rPr>
              <a:t>aminokyseliny – </a:t>
            </a:r>
            <a:r>
              <a:rPr lang="cs-CZ" sz="2400" dirty="0" err="1">
                <a:latin typeface="Calibri" panose="020F0502020204030204" pitchFamily="34" charset="0"/>
              </a:rPr>
              <a:t>Glu</a:t>
            </a:r>
            <a:r>
              <a:rPr lang="cs-CZ" sz="2400" dirty="0">
                <a:latin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</a:rPr>
              <a:t>Gln</a:t>
            </a:r>
            <a:r>
              <a:rPr lang="cs-CZ" sz="2400" dirty="0">
                <a:latin typeface="Calibri" panose="020F0502020204030204" pitchFamily="34" charset="0"/>
              </a:rPr>
              <a:t>, Pro, Arg a </a:t>
            </a:r>
            <a:r>
              <a:rPr lang="cs-CZ" sz="2400" dirty="0" smtClean="0">
                <a:latin typeface="Calibri" panose="020F0502020204030204" pitchFamily="34" charset="0"/>
              </a:rPr>
              <a:t>His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Sukcinyl-CoA</a:t>
            </a:r>
            <a:r>
              <a:rPr lang="cs-CZ" sz="2400" dirty="0" smtClean="0">
                <a:latin typeface="Calibri" panose="020F0502020204030204" pitchFamily="34" charset="0"/>
              </a:rPr>
              <a:t> - nepolární </a:t>
            </a:r>
            <a:r>
              <a:rPr lang="cs-CZ" sz="2400" dirty="0">
                <a:latin typeface="Calibri" panose="020F0502020204030204" pitchFamily="34" charset="0"/>
              </a:rPr>
              <a:t>aminokyseliny – Met, </a:t>
            </a:r>
            <a:r>
              <a:rPr lang="cs-CZ" sz="2400" dirty="0" err="1">
                <a:latin typeface="Calibri" panose="020F0502020204030204" pitchFamily="34" charset="0"/>
              </a:rPr>
              <a:t>Ile</a:t>
            </a:r>
            <a:r>
              <a:rPr lang="cs-CZ" sz="2400" dirty="0">
                <a:latin typeface="Calibri" panose="020F0502020204030204" pitchFamily="34" charset="0"/>
              </a:rPr>
              <a:t> a </a:t>
            </a:r>
            <a:r>
              <a:rPr lang="cs-CZ" sz="2400" dirty="0" smtClean="0">
                <a:latin typeface="Calibri" panose="020F0502020204030204" pitchFamily="34" charset="0"/>
              </a:rPr>
              <a:t>Val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Fumarát</a:t>
            </a: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- </a:t>
            </a:r>
            <a:r>
              <a:rPr lang="cs-CZ" sz="2400" dirty="0" err="1" smtClean="0">
                <a:latin typeface="Calibri" panose="020F0502020204030204" pitchFamily="34" charset="0"/>
              </a:rPr>
              <a:t>Phe</a:t>
            </a:r>
            <a:r>
              <a:rPr lang="cs-CZ" sz="2400" dirty="0">
                <a:latin typeface="Calibri" panose="020F0502020204030204" pitchFamily="34" charset="0"/>
              </a:rPr>
              <a:t>, </a:t>
            </a:r>
            <a:r>
              <a:rPr lang="cs-CZ" sz="2400" dirty="0" err="1" smtClean="0">
                <a:latin typeface="Calibri" panose="020F0502020204030204" pitchFamily="34" charset="0"/>
              </a:rPr>
              <a:t>Tyr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Oxalacetát</a:t>
            </a: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- </a:t>
            </a:r>
            <a:r>
              <a:rPr lang="cs-CZ" sz="2400" dirty="0" err="1" smtClean="0">
                <a:latin typeface="Calibri" panose="020F0502020204030204" pitchFamily="34" charset="0"/>
              </a:rPr>
              <a:t>čtyřuhlíkaté</a:t>
            </a:r>
            <a:r>
              <a:rPr lang="cs-CZ" sz="2400" dirty="0" smtClean="0">
                <a:latin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</a:rPr>
              <a:t>aminokyseliny – </a:t>
            </a:r>
            <a:r>
              <a:rPr lang="cs-CZ" sz="2400" dirty="0" err="1">
                <a:latin typeface="Calibri" panose="020F0502020204030204" pitchFamily="34" charset="0"/>
              </a:rPr>
              <a:t>Asp</a:t>
            </a:r>
            <a:r>
              <a:rPr lang="cs-CZ" sz="2400" dirty="0">
                <a:latin typeface="Calibri" panose="020F0502020204030204" pitchFamily="34" charset="0"/>
              </a:rPr>
              <a:t> a </a:t>
            </a:r>
            <a:r>
              <a:rPr lang="cs-CZ" sz="2400" dirty="0" err="1" smtClean="0">
                <a:latin typeface="Calibri" panose="020F0502020204030204" pitchFamily="34" charset="0"/>
              </a:rPr>
              <a:t>Asn</a:t>
            </a:r>
            <a:endParaRPr lang="cs-CZ" sz="2400" dirty="0"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Pyruvát</a:t>
            </a:r>
            <a:r>
              <a:rPr lang="cs-CZ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</a:rPr>
              <a:t>- </a:t>
            </a:r>
            <a:r>
              <a:rPr lang="cs-CZ" sz="2400" dirty="0" err="1" smtClean="0">
                <a:latin typeface="Calibri" panose="020F0502020204030204" pitchFamily="34" charset="0"/>
              </a:rPr>
              <a:t>Cys</a:t>
            </a:r>
            <a:r>
              <a:rPr lang="cs-CZ" sz="2400" dirty="0">
                <a:latin typeface="Calibri" panose="020F0502020204030204" pitchFamily="34" charset="0"/>
              </a:rPr>
              <a:t>, Ala, Ser, </a:t>
            </a:r>
            <a:r>
              <a:rPr lang="cs-CZ" sz="2400" dirty="0" err="1">
                <a:latin typeface="Calibri" panose="020F0502020204030204" pitchFamily="34" charset="0"/>
              </a:rPr>
              <a:t>Gly</a:t>
            </a:r>
            <a:r>
              <a:rPr lang="cs-CZ" sz="2400" dirty="0">
                <a:latin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</a:rPr>
              <a:t>Thr</a:t>
            </a:r>
            <a:r>
              <a:rPr lang="cs-CZ" sz="2400" dirty="0">
                <a:latin typeface="Calibri" panose="020F0502020204030204" pitchFamily="34" charset="0"/>
              </a:rPr>
              <a:t>, </a:t>
            </a:r>
            <a:r>
              <a:rPr lang="cs-CZ" sz="2400" dirty="0" smtClean="0">
                <a:latin typeface="Calibri" panose="020F0502020204030204" pitchFamily="34" charset="0"/>
              </a:rPr>
              <a:t>Trp</a:t>
            </a:r>
            <a:endParaRPr lang="cs-CZ" sz="2400" dirty="0">
              <a:latin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02514" y="423255"/>
            <a:ext cx="82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odbourávání AK </a:t>
            </a:r>
          </a:p>
        </p:txBody>
      </p:sp>
      <p:pic>
        <p:nvPicPr>
          <p:cNvPr id="2" name="slide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9333" y="441183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9805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97180" y="5665704"/>
            <a:ext cx="8161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Mnemotechnické pomůcky: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Metoda (Met) Letální (Leu): Lísavá 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Lys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 Fena 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Phe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 Trhala 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Thr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 Trpícímu (Trp) Invalidovi (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Ile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) Varle (Val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) + Histidin (His)</a:t>
            </a: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578" y="843819"/>
            <a:ext cx="3690747" cy="4661651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V="1">
            <a:off x="5382594" y="1004053"/>
            <a:ext cx="160020" cy="308610"/>
          </a:xfrm>
          <a:prstGeom prst="straightConnector1">
            <a:avLst/>
          </a:prstGeom>
          <a:ln>
            <a:solidFill>
              <a:srgbClr val="CF1A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476805" y="745900"/>
            <a:ext cx="431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>
                <a:solidFill>
                  <a:srgbClr val="CC4C97"/>
                </a:solidFill>
                <a:latin typeface="Calibri" panose="020F0502020204030204" pitchFamily="34" charset="0"/>
              </a:rPr>
              <a:t>Cys</a:t>
            </a:r>
            <a:endParaRPr lang="cs-CZ" sz="1400" b="1" dirty="0">
              <a:solidFill>
                <a:srgbClr val="CC4C97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51104" y="160365"/>
            <a:ext cx="8235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/>
              </a:buClr>
              <a:buSzPct val="100000"/>
              <a:buFont typeface="Courier New" panose="02070309020205020404" pitchFamily="49" charset="0"/>
              <a:buChar char="o"/>
              <a:defRPr/>
            </a:pP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syntéza AK </a:t>
            </a:r>
          </a:p>
        </p:txBody>
      </p:sp>
      <p:pic>
        <p:nvPicPr>
          <p:cNvPr id="2" name="slide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7948" y="1158358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60365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286000" y="217170"/>
            <a:ext cx="4171950" cy="594678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metabolismus lipidů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08610" y="1618783"/>
            <a:ext cx="861822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 smtClean="0">
                <a:latin typeface="Calibri" panose="020F0502020204030204" pitchFamily="34" charset="0"/>
              </a:rPr>
              <a:t>syntéza </a:t>
            </a:r>
            <a:r>
              <a:rPr lang="cs-CZ" sz="2400" b="1" dirty="0">
                <a:latin typeface="Calibri" panose="020F0502020204030204" pitchFamily="34" charset="0"/>
              </a:rPr>
              <a:t>i degradace MK a TAG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syntéza ketolátek, cholesterolu, žlučových kyselin a dalších </a:t>
            </a:r>
            <a:r>
              <a:rPr lang="cs-CZ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steroidů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>
                <a:solidFill>
                  <a:srgbClr val="262626"/>
                </a:solidFill>
                <a:latin typeface="Calibri" panose="020F0502020204030204" pitchFamily="34" charset="0"/>
              </a:rPr>
              <a:t>metabolismus lipoproteinů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syntéza žlučových kyselin</a:t>
            </a:r>
          </a:p>
          <a:p>
            <a:pPr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cs-CZ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03" y="4234884"/>
            <a:ext cx="689420" cy="889574"/>
          </a:xfrm>
          <a:prstGeom prst="rect">
            <a:avLst/>
          </a:prstGeom>
        </p:spPr>
      </p:pic>
      <p:pic>
        <p:nvPicPr>
          <p:cNvPr id="2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7157" y="463709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1927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2908" y="445770"/>
            <a:ext cx="6480810" cy="674688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400" b="1" cap="none" dirty="0" smtClean="0">
                <a:solidFill>
                  <a:schemeClr val="tx1"/>
                </a:solidFill>
                <a:latin typeface="Calibri" panose="020F0502020204030204" pitchFamily="34" charset="0"/>
              </a:rPr>
              <a:t>regulace metabolismu MK a TAG</a:t>
            </a:r>
            <a:endParaRPr lang="cs-CZ" sz="2400" b="1" cap="none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8638" y="1800543"/>
            <a:ext cx="530465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Calibri" panose="020F0502020204030204" pitchFamily="34" charset="0"/>
              </a:rPr>
              <a:t>acetyl-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CoA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karboxylasa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Calibri" panose="020F0502020204030204" pitchFamily="34" charset="0"/>
              </a:rPr>
              <a:t>hormony - insulin,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glukagon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leptin</a:t>
            </a:r>
            <a:r>
              <a:rPr lang="cs-CZ" altLang="cs-CZ" sz="2400" dirty="0" smtClean="0">
                <a:latin typeface="Calibri" panose="020F0502020204030204" pitchFamily="34" charset="0"/>
              </a:rPr>
              <a:t>, ....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slide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9038" y="5285174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7340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77476" y="119281"/>
            <a:ext cx="4477704" cy="537528"/>
          </a:xfrm>
        </p:spPr>
        <p:txBody>
          <a:bodyPr>
            <a:normAutofit fontScale="90000"/>
          </a:bodyPr>
          <a:lstStyle/>
          <a:p>
            <a:r>
              <a:rPr lang="cs-CZ" b="1" cap="none" dirty="0">
                <a:solidFill>
                  <a:srgbClr val="C00000"/>
                </a:solidFill>
                <a:latin typeface="Calibri" panose="020F0502020204030204" pitchFamily="34" charset="0"/>
              </a:rPr>
              <a:t>A</a:t>
            </a:r>
            <a:r>
              <a:rPr lang="cs-CZ" b="1" cap="none" dirty="0" smtClean="0">
                <a:solidFill>
                  <a:srgbClr val="C00000"/>
                </a:solidFill>
                <a:latin typeface="Calibri" panose="020F0502020204030204" pitchFamily="34" charset="0"/>
              </a:rPr>
              <a:t>cetyl-</a:t>
            </a:r>
            <a:r>
              <a:rPr lang="cs-CZ" b="1" cap="none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CoA</a:t>
            </a:r>
            <a:r>
              <a:rPr lang="cs-CZ" b="1" cap="none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cs-CZ" b="1" cap="none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karboxylasa</a:t>
            </a:r>
            <a:r>
              <a:rPr lang="cs-CZ" b="1" cap="none" dirty="0" smtClean="0">
                <a:solidFill>
                  <a:srgbClr val="C00000"/>
                </a:solidFill>
                <a:latin typeface="Calibri" panose="020F0502020204030204" pitchFamily="34" charset="0"/>
              </a:rPr>
              <a:t> (ACC)</a:t>
            </a:r>
            <a:endParaRPr lang="cs-CZ" b="1" cap="none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94" y="1644011"/>
            <a:ext cx="7160895" cy="3169447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711517" y="4454781"/>
            <a:ext cx="3738149" cy="2133125"/>
            <a:chOff x="2319751" y="4048125"/>
            <a:chExt cx="4535777" cy="272700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9751" y="4048125"/>
              <a:ext cx="1629851" cy="2375535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6336" y="4048125"/>
              <a:ext cx="1869192" cy="2727008"/>
            </a:xfrm>
            <a:prstGeom prst="rect">
              <a:avLst/>
            </a:prstGeom>
          </p:spPr>
        </p:pic>
        <p:cxnSp>
          <p:nvCxnSpPr>
            <p:cNvPr id="8" name="Přímá spojnice 7"/>
            <p:cNvCxnSpPr/>
            <p:nvPr/>
          </p:nvCxnSpPr>
          <p:spPr>
            <a:xfrm>
              <a:off x="4126230" y="5235892"/>
              <a:ext cx="1160219" cy="0"/>
            </a:xfrm>
            <a:prstGeom prst="line">
              <a:avLst/>
            </a:prstGeom>
            <a:ln w="190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ovéPole 9"/>
          <p:cNvSpPr txBox="1"/>
          <p:nvPr/>
        </p:nvSpPr>
        <p:spPr>
          <a:xfrm>
            <a:off x="447607" y="936125"/>
            <a:ext cx="3484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aktivace: </a:t>
            </a:r>
            <a:r>
              <a:rPr lang="cs-CZ" sz="2000" b="1" dirty="0" smtClean="0">
                <a:latin typeface="Calibri" panose="020F0502020204030204" pitchFamily="34" charset="0"/>
              </a:rPr>
              <a:t>citrát, ATP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inhibice: </a:t>
            </a:r>
            <a:r>
              <a:rPr lang="cs-CZ" sz="2000" b="1" dirty="0" smtClean="0">
                <a:latin typeface="Calibri" panose="020F0502020204030204" pitchFamily="34" charset="0"/>
              </a:rPr>
              <a:t>dlouhé </a:t>
            </a:r>
            <a:r>
              <a:rPr lang="cs-CZ" sz="2000" b="1" dirty="0" err="1" smtClean="0">
                <a:latin typeface="Calibri" panose="020F0502020204030204" pitchFamily="34" charset="0"/>
              </a:rPr>
              <a:t>acylCoA</a:t>
            </a:r>
            <a:endParaRPr lang="cs-CZ" sz="2000" b="1" dirty="0">
              <a:latin typeface="Calibri" panose="020F0502020204030204" pitchFamily="34" charset="0"/>
            </a:endParaRPr>
          </a:p>
        </p:txBody>
      </p:sp>
      <p:sp>
        <p:nvSpPr>
          <p:cNvPr id="12" name="Šipka doprava 11"/>
          <p:cNvSpPr/>
          <p:nvPr/>
        </p:nvSpPr>
        <p:spPr>
          <a:xfrm rot="18298454">
            <a:off x="7292340" y="1325309"/>
            <a:ext cx="434340" cy="27241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6207224" y="809525"/>
            <a:ext cx="307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inhibice degradace MK</a:t>
            </a:r>
            <a:endParaRPr lang="cs-CZ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05790" y="4327624"/>
            <a:ext cx="3931920" cy="2343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537710" y="6364365"/>
            <a:ext cx="4300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Lehninger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Principles of Biochemistry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Seventh Edition| ©2017David L. Nelson; Michael M. Cox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sz="1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cs-CZ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slide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1498" y="5498434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0332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612" y="59690"/>
            <a:ext cx="8229600" cy="1312863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cs-CZ" sz="31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TRÁVICÍ SOUSTAVA</a:t>
            </a:r>
            <a:r>
              <a:rPr lang="cs-CZ" b="1" dirty="0" smtClean="0">
                <a:latin typeface="Calibri" panose="020F0502020204030204" pitchFamily="34" charset="0"/>
              </a:rPr>
              <a:t/>
            </a:r>
            <a:br>
              <a:rPr lang="cs-CZ" b="1" dirty="0" smtClean="0">
                <a:latin typeface="Calibri" panose="020F0502020204030204" pitchFamily="34" charset="0"/>
              </a:rPr>
            </a:br>
            <a:r>
              <a:rPr lang="cs-CZ" sz="2700" dirty="0">
                <a:solidFill>
                  <a:srgbClr val="C00000"/>
                </a:solidFill>
                <a:latin typeface="Calibri" panose="020F0502020204030204" pitchFamily="34" charset="0"/>
              </a:rPr>
              <a:t>postupné hydrolytické štěpení</a:t>
            </a:r>
            <a:br>
              <a:rPr lang="cs-CZ" sz="2700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endParaRPr lang="cs-CZ" sz="27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85749" y="923609"/>
            <a:ext cx="8569325" cy="4702175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b="1" dirty="0" err="1" smtClean="0">
                <a:latin typeface="Calibri" panose="020F0502020204030204" pitchFamily="34" charset="0"/>
              </a:rPr>
              <a:t>oligo</a:t>
            </a:r>
            <a:r>
              <a:rPr lang="cs-CZ" b="1" dirty="0" smtClean="0">
                <a:latin typeface="Calibri" panose="020F0502020204030204" pitchFamily="34" charset="0"/>
              </a:rPr>
              <a:t>- a polysacharidy</a:t>
            </a:r>
            <a:r>
              <a:rPr lang="cs-CZ" dirty="0" smtClean="0">
                <a:latin typeface="Calibri" panose="020F0502020204030204" pitchFamily="34" charset="0"/>
              </a:rPr>
              <a:t>: </a:t>
            </a:r>
            <a:r>
              <a:rPr lang="cs-CZ" dirty="0" smtClean="0">
                <a:latin typeface="Calibri" panose="020F0502020204030204" pitchFamily="34" charset="0"/>
                <a:sym typeface="Symbol"/>
              </a:rPr>
              <a:t></a:t>
            </a:r>
            <a:r>
              <a:rPr lang="cs-CZ" dirty="0" smtClean="0">
                <a:latin typeface="Calibri" panose="020F0502020204030204" pitchFamily="34" charset="0"/>
              </a:rPr>
              <a:t>-amylasa (sliny, pankreas),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Calibri" panose="020F0502020204030204" pitchFamily="34" charset="0"/>
              </a:rPr>
              <a:t>	</a:t>
            </a:r>
            <a:r>
              <a:rPr lang="cs-CZ" dirty="0" err="1" smtClean="0">
                <a:latin typeface="Calibri" panose="020F0502020204030204" pitchFamily="34" charset="0"/>
              </a:rPr>
              <a:t>amyloglukosidasa</a:t>
            </a:r>
            <a:r>
              <a:rPr lang="cs-CZ" dirty="0" smtClean="0">
                <a:latin typeface="Calibri" panose="020F0502020204030204" pitchFamily="34" charset="0"/>
              </a:rPr>
              <a:t>, </a:t>
            </a:r>
            <a:r>
              <a:rPr lang="cs-CZ" dirty="0" err="1" smtClean="0">
                <a:latin typeface="Calibri" panose="020F0502020204030204" pitchFamily="34" charset="0"/>
              </a:rPr>
              <a:t>maltasa</a:t>
            </a:r>
            <a:r>
              <a:rPr lang="cs-CZ" dirty="0" smtClean="0">
                <a:latin typeface="Calibri" panose="020F0502020204030204" pitchFamily="34" charset="0"/>
              </a:rPr>
              <a:t>, </a:t>
            </a:r>
            <a:r>
              <a:rPr lang="cs-CZ" dirty="0" err="1" smtClean="0">
                <a:latin typeface="Calibri" panose="020F0502020204030204" pitchFamily="34" charset="0"/>
              </a:rPr>
              <a:t>laktasa</a:t>
            </a:r>
            <a:r>
              <a:rPr lang="cs-CZ" dirty="0" smtClean="0">
                <a:latin typeface="Calibri" panose="020F0502020204030204" pitchFamily="34" charset="0"/>
              </a:rPr>
              <a:t>, </a:t>
            </a:r>
            <a:r>
              <a:rPr lang="cs-CZ" dirty="0" err="1" smtClean="0">
                <a:latin typeface="Calibri" panose="020F0502020204030204" pitchFamily="34" charset="0"/>
              </a:rPr>
              <a:t>sacharasa</a:t>
            </a:r>
            <a:r>
              <a:rPr lang="cs-CZ" dirty="0" smtClean="0">
                <a:latin typeface="Calibri" panose="020F0502020204030204" pitchFamily="34" charset="0"/>
              </a:rPr>
              <a:t> (střev. sliznice)</a:t>
            </a:r>
          </a:p>
          <a:p>
            <a:pPr eaLnBrk="1" hangingPunct="1">
              <a:defRPr/>
            </a:pPr>
            <a:endParaRPr lang="cs-CZ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b="1" dirty="0" smtClean="0">
                <a:latin typeface="Calibri" panose="020F0502020204030204" pitchFamily="34" charset="0"/>
              </a:rPr>
              <a:t>proteiny:</a:t>
            </a:r>
            <a:r>
              <a:rPr lang="cs-CZ" dirty="0" smtClean="0">
                <a:latin typeface="Calibri" panose="020F0502020204030204" pitchFamily="34" charset="0"/>
              </a:rPr>
              <a:t>  pepsin, </a:t>
            </a:r>
            <a:r>
              <a:rPr lang="cs-CZ" dirty="0" err="1" smtClean="0">
                <a:latin typeface="Calibri" panose="020F0502020204030204" pitchFamily="34" charset="0"/>
              </a:rPr>
              <a:t>gastricin</a:t>
            </a:r>
            <a:r>
              <a:rPr lang="cs-CZ" dirty="0" smtClean="0">
                <a:latin typeface="Calibri" panose="020F0502020204030204" pitchFamily="34" charset="0"/>
              </a:rPr>
              <a:t>, </a:t>
            </a:r>
            <a:r>
              <a:rPr lang="cs-CZ" dirty="0" err="1" smtClean="0">
                <a:latin typeface="Calibri" panose="020F0502020204030204" pitchFamily="34" charset="0"/>
              </a:rPr>
              <a:t>chymosin</a:t>
            </a:r>
            <a:r>
              <a:rPr lang="cs-CZ" dirty="0" smtClean="0">
                <a:latin typeface="Calibri" panose="020F0502020204030204" pitchFamily="34" charset="0"/>
              </a:rPr>
              <a:t> (žaludek</a:t>
            </a:r>
            <a:r>
              <a:rPr lang="cs-CZ" dirty="0">
                <a:latin typeface="Calibri" panose="020F0502020204030204" pitchFamily="34" charset="0"/>
              </a:rPr>
              <a:t>)</a:t>
            </a:r>
            <a:endParaRPr lang="cs-CZ" dirty="0" smtClean="0">
              <a:latin typeface="Calibri" panose="020F0502020204030204" pitchFamily="34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Calibri" panose="020F0502020204030204" pitchFamily="34" charset="0"/>
              </a:rPr>
              <a:t>	trypsin, chymotrypsin, </a:t>
            </a:r>
            <a:r>
              <a:rPr lang="cs-CZ" dirty="0" err="1" smtClean="0">
                <a:latin typeface="Calibri" panose="020F0502020204030204" pitchFamily="34" charset="0"/>
              </a:rPr>
              <a:t>elestasa</a:t>
            </a:r>
            <a:r>
              <a:rPr lang="cs-CZ" dirty="0" smtClean="0">
                <a:latin typeface="Calibri" panose="020F0502020204030204" pitchFamily="34" charset="0"/>
              </a:rPr>
              <a:t>, </a:t>
            </a:r>
            <a:r>
              <a:rPr lang="cs-CZ" dirty="0" err="1" smtClean="0">
                <a:latin typeface="Calibri" panose="020F0502020204030204" pitchFamily="34" charset="0"/>
              </a:rPr>
              <a:t>karboxypeptidasy</a:t>
            </a:r>
            <a:r>
              <a:rPr lang="cs-CZ" dirty="0" smtClean="0">
                <a:latin typeface="Calibri" panose="020F0502020204030204" pitchFamily="34" charset="0"/>
              </a:rPr>
              <a:t> (tenké střevo)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Calibri" panose="020F0502020204030204" pitchFamily="34" charset="0"/>
              </a:rPr>
              <a:t>	</a:t>
            </a:r>
            <a:r>
              <a:rPr lang="cs-CZ" dirty="0" err="1" smtClean="0">
                <a:latin typeface="Calibri" panose="020F0502020204030204" pitchFamily="34" charset="0"/>
              </a:rPr>
              <a:t>aminopeptidasy</a:t>
            </a:r>
            <a:r>
              <a:rPr lang="cs-CZ" dirty="0" smtClean="0">
                <a:latin typeface="Calibri" panose="020F0502020204030204" pitchFamily="34" charset="0"/>
              </a:rPr>
              <a:t> (střevní sliznice)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dirty="0" smtClean="0">
              <a:latin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b="1" dirty="0" smtClean="0">
                <a:latin typeface="Calibri" panose="020F0502020204030204" pitchFamily="34" charset="0"/>
              </a:rPr>
              <a:t>lipidy</a:t>
            </a:r>
            <a:r>
              <a:rPr lang="cs-CZ" dirty="0" smtClean="0">
                <a:latin typeface="Calibri" panose="020F0502020204030204" pitchFamily="34" charset="0"/>
              </a:rPr>
              <a:t>: </a:t>
            </a:r>
            <a:r>
              <a:rPr lang="cs-CZ" dirty="0" err="1" smtClean="0">
                <a:latin typeface="Calibri" panose="020F0502020204030204" pitchFamily="34" charset="0"/>
              </a:rPr>
              <a:t>lipasy</a:t>
            </a:r>
            <a:r>
              <a:rPr lang="cs-CZ" dirty="0" smtClean="0">
                <a:latin typeface="Calibri" panose="020F0502020204030204" pitchFamily="34" charset="0"/>
              </a:rPr>
              <a:t> (žaludek, tenké střevo za účasti žlučových kyselin)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Calibri" panose="020F0502020204030204" pitchFamily="34" charset="0"/>
              </a:rPr>
              <a:t>	40 % - na glycerol a mastné kyseliny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Calibri" panose="020F0502020204030204" pitchFamily="34" charset="0"/>
              </a:rPr>
              <a:t>	50 % - na 2-acylglyceroly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Calibri" panose="020F0502020204030204" pitchFamily="34" charset="0"/>
              </a:rPr>
              <a:t>	10 % - vstřebáno ve formě </a:t>
            </a:r>
            <a:r>
              <a:rPr lang="cs-CZ" dirty="0" err="1" smtClean="0">
                <a:latin typeface="Calibri" panose="020F0502020204030204" pitchFamily="34" charset="0"/>
              </a:rPr>
              <a:t>triacylglycerolů</a:t>
            </a:r>
            <a:r>
              <a:rPr lang="cs-CZ" dirty="0" smtClean="0">
                <a:latin typeface="Calibri" panose="020F0502020204030204" pitchFamily="34" charset="0"/>
              </a:rPr>
              <a:t>,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 smtClean="0">
                <a:latin typeface="Calibri" panose="020F0502020204030204" pitchFamily="34" charset="0"/>
              </a:rPr>
              <a:t>            v krvi převážně ve formě lipoproteinů a MK (komplex s albuminem)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dirty="0">
                <a:latin typeface="Calibri" panose="020F0502020204030204" pitchFamily="34" charset="0"/>
              </a:rPr>
              <a:t>	</a:t>
            </a:r>
            <a:endParaRPr lang="cs-CZ" dirty="0" smtClean="0">
              <a:latin typeface="Calibri" panose="020F0502020204030204" pitchFamily="34" charset="0"/>
            </a:endParaRPr>
          </a:p>
        </p:txBody>
      </p:sp>
      <p:pic>
        <p:nvPicPr>
          <p:cNvPr id="9" name="Picture 4" descr="slození cesk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832" y="5169694"/>
            <a:ext cx="3868098" cy="156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2820" y="595344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5"/>
    </mc:Choice>
    <mc:Fallback xmlns="">
      <p:transition spd="slow" advTm="5065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0384" y="677603"/>
            <a:ext cx="3451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b="1" dirty="0" smtClean="0">
                <a:latin typeface="Calibri" panose="020F0502020204030204" pitchFamily="34" charset="0"/>
              </a:rPr>
              <a:t>insulin</a:t>
            </a:r>
            <a:r>
              <a:rPr lang="cs-CZ" altLang="cs-CZ" b="1" dirty="0">
                <a:latin typeface="Calibri" panose="020F0502020204030204" pitchFamily="34" charset="0"/>
              </a:rPr>
              <a:t>, </a:t>
            </a:r>
            <a:r>
              <a:rPr lang="cs-CZ" altLang="cs-CZ" b="1" dirty="0" err="1">
                <a:latin typeface="Calibri" panose="020F0502020204030204" pitchFamily="34" charset="0"/>
              </a:rPr>
              <a:t>glukagon</a:t>
            </a:r>
            <a:r>
              <a:rPr lang="cs-CZ" altLang="cs-CZ" b="1" dirty="0">
                <a:latin typeface="Calibri" panose="020F0502020204030204" pitchFamily="34" charset="0"/>
              </a:rPr>
              <a:t>, </a:t>
            </a:r>
            <a:r>
              <a:rPr lang="cs-CZ" altLang="cs-CZ" b="1" dirty="0" smtClean="0">
                <a:latin typeface="Calibri" panose="020F0502020204030204" pitchFamily="34" charset="0"/>
              </a:rPr>
              <a:t>adrenalin, </a:t>
            </a:r>
            <a:r>
              <a:rPr lang="cs-CZ" altLang="cs-CZ" b="1" dirty="0">
                <a:latin typeface="Calibri" panose="020F0502020204030204" pitchFamily="34" charset="0"/>
              </a:rPr>
              <a:t>....</a:t>
            </a:r>
          </a:p>
        </p:txBody>
      </p:sp>
      <p:sp>
        <p:nvSpPr>
          <p:cNvPr id="3" name="Obdélník 2"/>
          <p:cNvSpPr/>
          <p:nvPr/>
        </p:nvSpPr>
        <p:spPr>
          <a:xfrm>
            <a:off x="3144501" y="143131"/>
            <a:ext cx="2853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</a:pPr>
            <a:r>
              <a:rPr lang="cs-CZ" altLang="cs-CZ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Hormonální </a:t>
            </a:r>
            <a:r>
              <a:rPr lang="cs-CZ" altLang="cs-CZ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regulace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37660" y="6119336"/>
            <a:ext cx="4300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Lehninger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Principles of Biochemistry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Seventh Edition| ©2017David L. Nelson; Michael M. Cox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sz="1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cs-CZ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8" y="1559004"/>
            <a:ext cx="8402002" cy="389405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 rot="18964228">
            <a:off x="5338430" y="2384245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karnitinacyl</a:t>
            </a:r>
            <a:r>
              <a:rPr lang="cs-CZ" sz="1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-</a:t>
            </a:r>
          </a:p>
          <a:p>
            <a:r>
              <a:rPr lang="cs-CZ" sz="12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transferasa</a:t>
            </a:r>
            <a:endParaRPr lang="cs-CZ" sz="1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050" y="5477768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3114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12" y="965835"/>
            <a:ext cx="3305175" cy="5314950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 flipV="1">
            <a:off x="2983230" y="2526030"/>
            <a:ext cx="1360170" cy="1200944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 rot="19162873">
            <a:off x="2472967" y="2834867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i="1" dirty="0" smtClean="0">
                <a:solidFill>
                  <a:srgbClr val="85CA3A"/>
                </a:solidFill>
                <a:latin typeface="+mn-lt"/>
              </a:rPr>
              <a:t>HMG-</a:t>
            </a:r>
            <a:r>
              <a:rPr lang="cs-CZ" sz="1200" b="1" i="1" dirty="0" err="1" smtClean="0">
                <a:solidFill>
                  <a:srgbClr val="85CA3A"/>
                </a:solidFill>
                <a:latin typeface="+mn-lt"/>
              </a:rPr>
              <a:t>CoA</a:t>
            </a:r>
            <a:r>
              <a:rPr lang="cs-CZ" sz="1200" b="1" i="1" dirty="0" smtClean="0">
                <a:solidFill>
                  <a:srgbClr val="85CA3A"/>
                </a:solidFill>
                <a:latin typeface="+mn-lt"/>
              </a:rPr>
              <a:t> </a:t>
            </a:r>
            <a:r>
              <a:rPr lang="cs-CZ" sz="1400" b="1" i="1" dirty="0" err="1" smtClean="0">
                <a:solidFill>
                  <a:srgbClr val="85CA3A"/>
                </a:solidFill>
                <a:latin typeface="+mn-lt"/>
              </a:rPr>
              <a:t>reduktasa</a:t>
            </a:r>
            <a:endParaRPr lang="cs-CZ" sz="1200" b="1" i="1" dirty="0">
              <a:solidFill>
                <a:srgbClr val="85CA3A"/>
              </a:solidFill>
              <a:latin typeface="+mn-lt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6290996" y="1923898"/>
            <a:ext cx="656272" cy="1152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100" y="4646235"/>
            <a:ext cx="2286000" cy="119062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6479382" y="4499447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0070C0"/>
                </a:solidFill>
                <a:latin typeface="+mn-lt"/>
              </a:rPr>
              <a:t>c</a:t>
            </a:r>
            <a:r>
              <a:rPr lang="cs-CZ" sz="1400" b="1" dirty="0" smtClean="0">
                <a:solidFill>
                  <a:srgbClr val="0070C0"/>
                </a:solidFill>
                <a:latin typeface="+mn-lt"/>
              </a:rPr>
              <a:t>holesterol</a:t>
            </a:r>
            <a:endParaRPr lang="cs-CZ" sz="1400" b="1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6921818" y="2458244"/>
            <a:ext cx="610552" cy="66825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>
            <a:endCxn id="18" idx="0"/>
          </p:cNvCxnSpPr>
          <p:nvPr/>
        </p:nvCxnSpPr>
        <p:spPr>
          <a:xfrm>
            <a:off x="6889110" y="3850803"/>
            <a:ext cx="197971" cy="648644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003" y="1458175"/>
            <a:ext cx="2085975" cy="942975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4811262" y="120162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>
                <a:solidFill>
                  <a:srgbClr val="0070C0"/>
                </a:solidFill>
                <a:latin typeface="+mn-lt"/>
              </a:rPr>
              <a:t>mevalonát</a:t>
            </a:r>
            <a:endParaRPr lang="cs-CZ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269" y="3297453"/>
            <a:ext cx="3590925" cy="676275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6492606" y="3142200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>
                <a:solidFill>
                  <a:srgbClr val="0070C0"/>
                </a:solidFill>
                <a:latin typeface="+mn-lt"/>
              </a:rPr>
              <a:t>skvalen</a:t>
            </a:r>
            <a:endParaRPr lang="cs-CZ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0682" y="1418110"/>
            <a:ext cx="1685925" cy="857250"/>
          </a:xfrm>
          <a:prstGeom prst="rect">
            <a:avLst/>
          </a:prstGeom>
        </p:spPr>
      </p:pic>
      <p:sp>
        <p:nvSpPr>
          <p:cNvPr id="29" name="TextovéPole 28"/>
          <p:cNvSpPr txBox="1"/>
          <p:nvPr/>
        </p:nvSpPr>
        <p:spPr>
          <a:xfrm>
            <a:off x="3352613" y="4144679"/>
            <a:ext cx="246862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Regulace </a:t>
            </a:r>
            <a:r>
              <a:rPr lang="cs-CZ" altLang="cs-CZ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HMG-</a:t>
            </a:r>
            <a:r>
              <a:rPr lang="cs-CZ" altLang="cs-CZ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CoA</a:t>
            </a:r>
            <a:r>
              <a:rPr lang="cs-CZ" altLang="cs-CZ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-</a:t>
            </a:r>
            <a:r>
              <a:rPr lang="cs-CZ" altLang="cs-CZ" sz="1400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reduktasy</a:t>
            </a:r>
            <a:r>
              <a:rPr lang="cs-CZ" altLang="cs-CZ" sz="1400" b="1" dirty="0">
                <a:solidFill>
                  <a:srgbClr val="C00000"/>
                </a:solidFill>
                <a:latin typeface="Calibri" panose="020F0502020204030204" pitchFamily="34" charset="0"/>
              </a:rPr>
              <a:t>: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cs-CZ" altLang="cs-CZ" sz="1200" dirty="0" smtClean="0">
                <a:latin typeface="Calibri" panose="020F0502020204030204" pitchFamily="34" charset="0"/>
              </a:rPr>
              <a:t> kontrola </a:t>
            </a:r>
            <a:r>
              <a:rPr lang="cs-CZ" altLang="cs-CZ" sz="1200" dirty="0">
                <a:latin typeface="Calibri" panose="020F0502020204030204" pitchFamily="34" charset="0"/>
              </a:rPr>
              <a:t>transkripce (cholesterol)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cs-CZ" altLang="cs-CZ" sz="1200" dirty="0" smtClean="0">
                <a:latin typeface="Calibri" panose="020F0502020204030204" pitchFamily="34" charset="0"/>
              </a:rPr>
              <a:t> proteolýza </a:t>
            </a:r>
            <a:r>
              <a:rPr lang="cs-CZ" altLang="cs-CZ" sz="1200" dirty="0">
                <a:latin typeface="Calibri" panose="020F0502020204030204" pitchFamily="34" charset="0"/>
              </a:rPr>
              <a:t>(cholesterol)</a:t>
            </a:r>
          </a:p>
          <a:p>
            <a:pPr>
              <a:spcBef>
                <a:spcPct val="50000"/>
              </a:spcBef>
              <a:buFontTx/>
              <a:buAutoNum type="alphaUcPeriod"/>
            </a:pPr>
            <a:r>
              <a:rPr lang="cs-CZ" altLang="cs-CZ" sz="1200" dirty="0" smtClean="0">
                <a:latin typeface="Calibri" panose="020F0502020204030204" pitchFamily="34" charset="0"/>
              </a:rPr>
              <a:t> fosforylace </a:t>
            </a:r>
            <a:r>
              <a:rPr lang="cs-CZ" altLang="cs-CZ" sz="1200" dirty="0">
                <a:latin typeface="Calibri" panose="020F0502020204030204" pitchFamily="34" charset="0"/>
              </a:rPr>
              <a:t>(hormony)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285750" y="210050"/>
            <a:ext cx="8618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syntéza ketolátek, cholesterolu, žlučových kyselin a dalších steroidů 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6793656" y="1226265"/>
            <a:ext cx="1919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>
                <a:solidFill>
                  <a:srgbClr val="0070C0"/>
                </a:solidFill>
                <a:latin typeface="+mn-lt"/>
              </a:rPr>
              <a:t>isopentenydifosfát</a:t>
            </a:r>
            <a:endParaRPr lang="cs-CZ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sli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1931" y="5872956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60860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871296"/>
            <a:ext cx="5991225" cy="3552825"/>
          </a:xfrm>
          <a:prstGeom prst="rect">
            <a:avLst/>
          </a:prstGeom>
        </p:spPr>
      </p:pic>
      <p:pic>
        <p:nvPicPr>
          <p:cNvPr id="4098" name="Picture 2" descr="https://upload.wikimedia.org/wikipedia/commons/a/a0/Lovastat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62" y="1535376"/>
            <a:ext cx="2331593" cy="202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580926"/>
          </a:xfrm>
        </p:spPr>
        <p:txBody>
          <a:bodyPr/>
          <a:lstStyle/>
          <a:p>
            <a:r>
              <a:rPr lang="cs-CZ" dirty="0" smtClean="0"/>
              <a:t>Poznámka pod čarou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73024" y="1304544"/>
            <a:ext cx="107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chemeClr val="accent3"/>
                </a:solidFill>
                <a:latin typeface="Calibri" panose="020F0502020204030204" pitchFamily="34" charset="0"/>
              </a:rPr>
              <a:t>Statiny</a:t>
            </a:r>
            <a:endParaRPr lang="cs-CZ" sz="2400" b="1" dirty="0"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146712" y="3699223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212529"/>
                </a:solidFill>
                <a:latin typeface="-apple-system"/>
              </a:rPr>
              <a:t>lovastatin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73024" y="2064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  <a:latin typeface="Calibri" panose="020F0502020204030204" pitchFamily="34" charset="0"/>
              </a:rPr>
              <a:t>kompetitivní inhibitory HMG-</a:t>
            </a:r>
            <a:r>
              <a:rPr lang="cs-CZ" dirty="0" err="1">
                <a:solidFill>
                  <a:srgbClr val="212529"/>
                </a:solidFill>
                <a:latin typeface="Calibri" panose="020F0502020204030204" pitchFamily="34" charset="0"/>
              </a:rPr>
              <a:t>CoA</a:t>
            </a:r>
            <a:r>
              <a:rPr lang="cs-CZ" dirty="0">
                <a:solidFill>
                  <a:srgbClr val="212529"/>
                </a:solidFill>
                <a:latin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212529"/>
                </a:solidFill>
                <a:latin typeface="Calibri" panose="020F0502020204030204" pitchFamily="34" charset="0"/>
              </a:rPr>
              <a:t>reduktasy</a:t>
            </a:r>
            <a:endParaRPr lang="cs-CZ" dirty="0" smtClean="0">
              <a:solidFill>
                <a:srgbClr val="21252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21840" y="6424121"/>
            <a:ext cx="84344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>
                <a:solidFill>
                  <a:schemeClr val="accent6"/>
                </a:solidFill>
              </a:rPr>
              <a:t>https://www.health.harvard.edu/blog/statin-use-is-up-cholesterol-levels-are-down-are-americans-hearts-benefiting-201104151518</a:t>
            </a:r>
          </a:p>
        </p:txBody>
      </p:sp>
      <p:pic>
        <p:nvPicPr>
          <p:cNvPr id="2" name="slide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792" y="49327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74657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523785" y="1245870"/>
            <a:ext cx="5619965" cy="5506841"/>
            <a:chOff x="1523785" y="316807"/>
            <a:chExt cx="6011103" cy="6435904"/>
          </a:xfrm>
        </p:grpSpPr>
        <p:graphicFrame>
          <p:nvGraphicFramePr>
            <p:cNvPr id="47" name="Objek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1484953"/>
                </p:ext>
              </p:extLst>
            </p:nvPr>
          </p:nvGraphicFramePr>
          <p:xfrm>
            <a:off x="1523785" y="316807"/>
            <a:ext cx="1672670" cy="16726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3" name="PHOTO-PAINT" r:id="rId6" imgW="2425680" imgH="2425680" progId="CorelPHOTOPAINT.Image.17">
                    <p:embed/>
                  </p:oleObj>
                </mc:Choice>
                <mc:Fallback>
                  <p:oleObj name="PHOTO-PAINT" r:id="rId6" imgW="2425680" imgH="2425680" progId="CorelPHOTOPAINT.Image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23785" y="316807"/>
                          <a:ext cx="1672670" cy="16726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2565" y="2120634"/>
              <a:ext cx="5802323" cy="4131588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5251875" y="533870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anose="020B0604020202020204" pitchFamily="34" charset="0"/>
                </a:rPr>
                <a:t>žlučník</a:t>
              </a:r>
              <a:endParaRPr lang="cs-CZ" dirty="0">
                <a:latin typeface="Arial" panose="020B0604020202020204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924557" y="6383379"/>
              <a:ext cx="3706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anose="020B0604020202020204" pitchFamily="34" charset="0"/>
                </a:rPr>
                <a:t>žluč (žlučové kyseliny, cholesterol)</a:t>
              </a:r>
              <a:endParaRPr lang="cs-CZ" dirty="0">
                <a:latin typeface="Arial" panose="020B0604020202020204" pitchFamily="34" charset="0"/>
              </a:endParaRPr>
            </a:p>
          </p:txBody>
        </p:sp>
        <p:cxnSp>
          <p:nvCxnSpPr>
            <p:cNvPr id="7" name="Přímá spojnice se šipkou 6"/>
            <p:cNvCxnSpPr/>
            <p:nvPr/>
          </p:nvCxnSpPr>
          <p:spPr>
            <a:xfrm flipH="1">
              <a:off x="3447179" y="6252222"/>
              <a:ext cx="144826" cy="1070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2143847" y="4478453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>
                  <a:latin typeface="Arial" panose="020B0604020202020204" pitchFamily="34" charset="0"/>
                </a:rPr>
                <a:t>a</a:t>
              </a:r>
              <a:r>
                <a:rPr lang="cs-CZ" sz="1600" b="1" dirty="0" smtClean="0">
                  <a:latin typeface="Arial" panose="020B0604020202020204" pitchFamily="34" charset="0"/>
                </a:rPr>
                <a:t>cetyl </a:t>
              </a:r>
              <a:r>
                <a:rPr lang="cs-CZ" sz="1600" b="1" dirty="0" err="1" smtClean="0">
                  <a:latin typeface="Arial" panose="020B0604020202020204" pitchFamily="34" charset="0"/>
                </a:rPr>
                <a:t>CoA</a:t>
              </a:r>
              <a:endParaRPr lang="cs-CZ" sz="1600" b="1" dirty="0">
                <a:latin typeface="Arial" panose="020B0604020202020204" pitchFamily="34" charset="0"/>
              </a:endParaRP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3034966" y="4232189"/>
              <a:ext cx="245061" cy="2302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5738063" y="2794154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600" b="1" dirty="0" smtClean="0">
                  <a:latin typeface="Arial" panose="020B0604020202020204" pitchFamily="34" charset="0"/>
                </a:rPr>
                <a:t>estery</a:t>
              </a:r>
            </a:p>
            <a:p>
              <a:pPr algn="ctr"/>
              <a:r>
                <a:rPr lang="cs-CZ" sz="1600" b="1" dirty="0" smtClean="0">
                  <a:latin typeface="Arial" panose="020B0604020202020204" pitchFamily="34" charset="0"/>
                </a:rPr>
                <a:t>cholesterolu</a:t>
              </a:r>
              <a:endParaRPr lang="cs-CZ" sz="1600" b="1" dirty="0">
                <a:latin typeface="Arial" panose="020B0604020202020204" pitchFamily="34" charset="0"/>
              </a:endParaRPr>
            </a:p>
          </p:txBody>
        </p:sp>
        <p:cxnSp>
          <p:nvCxnSpPr>
            <p:cNvPr id="15" name="Přímá spojnice se šipkou 14"/>
            <p:cNvCxnSpPr/>
            <p:nvPr/>
          </p:nvCxnSpPr>
          <p:spPr>
            <a:xfrm flipH="1">
              <a:off x="5340016" y="3086542"/>
              <a:ext cx="363263" cy="186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5374800" y="3172415"/>
              <a:ext cx="363263" cy="18622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/>
            <p:cNvSpPr txBox="1"/>
            <p:nvPr/>
          </p:nvSpPr>
          <p:spPr>
            <a:xfrm>
              <a:off x="4859766" y="3713895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600" b="1" dirty="0" smtClean="0">
                  <a:latin typeface="Arial" panose="020B0604020202020204" pitchFamily="34" charset="0"/>
                </a:rPr>
                <a:t>žlučové </a:t>
              </a:r>
              <a:r>
                <a:rPr lang="cs-CZ" sz="1600" b="1" dirty="0" err="1" smtClean="0">
                  <a:latin typeface="Arial" panose="020B0604020202020204" pitchFamily="34" charset="0"/>
                </a:rPr>
                <a:t>kys</a:t>
              </a:r>
              <a:r>
                <a:rPr lang="cs-CZ" sz="1600" b="1" dirty="0" smtClean="0">
                  <a:latin typeface="Arial" panose="020B0604020202020204" pitchFamily="34" charset="0"/>
                </a:rPr>
                <a:t>.</a:t>
              </a:r>
              <a:endParaRPr lang="cs-CZ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2" name="Oblouk 21"/>
            <p:cNvSpPr/>
            <p:nvPr/>
          </p:nvSpPr>
          <p:spPr>
            <a:xfrm>
              <a:off x="4837851" y="3432566"/>
              <a:ext cx="502165" cy="562658"/>
            </a:xfrm>
            <a:prstGeom prst="arc">
              <a:avLst>
                <a:gd name="adj1" fmla="val 15212883"/>
                <a:gd name="adj2" fmla="val 21242868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Oblouk 22"/>
            <p:cNvSpPr/>
            <p:nvPr/>
          </p:nvSpPr>
          <p:spPr>
            <a:xfrm rot="5823596">
              <a:off x="4532154" y="3402976"/>
              <a:ext cx="914400" cy="914400"/>
            </a:xfrm>
            <a:prstGeom prst="arc">
              <a:avLst>
                <a:gd name="adj1" fmla="val 17046638"/>
                <a:gd name="adj2" fmla="val 21280713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5" name="Přímá spojnice se šipkou 24"/>
            <p:cNvCxnSpPr/>
            <p:nvPr/>
          </p:nvCxnSpPr>
          <p:spPr>
            <a:xfrm>
              <a:off x="4211326" y="4138298"/>
              <a:ext cx="86504" cy="962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/>
            <p:cNvSpPr txBox="1"/>
            <p:nvPr/>
          </p:nvSpPr>
          <p:spPr>
            <a:xfrm>
              <a:off x="1696839" y="3355064"/>
              <a:ext cx="14606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600" b="1" dirty="0" smtClean="0">
                  <a:latin typeface="Arial" panose="020B0604020202020204" pitchFamily="34" charset="0"/>
                </a:rPr>
                <a:t>membránový</a:t>
              </a:r>
            </a:p>
            <a:p>
              <a:pPr algn="ctr"/>
              <a:r>
                <a:rPr lang="cs-CZ" sz="1600" b="1" dirty="0" smtClean="0">
                  <a:latin typeface="Arial" panose="020B0604020202020204" pitchFamily="34" charset="0"/>
                </a:rPr>
                <a:t>cholesterol</a:t>
              </a:r>
              <a:endParaRPr lang="cs-CZ" sz="1600" b="1" dirty="0">
                <a:latin typeface="Arial" panose="020B0604020202020204" pitchFamily="34" charset="0"/>
              </a:endParaRPr>
            </a:p>
          </p:txBody>
        </p:sp>
        <p:cxnSp>
          <p:nvCxnSpPr>
            <p:cNvPr id="31" name="Přímá spojnice se šipkou 30"/>
            <p:cNvCxnSpPr/>
            <p:nvPr/>
          </p:nvCxnSpPr>
          <p:spPr>
            <a:xfrm flipV="1">
              <a:off x="3137152" y="3553110"/>
              <a:ext cx="552031" cy="210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se šipkou 33"/>
            <p:cNvCxnSpPr/>
            <p:nvPr/>
          </p:nvCxnSpPr>
          <p:spPr>
            <a:xfrm flipV="1">
              <a:off x="3137152" y="3632476"/>
              <a:ext cx="552031" cy="21023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se šipkou 34"/>
            <p:cNvCxnSpPr/>
            <p:nvPr/>
          </p:nvCxnSpPr>
          <p:spPr>
            <a:xfrm flipV="1">
              <a:off x="4254578" y="2088233"/>
              <a:ext cx="0" cy="9983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ovéPole 36"/>
            <p:cNvSpPr txBox="1"/>
            <p:nvPr/>
          </p:nvSpPr>
          <p:spPr>
            <a:xfrm>
              <a:off x="3346597" y="2678968"/>
              <a:ext cx="792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dirty="0" err="1" smtClean="0">
                  <a:latin typeface="Arial" panose="020B0604020202020204" pitchFamily="34" charset="0"/>
                </a:rPr>
                <a:t>apolipo</a:t>
              </a:r>
              <a:r>
                <a:rPr lang="cs-CZ" sz="1200" b="1" dirty="0" smtClean="0">
                  <a:latin typeface="Arial" panose="020B0604020202020204" pitchFamily="34" charset="0"/>
                </a:rPr>
                <a:t>-</a:t>
              </a:r>
            </a:p>
            <a:p>
              <a:pPr algn="ctr"/>
              <a:r>
                <a:rPr lang="cs-CZ" sz="1200" b="1" dirty="0" smtClean="0">
                  <a:latin typeface="Arial" panose="020B0604020202020204" pitchFamily="34" charset="0"/>
                </a:rPr>
                <a:t>proteiny</a:t>
              </a:r>
              <a:endParaRPr lang="cs-CZ" sz="1200" b="1" dirty="0">
                <a:latin typeface="Arial" panose="020B0604020202020204" pitchFamily="34" charset="0"/>
              </a:endParaRPr>
            </a:p>
          </p:txBody>
        </p:sp>
        <p:sp>
          <p:nvSpPr>
            <p:cNvPr id="38" name="Oblouk 37"/>
            <p:cNvSpPr/>
            <p:nvPr/>
          </p:nvSpPr>
          <p:spPr>
            <a:xfrm rot="6080457">
              <a:off x="3350104" y="2058406"/>
              <a:ext cx="914400" cy="914400"/>
            </a:xfrm>
            <a:prstGeom prst="arc">
              <a:avLst>
                <a:gd name="adj1" fmla="val 16200000"/>
                <a:gd name="adj2" fmla="val 1874846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1809328" y="1828284"/>
              <a:ext cx="1101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b="1" dirty="0" smtClean="0">
                  <a:latin typeface="Arial" panose="020B0604020202020204" pitchFamily="34" charset="0"/>
                </a:rPr>
                <a:t>chylomikrony</a:t>
              </a:r>
              <a:endParaRPr lang="cs-CZ" sz="1100" b="1" dirty="0">
                <a:latin typeface="Arial" panose="020B0604020202020204" pitchFamily="34" charset="0"/>
              </a:endParaRPr>
            </a:p>
          </p:txBody>
        </p:sp>
        <p:pic>
          <p:nvPicPr>
            <p:cNvPr id="48" name="Obrázek 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10810" y="838320"/>
              <a:ext cx="747298" cy="707599"/>
            </a:xfrm>
            <a:prstGeom prst="rect">
              <a:avLst/>
            </a:prstGeom>
          </p:spPr>
        </p:pic>
        <p:pic>
          <p:nvPicPr>
            <p:cNvPr id="49" name="Obrázek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661" y="633709"/>
              <a:ext cx="1101833" cy="1074448"/>
            </a:xfrm>
            <a:prstGeom prst="rect">
              <a:avLst/>
            </a:prstGeom>
          </p:spPr>
        </p:pic>
        <p:sp>
          <p:nvSpPr>
            <p:cNvPr id="51" name="TextovéPole 50"/>
            <p:cNvSpPr txBox="1"/>
            <p:nvPr/>
          </p:nvSpPr>
          <p:spPr>
            <a:xfrm>
              <a:off x="3977098" y="1822161"/>
              <a:ext cx="5549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b="1" dirty="0" smtClean="0">
                  <a:latin typeface="Arial" panose="020B0604020202020204" pitchFamily="34" charset="0"/>
                </a:rPr>
                <a:t>VLDL</a:t>
              </a:r>
              <a:endParaRPr lang="cs-CZ" sz="1100" b="1" dirty="0">
                <a:latin typeface="Arial" panose="020B0604020202020204" pitchFamily="34" charset="0"/>
              </a:endParaRPr>
            </a:p>
          </p:txBody>
        </p:sp>
        <p:sp>
          <p:nvSpPr>
            <p:cNvPr id="52" name="Volný tvar 51"/>
            <p:cNvSpPr/>
            <p:nvPr/>
          </p:nvSpPr>
          <p:spPr>
            <a:xfrm>
              <a:off x="2346680" y="2097365"/>
              <a:ext cx="1378932" cy="1324588"/>
            </a:xfrm>
            <a:custGeom>
              <a:avLst/>
              <a:gdLst>
                <a:gd name="connsiteX0" fmla="*/ 0 w 779228"/>
                <a:gd name="connsiteY0" fmla="*/ 0 h 818984"/>
                <a:gd name="connsiteX1" fmla="*/ 143124 w 779228"/>
                <a:gd name="connsiteY1" fmla="*/ 453224 h 818984"/>
                <a:gd name="connsiteX2" fmla="*/ 779228 w 779228"/>
                <a:gd name="connsiteY2" fmla="*/ 818984 h 81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9228" h="818984">
                  <a:moveTo>
                    <a:pt x="0" y="0"/>
                  </a:moveTo>
                  <a:cubicBezTo>
                    <a:pt x="6626" y="158363"/>
                    <a:pt x="13253" y="316727"/>
                    <a:pt x="143124" y="453224"/>
                  </a:cubicBezTo>
                  <a:cubicBezTo>
                    <a:pt x="272995" y="589721"/>
                    <a:pt x="526111" y="704352"/>
                    <a:pt x="779228" y="818984"/>
                  </a:cubicBezTo>
                </a:path>
              </a:pathLst>
            </a:custGeom>
            <a:noFill/>
            <a:ln w="127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5843453" y="1822944"/>
              <a:ext cx="476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b="1" dirty="0">
                  <a:latin typeface="Arial" panose="020B0604020202020204" pitchFamily="34" charset="0"/>
                </a:rPr>
                <a:t>H</a:t>
              </a:r>
              <a:r>
                <a:rPr lang="cs-CZ" sz="1100" b="1" dirty="0" smtClean="0">
                  <a:latin typeface="Arial" panose="020B0604020202020204" pitchFamily="34" charset="0"/>
                </a:rPr>
                <a:t>DL</a:t>
              </a:r>
              <a:endParaRPr lang="cs-CZ" sz="1100" b="1" dirty="0">
                <a:latin typeface="Arial" panose="020B0604020202020204" pitchFamily="34" charset="0"/>
              </a:endParaRPr>
            </a:p>
          </p:txBody>
        </p:sp>
        <p:sp>
          <p:nvSpPr>
            <p:cNvPr id="54" name="Volný tvar 53"/>
            <p:cNvSpPr/>
            <p:nvPr/>
          </p:nvSpPr>
          <p:spPr>
            <a:xfrm>
              <a:off x="5360226" y="2081463"/>
              <a:ext cx="713460" cy="866692"/>
            </a:xfrm>
            <a:custGeom>
              <a:avLst/>
              <a:gdLst>
                <a:gd name="connsiteX0" fmla="*/ 699714 w 713460"/>
                <a:gd name="connsiteY0" fmla="*/ 0 h 866692"/>
                <a:gd name="connsiteX1" fmla="*/ 620201 w 713460"/>
                <a:gd name="connsiteY1" fmla="*/ 461176 h 866692"/>
                <a:gd name="connsiteX2" fmla="*/ 0 w 713460"/>
                <a:gd name="connsiteY2" fmla="*/ 866692 h 866692"/>
                <a:gd name="connsiteX3" fmla="*/ 0 w 713460"/>
                <a:gd name="connsiteY3" fmla="*/ 866692 h 86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3460" h="866692">
                  <a:moveTo>
                    <a:pt x="699714" y="0"/>
                  </a:moveTo>
                  <a:cubicBezTo>
                    <a:pt x="718267" y="158363"/>
                    <a:pt x="736820" y="316727"/>
                    <a:pt x="620201" y="461176"/>
                  </a:cubicBezTo>
                  <a:cubicBezTo>
                    <a:pt x="503582" y="605625"/>
                    <a:pt x="0" y="866692"/>
                    <a:pt x="0" y="866692"/>
                  </a:cubicBezTo>
                  <a:lnTo>
                    <a:pt x="0" y="866692"/>
                  </a:lnTo>
                </a:path>
              </a:pathLst>
            </a:custGeom>
            <a:noFill/>
            <a:ln w="127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2" name="Obdélník 31"/>
          <p:cNvSpPr/>
          <p:nvPr/>
        </p:nvSpPr>
        <p:spPr>
          <a:xfrm>
            <a:off x="647386" y="210050"/>
            <a:ext cx="742219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 smtClean="0">
                <a:solidFill>
                  <a:srgbClr val="262626"/>
                </a:solidFill>
                <a:latin typeface="Calibri" panose="020F0502020204030204" pitchFamily="34" charset="0"/>
              </a:rPr>
              <a:t>metabolismus </a:t>
            </a:r>
            <a:r>
              <a:rPr lang="cs-CZ" sz="2400" b="1" dirty="0">
                <a:solidFill>
                  <a:srgbClr val="262626"/>
                </a:solidFill>
                <a:latin typeface="Calibri" panose="020F0502020204030204" pitchFamily="34" charset="0"/>
              </a:rPr>
              <a:t>lipoproteinů</a:t>
            </a: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syntéza žlučových kyselin</a:t>
            </a:r>
            <a:endParaRPr lang="cs-CZ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de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8440" y="621031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75815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286000" y="217170"/>
            <a:ext cx="5349240" cy="594678"/>
          </a:xfrm>
        </p:spPr>
        <p:txBody>
          <a:bodyPr>
            <a:norm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odbourávání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xenobiotik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08610" y="1618783"/>
            <a:ext cx="861822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 smtClean="0">
                <a:latin typeface="Calibri" panose="020F0502020204030204" pitchFamily="34" charset="0"/>
              </a:rPr>
              <a:t>viz. přednáška prof. </a:t>
            </a:r>
            <a:r>
              <a:rPr lang="cs-CZ" sz="2400" b="1" dirty="0" err="1" smtClean="0">
                <a:latin typeface="Calibri" panose="020F0502020204030204" pitchFamily="34" charset="0"/>
              </a:rPr>
              <a:t>Kodíčka</a:t>
            </a:r>
            <a:endParaRPr lang="cs-CZ" sz="2400" b="1" dirty="0">
              <a:latin typeface="Calibri" panose="020F0502020204030204" pitchFamily="34" charset="0"/>
            </a:endParaRPr>
          </a:p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odbourávání </a:t>
            </a:r>
            <a:r>
              <a:rPr lang="cs-CZ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ethanolu</a:t>
            </a:r>
            <a:endParaRPr lang="cs-CZ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lid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4382" y="1618783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203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 29"/>
          <p:cNvSpPr/>
          <p:nvPr/>
        </p:nvSpPr>
        <p:spPr>
          <a:xfrm>
            <a:off x="647386" y="210050"/>
            <a:ext cx="7422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degradace </a:t>
            </a:r>
            <a:r>
              <a:rPr lang="cs-CZ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ethanolu</a:t>
            </a:r>
            <a:endParaRPr lang="cs-CZ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StrukturnÃ­ vzor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3" y="1018109"/>
            <a:ext cx="1439360" cy="88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89745" y="18891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ethanol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30" name="Picture 6" descr="StrukturnÃ­ vzore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58" y="1082529"/>
            <a:ext cx="975675" cy="7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3313729" y="189821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acetaldehyd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6787027" y="1059536"/>
            <a:ext cx="1149393" cy="701646"/>
            <a:chOff x="6435090" y="1105663"/>
            <a:chExt cx="1149393" cy="701646"/>
          </a:xfrm>
        </p:grpSpPr>
        <p:pic>
          <p:nvPicPr>
            <p:cNvPr id="1032" name="Picture 8" descr="https://upload.wikimedia.org/wikipedia/commons/thumb/a/af/Acetate-anion-canonical-form-2D-skeletal.png/1024px-Acetate-anion-canonical-form-2D-skelet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3804" y="1105663"/>
              <a:ext cx="730679" cy="625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6435090" y="1468755"/>
              <a:ext cx="5549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anose="020B0604020202020204" pitchFamily="34" charset="0"/>
                </a:rPr>
                <a:t>H</a:t>
              </a:r>
              <a:r>
                <a:rPr lang="cs-CZ" sz="1600" baseline="-25000" dirty="0" smtClean="0">
                  <a:latin typeface="Arial" panose="020B0604020202020204" pitchFamily="34" charset="0"/>
                </a:rPr>
                <a:t>3</a:t>
              </a:r>
              <a:r>
                <a:rPr lang="cs-CZ" sz="1600" dirty="0" smtClean="0">
                  <a:latin typeface="Arial" panose="020B0604020202020204" pitchFamily="34" charset="0"/>
                </a:rPr>
                <a:t>C</a:t>
              </a:r>
              <a:endParaRPr lang="cs-CZ" sz="1600" dirty="0">
                <a:latin typeface="Arial" panose="020B0604020202020204" pitchFamily="34" charset="0"/>
              </a:endParaRPr>
            </a:p>
          </p:txBody>
        </p:sp>
      </p:grpSp>
      <p:sp>
        <p:nvSpPr>
          <p:cNvPr id="31" name="TextovéPole 30"/>
          <p:cNvSpPr txBox="1"/>
          <p:nvPr/>
        </p:nvSpPr>
        <p:spPr>
          <a:xfrm>
            <a:off x="6996867" y="189879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acetát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34" name="Picture 10" descr="VÃ½sledek obrÃ¡zku pro acetyl co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6" y="4560570"/>
            <a:ext cx="1707016" cy="7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ovéPole 31"/>
          <p:cNvSpPr txBox="1"/>
          <p:nvPr/>
        </p:nvSpPr>
        <p:spPr>
          <a:xfrm>
            <a:off x="6676374" y="553961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acetyl-</a:t>
            </a:r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CoA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21" name="Přímá spojnice se šipkou 20"/>
          <p:cNvCxnSpPr>
            <a:stCxn id="1028" idx="3"/>
            <a:endCxn id="1030" idx="1"/>
          </p:cNvCxnSpPr>
          <p:nvPr/>
        </p:nvCxnSpPr>
        <p:spPr>
          <a:xfrm>
            <a:off x="1867113" y="1458164"/>
            <a:ext cx="16307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louk 34"/>
          <p:cNvSpPr/>
          <p:nvPr/>
        </p:nvSpPr>
        <p:spPr>
          <a:xfrm rot="8184999">
            <a:off x="1797203" y="-347001"/>
            <a:ext cx="1825426" cy="1783079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TextovéPole 35"/>
          <p:cNvSpPr txBox="1"/>
          <p:nvPr/>
        </p:nvSpPr>
        <p:spPr>
          <a:xfrm>
            <a:off x="1745980" y="87149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NAD</a:t>
            </a:r>
            <a:endParaRPr lang="cs-CZ" sz="1200" b="1" dirty="0">
              <a:latin typeface="Arial" panose="020B06040202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019170" y="871493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NADH</a:t>
            </a:r>
            <a:endParaRPr lang="cs-CZ" sz="1200" b="1" dirty="0">
              <a:latin typeface="Arial" panose="020B0604020202020204" pitchFamily="34" charset="0"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1650814" y="1535108"/>
            <a:ext cx="17795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rgbClr val="85CA3A"/>
                </a:solidFill>
                <a:latin typeface="Arial" panose="020B0604020202020204" pitchFamily="34" charset="0"/>
              </a:rPr>
              <a:t>alkoholdehydrogenasa</a:t>
            </a:r>
            <a:endParaRPr lang="cs-CZ" sz="1200" dirty="0">
              <a:solidFill>
                <a:srgbClr val="85CA3A"/>
              </a:solidFill>
              <a:latin typeface="Arial" panose="020B0604020202020204" pitchFamily="34" charset="0"/>
            </a:endParaRPr>
          </a:p>
        </p:txBody>
      </p:sp>
      <p:cxnSp>
        <p:nvCxnSpPr>
          <p:cNvPr id="56" name="Přímá spojnice se šipkou 55"/>
          <p:cNvCxnSpPr/>
          <p:nvPr/>
        </p:nvCxnSpPr>
        <p:spPr>
          <a:xfrm flipV="1">
            <a:off x="4591921" y="1458163"/>
            <a:ext cx="2084453" cy="2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louk 56"/>
          <p:cNvSpPr/>
          <p:nvPr/>
        </p:nvSpPr>
        <p:spPr>
          <a:xfrm rot="8184999">
            <a:off x="4642665" y="-649931"/>
            <a:ext cx="2265202" cy="2039351"/>
          </a:xfrm>
          <a:prstGeom prst="arc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/>
          <p:cNvSpPr txBox="1"/>
          <p:nvPr/>
        </p:nvSpPr>
        <p:spPr>
          <a:xfrm>
            <a:off x="4712109" y="873233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NAD</a:t>
            </a:r>
            <a:endParaRPr lang="cs-CZ" sz="1200" b="1" dirty="0">
              <a:latin typeface="Arial" panose="020B0604020202020204" pitchFamily="34" charset="0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6145319" y="873233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NADH</a:t>
            </a:r>
            <a:endParaRPr lang="cs-CZ" sz="1200" b="1" dirty="0">
              <a:latin typeface="Arial" panose="020B0604020202020204" pitchFamily="34" charset="0"/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537095" y="1535108"/>
            <a:ext cx="2100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rgbClr val="85CA3A"/>
                </a:solidFill>
                <a:latin typeface="Arial" panose="020B0604020202020204" pitchFamily="34" charset="0"/>
              </a:rPr>
              <a:t>acetaldehyddehydrogenasa</a:t>
            </a:r>
            <a:endParaRPr lang="cs-CZ" sz="1200" dirty="0">
              <a:solidFill>
                <a:srgbClr val="85CA3A"/>
              </a:solidFill>
              <a:latin typeface="Arial" panose="020B0604020202020204" pitchFamily="34" charset="0"/>
            </a:endParaRPr>
          </a:p>
        </p:txBody>
      </p:sp>
      <p:sp>
        <p:nvSpPr>
          <p:cNvPr id="41" name="Oblouk 40"/>
          <p:cNvSpPr/>
          <p:nvPr/>
        </p:nvSpPr>
        <p:spPr>
          <a:xfrm rot="2474802">
            <a:off x="4904938" y="2088374"/>
            <a:ext cx="2454110" cy="2581259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4" name="Přímá spojnice se šipkou 43"/>
          <p:cNvCxnSpPr>
            <a:stCxn id="31" idx="2"/>
          </p:cNvCxnSpPr>
          <p:nvPr/>
        </p:nvCxnSpPr>
        <p:spPr>
          <a:xfrm flipH="1">
            <a:off x="7403388" y="2268127"/>
            <a:ext cx="1" cy="2196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ovéPole 64"/>
          <p:cNvSpPr txBox="1"/>
          <p:nvPr/>
        </p:nvSpPr>
        <p:spPr>
          <a:xfrm>
            <a:off x="6456188" y="2213081"/>
            <a:ext cx="481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ATP</a:t>
            </a:r>
            <a:endParaRPr lang="cs-CZ" sz="1200" b="1" dirty="0">
              <a:latin typeface="Arial" panose="020B0604020202020204" pitchFamily="34" charset="0"/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6504230" y="4061618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AMP</a:t>
            </a:r>
            <a:endParaRPr lang="cs-CZ" sz="1200" b="1" dirty="0">
              <a:latin typeface="Arial" panose="020B0604020202020204" pitchFamily="34" charset="0"/>
            </a:endParaRPr>
          </a:p>
        </p:txBody>
      </p:sp>
      <p:sp>
        <p:nvSpPr>
          <p:cNvPr id="67" name="TextovéPole 66"/>
          <p:cNvSpPr txBox="1"/>
          <p:nvPr/>
        </p:nvSpPr>
        <p:spPr>
          <a:xfrm>
            <a:off x="5898483" y="3170142"/>
            <a:ext cx="1504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85CA3A"/>
                </a:solidFill>
                <a:latin typeface="Arial" panose="020B0604020202020204" pitchFamily="34" charset="0"/>
              </a:rPr>
              <a:t>acetát </a:t>
            </a:r>
            <a:r>
              <a:rPr lang="cs-CZ" sz="1200" dirty="0" err="1" smtClean="0">
                <a:solidFill>
                  <a:srgbClr val="85CA3A"/>
                </a:solidFill>
                <a:latin typeface="Arial" panose="020B0604020202020204" pitchFamily="34" charset="0"/>
              </a:rPr>
              <a:t>CoA</a:t>
            </a:r>
            <a:r>
              <a:rPr lang="cs-CZ" sz="1200" dirty="0" smtClean="0">
                <a:solidFill>
                  <a:srgbClr val="85CA3A"/>
                </a:solidFill>
                <a:latin typeface="Arial" panose="020B0604020202020204" pitchFamily="34" charset="0"/>
              </a:rPr>
              <a:t> </a:t>
            </a:r>
            <a:r>
              <a:rPr lang="cs-CZ" sz="1200" dirty="0" err="1" smtClean="0">
                <a:solidFill>
                  <a:srgbClr val="85CA3A"/>
                </a:solidFill>
                <a:latin typeface="Arial" panose="020B0604020202020204" pitchFamily="34" charset="0"/>
              </a:rPr>
              <a:t>ligasa</a:t>
            </a:r>
            <a:endParaRPr lang="cs-CZ" sz="1200" dirty="0">
              <a:solidFill>
                <a:srgbClr val="85CA3A"/>
              </a:solidFill>
              <a:latin typeface="Arial" panose="020B0604020202020204" pitchFamily="34" charset="0"/>
            </a:endParaRPr>
          </a:p>
        </p:txBody>
      </p:sp>
      <p:cxnSp>
        <p:nvCxnSpPr>
          <p:cNvPr id="61" name="Přímá spojnice se šipkou 60"/>
          <p:cNvCxnSpPr/>
          <p:nvPr/>
        </p:nvCxnSpPr>
        <p:spPr>
          <a:xfrm flipH="1" flipV="1">
            <a:off x="5278205" y="4747284"/>
            <a:ext cx="781979" cy="491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>
            <a:off x="5309120" y="5238774"/>
            <a:ext cx="751064" cy="440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>
            <a:off x="3807044" y="4553531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Syntéza MK</a:t>
            </a:r>
            <a:endParaRPr lang="cs-CZ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3401198" y="5458927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Citrátový cyklus</a:t>
            </a:r>
            <a:endParaRPr lang="cs-CZ" dirty="0"/>
          </a:p>
        </p:txBody>
      </p:sp>
      <p:cxnSp>
        <p:nvCxnSpPr>
          <p:cNvPr id="69" name="Přímá spojnice 68"/>
          <p:cNvCxnSpPr>
            <a:stCxn id="4" idx="2"/>
          </p:cNvCxnSpPr>
          <p:nvPr/>
        </p:nvCxnSpPr>
        <p:spPr>
          <a:xfrm flipH="1">
            <a:off x="1060386" y="2258526"/>
            <a:ext cx="1" cy="665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 flipV="1">
            <a:off x="1060386" y="2902688"/>
            <a:ext cx="935257" cy="10633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 flipH="1">
            <a:off x="4079179" y="2230714"/>
            <a:ext cx="1" cy="665427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 flipV="1">
            <a:off x="3149770" y="2891997"/>
            <a:ext cx="935257" cy="106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ovéPole 77"/>
          <p:cNvSpPr txBox="1"/>
          <p:nvPr/>
        </p:nvSpPr>
        <p:spPr>
          <a:xfrm>
            <a:off x="2085831" y="256342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85CA3A"/>
                </a:solidFill>
                <a:latin typeface="Arial" panose="020B0604020202020204" pitchFamily="34" charset="0"/>
              </a:rPr>
              <a:t>Cyt</a:t>
            </a:r>
            <a:r>
              <a:rPr lang="cs-CZ" dirty="0" smtClean="0">
                <a:solidFill>
                  <a:srgbClr val="85CA3A"/>
                </a:solidFill>
                <a:latin typeface="Arial" panose="020B0604020202020204" pitchFamily="34" charset="0"/>
              </a:rPr>
              <a:t> P</a:t>
            </a:r>
            <a:r>
              <a:rPr lang="cs-CZ" baseline="-25000" dirty="0" smtClean="0">
                <a:solidFill>
                  <a:srgbClr val="85CA3A"/>
                </a:solidFill>
                <a:latin typeface="Arial" panose="020B0604020202020204" pitchFamily="34" charset="0"/>
              </a:rPr>
              <a:t>450</a:t>
            </a:r>
          </a:p>
          <a:p>
            <a:pPr algn="ctr"/>
            <a:r>
              <a:rPr lang="cs-CZ" dirty="0" smtClean="0">
                <a:solidFill>
                  <a:srgbClr val="85CA3A"/>
                </a:solidFill>
                <a:latin typeface="Arial" panose="020B0604020202020204" pitchFamily="34" charset="0"/>
              </a:rPr>
              <a:t>katalasa</a:t>
            </a:r>
            <a:endParaRPr lang="cs-CZ" dirty="0">
              <a:solidFill>
                <a:srgbClr val="85CA3A"/>
              </a:solidFill>
              <a:latin typeface="Arial" panose="020B0604020202020204" pitchFamily="34" charset="0"/>
            </a:endParaRPr>
          </a:p>
        </p:txBody>
      </p:sp>
      <p:sp>
        <p:nvSpPr>
          <p:cNvPr id="79" name="Oblouk 78"/>
          <p:cNvSpPr/>
          <p:nvPr/>
        </p:nvSpPr>
        <p:spPr>
          <a:xfrm rot="9172557">
            <a:off x="1293927" y="2427108"/>
            <a:ext cx="280776" cy="50804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TextovéPole 86"/>
          <p:cNvSpPr txBox="1"/>
          <p:nvPr/>
        </p:nvSpPr>
        <p:spPr>
          <a:xfrm>
            <a:off x="1090441" y="2496837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O</a:t>
            </a:r>
            <a:r>
              <a:rPr lang="cs-CZ" sz="1200" b="1" baseline="-25000" dirty="0" smtClean="0">
                <a:latin typeface="Arial" panose="020B0604020202020204" pitchFamily="34" charset="0"/>
              </a:rPr>
              <a:t>2</a:t>
            </a:r>
            <a:endParaRPr lang="cs-CZ" sz="1200" b="1" baseline="-25000" dirty="0">
              <a:latin typeface="Arial" panose="020B0604020202020204" pitchFamily="34" charset="0"/>
            </a:endParaRPr>
          </a:p>
        </p:txBody>
      </p:sp>
      <p:sp>
        <p:nvSpPr>
          <p:cNvPr id="88" name="Oblouk 87"/>
          <p:cNvSpPr/>
          <p:nvPr/>
        </p:nvSpPr>
        <p:spPr>
          <a:xfrm rot="5400000">
            <a:off x="3298675" y="2462973"/>
            <a:ext cx="351300" cy="506748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TextovéPole 88"/>
          <p:cNvSpPr txBox="1"/>
          <p:nvPr/>
        </p:nvSpPr>
        <p:spPr>
          <a:xfrm>
            <a:off x="3442988" y="2478508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2H</a:t>
            </a:r>
            <a:r>
              <a:rPr lang="cs-CZ" sz="1200" b="1" baseline="-25000" dirty="0" smtClean="0">
                <a:latin typeface="Arial" panose="020B0604020202020204" pitchFamily="34" charset="0"/>
              </a:rPr>
              <a:t>2</a:t>
            </a:r>
            <a:r>
              <a:rPr lang="cs-CZ" sz="1200" b="1" dirty="0" smtClean="0">
                <a:latin typeface="Arial" panose="020B0604020202020204" pitchFamily="34" charset="0"/>
              </a:rPr>
              <a:t>O</a:t>
            </a:r>
            <a:endParaRPr lang="cs-CZ" sz="1200" b="1" dirty="0">
              <a:latin typeface="Arial" panose="020B0604020202020204" pitchFamily="34" charset="0"/>
            </a:endParaRPr>
          </a:p>
        </p:txBody>
      </p:sp>
      <p:sp>
        <p:nvSpPr>
          <p:cNvPr id="90" name="Oblouk 89"/>
          <p:cNvSpPr/>
          <p:nvPr/>
        </p:nvSpPr>
        <p:spPr>
          <a:xfrm rot="7758470" flipH="1" flipV="1">
            <a:off x="1151184" y="3001284"/>
            <a:ext cx="400584" cy="152945"/>
          </a:xfrm>
          <a:prstGeom prst="arc">
            <a:avLst>
              <a:gd name="adj1" fmla="val 16200000"/>
              <a:gd name="adj2" fmla="val 2140727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TextovéPole 90"/>
          <p:cNvSpPr txBox="1"/>
          <p:nvPr/>
        </p:nvSpPr>
        <p:spPr>
          <a:xfrm>
            <a:off x="1051014" y="2992045"/>
            <a:ext cx="72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NADPH</a:t>
            </a:r>
            <a:endParaRPr lang="cs-CZ" sz="1200" b="1" baseline="-25000" dirty="0">
              <a:latin typeface="Arial" panose="020B0604020202020204" pitchFamily="34" charset="0"/>
            </a:endParaRPr>
          </a:p>
        </p:txBody>
      </p:sp>
      <p:sp>
        <p:nvSpPr>
          <p:cNvPr id="92" name="TextovéPole 91"/>
          <p:cNvSpPr txBox="1"/>
          <p:nvPr/>
        </p:nvSpPr>
        <p:spPr>
          <a:xfrm>
            <a:off x="3222274" y="2994200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latin typeface="Arial" panose="020B0604020202020204" pitchFamily="34" charset="0"/>
              </a:rPr>
              <a:t>NADP</a:t>
            </a:r>
            <a:r>
              <a:rPr lang="cs-CZ" sz="1200" b="1" baseline="30000" dirty="0" smtClean="0">
                <a:latin typeface="Arial" panose="020B0604020202020204" pitchFamily="34" charset="0"/>
              </a:rPr>
              <a:t>+</a:t>
            </a:r>
            <a:endParaRPr lang="cs-CZ" sz="1200" b="1" baseline="30000" dirty="0">
              <a:latin typeface="Arial" panose="020B0604020202020204" pitchFamily="34" charset="0"/>
            </a:endParaRPr>
          </a:p>
        </p:txBody>
      </p:sp>
      <p:sp>
        <p:nvSpPr>
          <p:cNvPr id="93" name="Oblouk 92"/>
          <p:cNvSpPr/>
          <p:nvPr/>
        </p:nvSpPr>
        <p:spPr>
          <a:xfrm rot="11159754" flipH="1" flipV="1">
            <a:off x="3266797" y="2902704"/>
            <a:ext cx="467906" cy="152945"/>
          </a:xfrm>
          <a:prstGeom prst="arc">
            <a:avLst>
              <a:gd name="adj1" fmla="val 16200000"/>
              <a:gd name="adj2" fmla="val 186573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2" name="Obrázek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694" y="3964416"/>
            <a:ext cx="3273059" cy="1475833"/>
          </a:xfrm>
          <a:prstGeom prst="rect">
            <a:avLst/>
          </a:prstGeom>
        </p:spPr>
      </p:pic>
      <p:sp>
        <p:nvSpPr>
          <p:cNvPr id="85" name="Obdélník 84"/>
          <p:cNvSpPr/>
          <p:nvPr/>
        </p:nvSpPr>
        <p:spPr>
          <a:xfrm>
            <a:off x="491199" y="3268726"/>
            <a:ext cx="4437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000000"/>
                </a:solidFill>
                <a:latin typeface="Segoe UI" panose="020B0502040204020203" pitchFamily="34" charset="0"/>
              </a:rPr>
              <a:t>mikrosomální</a:t>
            </a:r>
            <a:r>
              <a:rPr lang="cs-CZ" b="1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Segoe UI" panose="020B0502040204020203" pitchFamily="34" charset="0"/>
              </a:rPr>
              <a:t>ethanol</a:t>
            </a:r>
            <a:r>
              <a:rPr lang="cs-CZ" b="1" dirty="0">
                <a:solidFill>
                  <a:srgbClr val="000000"/>
                </a:solidFill>
                <a:latin typeface="Segoe UI" panose="020B0502040204020203" pitchFamily="34" charset="0"/>
              </a:rPr>
              <a:t>-oxidující </a:t>
            </a:r>
            <a:r>
              <a:rPr lang="cs-CZ" b="1" dirty="0" smtClean="0">
                <a:solidFill>
                  <a:srgbClr val="000000"/>
                </a:solidFill>
                <a:latin typeface="Segoe UI" panose="020B0502040204020203" pitchFamily="34" charset="0"/>
              </a:rPr>
              <a:t>systém</a:t>
            </a:r>
            <a:endParaRPr lang="cs-CZ" dirty="0"/>
          </a:p>
        </p:txBody>
      </p:sp>
      <p:pic>
        <p:nvPicPr>
          <p:cNvPr id="2" name="sli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9280" y="3235204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7091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8594" y="111007"/>
            <a:ext cx="8229600" cy="481774"/>
          </a:xfrm>
        </p:spPr>
        <p:txBody>
          <a:bodyPr rtlCol="0"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SzPct val="100000"/>
              <a:buNone/>
              <a:defRPr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ODBOURÁVÁNÍ A SYNTÉZA BÁZÍ NUKLEOVÝCH KYSELIN	</a:t>
            </a:r>
            <a:endParaRPr lang="cs-CZ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8" name="Obrázek 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16" y="1924071"/>
            <a:ext cx="3582463" cy="30853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82" name="Skupina 81"/>
          <p:cNvGrpSpPr/>
          <p:nvPr/>
        </p:nvGrpSpPr>
        <p:grpSpPr>
          <a:xfrm>
            <a:off x="309084" y="880110"/>
            <a:ext cx="4091466" cy="5801941"/>
            <a:chOff x="171924" y="960120"/>
            <a:chExt cx="4091466" cy="5801941"/>
          </a:xfrm>
        </p:grpSpPr>
        <p:grpSp>
          <p:nvGrpSpPr>
            <p:cNvPr id="75" name="Skupina 74"/>
            <p:cNvGrpSpPr/>
            <p:nvPr/>
          </p:nvGrpSpPr>
          <p:grpSpPr>
            <a:xfrm>
              <a:off x="171924" y="1070056"/>
              <a:ext cx="3970657" cy="5692005"/>
              <a:chOff x="171924" y="1070056"/>
              <a:chExt cx="3970657" cy="5692005"/>
            </a:xfrm>
          </p:grpSpPr>
          <p:graphicFrame>
            <p:nvGraphicFramePr>
              <p:cNvPr id="9" name="Objek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658016"/>
                  </p:ext>
                </p:extLst>
              </p:nvPr>
            </p:nvGraphicFramePr>
            <p:xfrm>
              <a:off x="979488" y="1128185"/>
              <a:ext cx="1011237" cy="9731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8" name="CS ChemDraw Drawing" r:id="rId7" imgW="1011566" imgH="973442" progId="ChemDraw.Document.6.0">
                      <p:embed/>
                    </p:oleObj>
                  </mc:Choice>
                  <mc:Fallback>
                    <p:oleObj name="CS ChemDraw Drawing" r:id="rId7" imgW="1011566" imgH="973442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79488" y="1128185"/>
                            <a:ext cx="1011237" cy="97313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k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0127416"/>
                  </p:ext>
                </p:extLst>
              </p:nvPr>
            </p:nvGraphicFramePr>
            <p:xfrm>
              <a:off x="2777331" y="1070056"/>
              <a:ext cx="1365250" cy="1000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9" name="CS ChemDraw Drawing" r:id="rId9" imgW="1365180" imgH="999507" progId="ChemDraw.Document.6.0">
                      <p:embed/>
                    </p:oleObj>
                  </mc:Choice>
                  <mc:Fallback>
                    <p:oleObj name="CS ChemDraw Drawing" r:id="rId9" imgW="1365180" imgH="999507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777331" y="1070056"/>
                            <a:ext cx="1365250" cy="10001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k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8638026"/>
                  </p:ext>
                </p:extLst>
              </p:nvPr>
            </p:nvGraphicFramePr>
            <p:xfrm>
              <a:off x="1359058" y="2242477"/>
              <a:ext cx="1011237" cy="9747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0" name="CS ChemDraw Drawing" r:id="rId11" imgW="1011566" imgH="974832" progId="ChemDraw.Document.6.0">
                      <p:embed/>
                    </p:oleObj>
                  </mc:Choice>
                  <mc:Fallback>
                    <p:oleObj name="CS ChemDraw Drawing" r:id="rId11" imgW="1011566" imgH="974832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359058" y="2242477"/>
                            <a:ext cx="1011237" cy="9747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Objek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324521"/>
                  </p:ext>
                </p:extLst>
              </p:nvPr>
            </p:nvGraphicFramePr>
            <p:xfrm>
              <a:off x="2048684" y="3338308"/>
              <a:ext cx="1260475" cy="1054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1" name="CS ChemDraw Drawing" r:id="rId13" imgW="1260033" imgH="1054417" progId="ChemDraw.Document.6.0">
                      <p:embed/>
                    </p:oleObj>
                  </mc:Choice>
                  <mc:Fallback>
                    <p:oleObj name="CS ChemDraw Drawing" r:id="rId13" imgW="1260033" imgH="1054417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2048684" y="3338308"/>
                            <a:ext cx="1260475" cy="1054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k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93653"/>
                  </p:ext>
                </p:extLst>
              </p:nvPr>
            </p:nvGraphicFramePr>
            <p:xfrm>
              <a:off x="1990725" y="4664921"/>
              <a:ext cx="1573213" cy="10525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2" name="CS ChemDraw Drawing" r:id="rId15" imgW="1573740" imgH="1052680" progId="ChemDraw.Document.6.0">
                      <p:embed/>
                    </p:oleObj>
                  </mc:Choice>
                  <mc:Fallback>
                    <p:oleObj name="CS ChemDraw Drawing" r:id="rId15" imgW="1573740" imgH="1052680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990725" y="4664921"/>
                            <a:ext cx="1573213" cy="10525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k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499209"/>
                  </p:ext>
                </p:extLst>
              </p:nvPr>
            </p:nvGraphicFramePr>
            <p:xfrm>
              <a:off x="1937860" y="5969898"/>
              <a:ext cx="1574800" cy="7921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53" name="CS ChemDraw Drawing" r:id="rId17" imgW="1574087" imgH="792029" progId="ChemDraw.Document.6.0">
                      <p:embed/>
                    </p:oleObj>
                  </mc:Choice>
                  <mc:Fallback>
                    <p:oleObj name="CS ChemDraw Drawing" r:id="rId17" imgW="1574087" imgH="792029" progId="ChemDraw.Document.6.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1937860" y="5969898"/>
                            <a:ext cx="1574800" cy="7921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" name="TextovéPole 14"/>
              <p:cNvSpPr txBox="1"/>
              <p:nvPr/>
            </p:nvSpPr>
            <p:spPr>
              <a:xfrm>
                <a:off x="496829" y="1466703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A</a:t>
                </a:r>
                <a:endParaRPr lang="cs-CZ" b="1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TextovéPole 15"/>
              <p:cNvSpPr txBox="1"/>
              <p:nvPr/>
            </p:nvSpPr>
            <p:spPr>
              <a:xfrm>
                <a:off x="2631916" y="1466703"/>
                <a:ext cx="332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G</a:t>
                </a:r>
                <a:endParaRPr lang="cs-CZ" b="1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171924" y="2644050"/>
                <a:ext cx="1252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hypoxantin</a:t>
                </a:r>
                <a:endParaRPr lang="cs-CZ" b="1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1094261" y="3763676"/>
                <a:ext cx="781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xantin</a:t>
                </a:r>
                <a:endParaRPr lang="cs-CZ" b="1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746056" y="5006511"/>
                <a:ext cx="1356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kys</a:t>
                </a:r>
                <a:r>
                  <a:rPr lang="cs-CZ" b="1" dirty="0" smtClean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. močová</a:t>
                </a:r>
                <a:endParaRPr lang="cs-CZ" b="1" dirty="0">
                  <a:solidFill>
                    <a:srgbClr val="C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938096" y="6126137"/>
                <a:ext cx="1094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 smtClean="0">
                    <a:solidFill>
                      <a:srgbClr val="00B050"/>
                    </a:solidFill>
                    <a:latin typeface="Calibri" panose="020F0502020204030204" pitchFamily="34" charset="0"/>
                  </a:rPr>
                  <a:t>alantonin</a:t>
                </a:r>
                <a:endParaRPr lang="cs-CZ" b="1" dirty="0">
                  <a:solidFill>
                    <a:srgbClr val="00B05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4" name="Přímá spojnice se šipkou 23"/>
              <p:cNvCxnSpPr/>
              <p:nvPr/>
            </p:nvCxnSpPr>
            <p:spPr>
              <a:xfrm>
                <a:off x="1359058" y="2132434"/>
                <a:ext cx="207544" cy="340049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Přímá spojnice se šipkou 26"/>
              <p:cNvCxnSpPr/>
              <p:nvPr/>
            </p:nvCxnSpPr>
            <p:spPr>
              <a:xfrm>
                <a:off x="1998424" y="3206685"/>
                <a:ext cx="207544" cy="340049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se šipkou 27"/>
              <p:cNvCxnSpPr/>
              <p:nvPr/>
            </p:nvCxnSpPr>
            <p:spPr>
              <a:xfrm flipH="1">
                <a:off x="2964058" y="2179823"/>
                <a:ext cx="548602" cy="1366911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se šipkou 31"/>
              <p:cNvCxnSpPr/>
              <p:nvPr/>
            </p:nvCxnSpPr>
            <p:spPr>
              <a:xfrm>
                <a:off x="2738984" y="4345358"/>
                <a:ext cx="0" cy="468153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se šipkou 32"/>
              <p:cNvCxnSpPr/>
              <p:nvPr/>
            </p:nvCxnSpPr>
            <p:spPr>
              <a:xfrm>
                <a:off x="2756887" y="5515981"/>
                <a:ext cx="0" cy="4681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Obdélník 80"/>
            <p:cNvSpPr/>
            <p:nvPr/>
          </p:nvSpPr>
          <p:spPr>
            <a:xfrm>
              <a:off x="171924" y="960120"/>
              <a:ext cx="4091466" cy="58019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3" name="Obdélníkový bublinový popisek 82"/>
          <p:cNvSpPr/>
          <p:nvPr/>
        </p:nvSpPr>
        <p:spPr>
          <a:xfrm>
            <a:off x="3597116" y="5637424"/>
            <a:ext cx="1077754" cy="408703"/>
          </a:xfrm>
          <a:prstGeom prst="wedgeRectCallout">
            <a:avLst>
              <a:gd name="adj1" fmla="val -80223"/>
              <a:gd name="adj2" fmla="val 6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TextovéPole 83"/>
          <p:cNvSpPr txBox="1"/>
          <p:nvPr/>
        </p:nvSpPr>
        <p:spPr>
          <a:xfrm>
            <a:off x="3597116" y="5599799"/>
            <a:ext cx="1118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latin typeface="Calibri" panose="020F0502020204030204" pitchFamily="34" charset="0"/>
              </a:rPr>
              <a:t>savci</a:t>
            </a:r>
          </a:p>
          <a:p>
            <a:r>
              <a:rPr lang="cs-CZ" sz="1200" dirty="0" smtClean="0">
                <a:latin typeface="Calibri" panose="020F0502020204030204" pitchFamily="34" charset="0"/>
              </a:rPr>
              <a:t>kromě primátů</a:t>
            </a:r>
            <a:endParaRPr lang="cs-CZ" sz="1200" dirty="0">
              <a:latin typeface="Calibri" panose="020F0502020204030204" pitchFamily="34" charset="0"/>
            </a:endParaRPr>
          </a:p>
        </p:txBody>
      </p:sp>
      <p:sp>
        <p:nvSpPr>
          <p:cNvPr id="88" name="Obdélníkový bublinový popisek 87"/>
          <p:cNvSpPr/>
          <p:nvPr/>
        </p:nvSpPr>
        <p:spPr>
          <a:xfrm>
            <a:off x="3597116" y="4333778"/>
            <a:ext cx="1077754" cy="408703"/>
          </a:xfrm>
          <a:prstGeom prst="wedgeRectCallout">
            <a:avLst>
              <a:gd name="adj1" fmla="val -80223"/>
              <a:gd name="adj2" fmla="val 62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TextovéPole 86"/>
          <p:cNvSpPr txBox="1"/>
          <p:nvPr/>
        </p:nvSpPr>
        <p:spPr>
          <a:xfrm>
            <a:off x="3590833" y="4318769"/>
            <a:ext cx="101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latin typeface="Calibri" panose="020F0502020204030204" pitchFamily="34" charset="0"/>
              </a:rPr>
              <a:t>primáti, ptáci</a:t>
            </a:r>
          </a:p>
          <a:p>
            <a:r>
              <a:rPr lang="cs-CZ" sz="1200" dirty="0" smtClean="0">
                <a:latin typeface="Calibri" panose="020F0502020204030204" pitchFamily="34" charset="0"/>
              </a:rPr>
              <a:t>a plazi</a:t>
            </a:r>
            <a:endParaRPr lang="cs-CZ" sz="1200" dirty="0">
              <a:latin typeface="Calibri" panose="020F0502020204030204" pitchFamily="34" charset="0"/>
            </a:endParaRPr>
          </a:p>
        </p:txBody>
      </p:sp>
      <p:sp>
        <p:nvSpPr>
          <p:cNvPr id="90" name="TextovéPole 20"/>
          <p:cNvSpPr txBox="1">
            <a:spLocks noChangeArrowheads="1"/>
          </p:cNvSpPr>
          <p:nvPr/>
        </p:nvSpPr>
        <p:spPr bwMode="auto">
          <a:xfrm>
            <a:off x="4792830" y="6346862"/>
            <a:ext cx="3905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dirty="0" err="1">
                <a:latin typeface="Calibri" panose="020F0502020204030204" pitchFamily="34" charset="0"/>
              </a:rPr>
              <a:t>Koolman</a:t>
            </a:r>
            <a:r>
              <a:rPr lang="cs-CZ" altLang="cs-CZ" sz="1200" dirty="0">
                <a:latin typeface="Calibri" panose="020F0502020204030204" pitchFamily="34" charset="0"/>
              </a:rPr>
              <a:t> J., Röhm KH: Barevný atlas biochemie, </a:t>
            </a:r>
            <a:r>
              <a:rPr lang="cs-CZ" altLang="cs-CZ" sz="1200" dirty="0" err="1">
                <a:latin typeface="Calibri" panose="020F0502020204030204" pitchFamily="34" charset="0"/>
              </a:rPr>
              <a:t>Grada</a:t>
            </a:r>
            <a:r>
              <a:rPr lang="cs-CZ" altLang="cs-CZ" sz="1200" dirty="0">
                <a:latin typeface="Calibri" panose="020F0502020204030204" pitchFamily="34" charset="0"/>
              </a:rPr>
              <a:t> 2012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4097158" y="445740"/>
            <a:ext cx="79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puriny</a:t>
            </a:r>
            <a:endParaRPr lang="cs-CZ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slide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67525" y="5434437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89377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902970" y="834390"/>
            <a:ext cx="3831088" cy="5752919"/>
            <a:chOff x="4665683" y="153652"/>
            <a:chExt cx="4075322" cy="6272998"/>
          </a:xfrm>
        </p:grpSpPr>
        <p:sp>
          <p:nvSpPr>
            <p:cNvPr id="5" name="Obdélník 4"/>
            <p:cNvSpPr/>
            <p:nvPr/>
          </p:nvSpPr>
          <p:spPr>
            <a:xfrm>
              <a:off x="8011154" y="5641080"/>
              <a:ext cx="703740" cy="7734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graphicFrame>
          <p:nvGraphicFramePr>
            <p:cNvPr id="6" name="Objek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9151290"/>
                </p:ext>
              </p:extLst>
            </p:nvPr>
          </p:nvGraphicFramePr>
          <p:xfrm>
            <a:off x="4929187" y="1056747"/>
            <a:ext cx="819150" cy="1044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4" name="CS ChemDraw Drawing" r:id="rId6" imgW="819663" imgH="1045034" progId="ChemDraw.Document.6.0">
                    <p:embed/>
                  </p:oleObj>
                </mc:Choice>
                <mc:Fallback>
                  <p:oleObj name="CS ChemDraw Drawing" r:id="rId6" imgW="819663" imgH="1045034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929187" y="1056747"/>
                          <a:ext cx="819150" cy="1044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k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7075629"/>
                </p:ext>
              </p:extLst>
            </p:nvPr>
          </p:nvGraphicFramePr>
          <p:xfrm>
            <a:off x="7081043" y="1055159"/>
            <a:ext cx="1062037" cy="1046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5" name="CS ChemDraw Drawing" r:id="rId8" imgW="1061884" imgH="1046424" progId="ChemDraw.Document.6.0">
                    <p:embed/>
                  </p:oleObj>
                </mc:Choice>
                <mc:Fallback>
                  <p:oleObj name="CS ChemDraw Drawing" r:id="rId8" imgW="1061884" imgH="1046424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081043" y="1055159"/>
                          <a:ext cx="1062037" cy="10461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990686"/>
                </p:ext>
              </p:extLst>
            </p:nvPr>
          </p:nvGraphicFramePr>
          <p:xfrm>
            <a:off x="5918019" y="2224476"/>
            <a:ext cx="1095375" cy="1044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6" name="CS ChemDraw Drawing" r:id="rId10" imgW="1095198" imgH="1045034" progId="ChemDraw.Document.6.0">
                    <p:embed/>
                  </p:oleObj>
                </mc:Choice>
                <mc:Fallback>
                  <p:oleObj name="CS ChemDraw Drawing" r:id="rId10" imgW="1095198" imgH="1045034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918019" y="2224476"/>
                          <a:ext cx="1095375" cy="1044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k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6100470"/>
                </p:ext>
              </p:extLst>
            </p:nvPr>
          </p:nvGraphicFramePr>
          <p:xfrm>
            <a:off x="5985668" y="3564167"/>
            <a:ext cx="1095375" cy="768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7" name="CS ChemDraw Drawing" r:id="rId12" imgW="1095198" imgH="767702" progId="ChemDraw.Document.6.0">
                    <p:embed/>
                  </p:oleObj>
                </mc:Choice>
                <mc:Fallback>
                  <p:oleObj name="CS ChemDraw Drawing" r:id="rId12" imgW="1095198" imgH="767702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985668" y="3564167"/>
                          <a:ext cx="1095375" cy="768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k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9618192"/>
                </p:ext>
              </p:extLst>
            </p:nvPr>
          </p:nvGraphicFramePr>
          <p:xfrm>
            <a:off x="6147592" y="4813511"/>
            <a:ext cx="771525" cy="70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8" name="CS ChemDraw Drawing" r:id="rId14" imgW="772121" imgH="710012" progId="ChemDraw.Document.6.0">
                    <p:embed/>
                  </p:oleObj>
                </mc:Choice>
                <mc:Fallback>
                  <p:oleObj name="CS ChemDraw Drawing" r:id="rId14" imgW="772121" imgH="710012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147592" y="4813511"/>
                          <a:ext cx="771525" cy="7096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ovéPole 10"/>
            <p:cNvSpPr txBox="1"/>
            <p:nvPr/>
          </p:nvSpPr>
          <p:spPr>
            <a:xfrm>
              <a:off x="4665683" y="1466703"/>
              <a:ext cx="316384" cy="31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U</a:t>
              </a:r>
              <a:endParaRPr lang="cs-CZ" sz="1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678046" y="1445074"/>
              <a:ext cx="286124" cy="31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T</a:t>
              </a:r>
              <a:endParaRPr lang="cs-CZ" sz="1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graphicFrame>
          <p:nvGraphicFramePr>
            <p:cNvPr id="13" name="Objek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7978527"/>
                </p:ext>
              </p:extLst>
            </p:nvPr>
          </p:nvGraphicFramePr>
          <p:xfrm>
            <a:off x="5860483" y="153652"/>
            <a:ext cx="817563" cy="1050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9" name="CS ChemDraw Drawing" r:id="rId16" imgW="817928" imgH="1050942" progId="ChemDraw.Document.6.0">
                    <p:embed/>
                  </p:oleObj>
                </mc:Choice>
                <mc:Fallback>
                  <p:oleObj name="CS ChemDraw Drawing" r:id="rId16" imgW="817928" imgH="1050942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860483" y="153652"/>
                          <a:ext cx="817563" cy="1050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ovéPole 13"/>
            <p:cNvSpPr txBox="1"/>
            <p:nvPr/>
          </p:nvSpPr>
          <p:spPr>
            <a:xfrm>
              <a:off x="5666761" y="522315"/>
              <a:ext cx="292849" cy="31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C</a:t>
              </a:r>
              <a:endParaRPr lang="cs-CZ" sz="1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5" name="Přímá spojnice se šipkou 14"/>
            <p:cNvCxnSpPr/>
            <p:nvPr/>
          </p:nvCxnSpPr>
          <p:spPr>
            <a:xfrm flipH="1">
              <a:off x="5721815" y="1081498"/>
              <a:ext cx="327584" cy="386387"/>
            </a:xfrm>
            <a:prstGeom prst="straightConnector1">
              <a:avLst/>
            </a:prstGeom>
            <a:ln>
              <a:solidFill>
                <a:srgbClr val="0070C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5440274" y="2175897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>
              <a:off x="7626895" y="2175896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4778982" y="2644049"/>
              <a:ext cx="1264323" cy="539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dihydrouracyl</a:t>
              </a:r>
              <a:endParaRPr lang="cs-CZ" sz="1400" b="1" dirty="0" smtClean="0">
                <a:solidFill>
                  <a:srgbClr val="C0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R=H</a:t>
              </a:r>
              <a:endParaRPr lang="cs-CZ" sz="14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089824" y="2654749"/>
              <a:ext cx="1264323" cy="539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dihydrouracyl</a:t>
              </a:r>
              <a:endParaRPr lang="cs-CZ" sz="1400" b="1" dirty="0" smtClean="0">
                <a:solidFill>
                  <a:srgbClr val="C0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R=CH</a:t>
              </a:r>
              <a:r>
                <a:rPr lang="cs-CZ" sz="1400" baseline="-25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3</a:t>
              </a:r>
              <a:endParaRPr lang="cs-CZ" sz="1400" baseline="-250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0" name="Přímá spojnice se šipkou 19"/>
            <p:cNvCxnSpPr/>
            <p:nvPr/>
          </p:nvCxnSpPr>
          <p:spPr>
            <a:xfrm>
              <a:off x="5445898" y="3220472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>
              <a:off x="7632519" y="3220471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ovéPole 21"/>
            <p:cNvSpPr txBox="1"/>
            <p:nvPr/>
          </p:nvSpPr>
          <p:spPr>
            <a:xfrm>
              <a:off x="4814475" y="3688624"/>
              <a:ext cx="1262844" cy="761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N-</a:t>
              </a:r>
              <a:r>
                <a:rPr lang="cs-CZ" sz="1400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karbamoyl</a:t>
              </a:r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-</a:t>
              </a:r>
            </a:p>
            <a:p>
              <a:pPr algn="ctr"/>
              <a:r>
                <a:rPr lang="cs-CZ" sz="14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b</a:t>
              </a:r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-alanin</a:t>
              </a:r>
            </a:p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R=H</a:t>
              </a:r>
              <a:endParaRPr lang="cs-CZ" sz="14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6904914" y="3699324"/>
              <a:ext cx="1645396" cy="7616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N-</a:t>
              </a:r>
              <a:r>
                <a:rPr lang="cs-CZ" sz="1400" b="1" dirty="0" err="1">
                  <a:solidFill>
                    <a:srgbClr val="C00000"/>
                  </a:solidFill>
                  <a:latin typeface="Calibri" panose="020F0502020204030204" pitchFamily="34" charset="0"/>
                </a:rPr>
                <a:t>karbamoyl</a:t>
              </a:r>
              <a:r>
                <a:rPr lang="cs-CZ" sz="14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-</a:t>
              </a:r>
            </a:p>
            <a:p>
              <a:pPr algn="ctr"/>
              <a:r>
                <a:rPr lang="cs-CZ" sz="14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b</a:t>
              </a:r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-</a:t>
              </a:r>
              <a:r>
                <a:rPr lang="cs-CZ" sz="1400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aminoizobutyrát</a:t>
              </a:r>
              <a:endParaRPr lang="cs-CZ" sz="1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R=CH</a:t>
              </a:r>
              <a:r>
                <a:rPr lang="cs-CZ" sz="1400" baseline="-25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3</a:t>
              </a:r>
              <a:endParaRPr lang="cs-CZ" sz="1400" baseline="-250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4" name="Přímá spojnice se šipkou 23"/>
            <p:cNvCxnSpPr/>
            <p:nvPr/>
          </p:nvCxnSpPr>
          <p:spPr>
            <a:xfrm>
              <a:off x="5463201" y="4557375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>
            <a:xfrm>
              <a:off x="7649822" y="4557374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/>
            <p:cNvSpPr txBox="1"/>
            <p:nvPr/>
          </p:nvSpPr>
          <p:spPr>
            <a:xfrm>
              <a:off x="5045278" y="5025527"/>
              <a:ext cx="835844" cy="539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b</a:t>
              </a:r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-alanin</a:t>
              </a:r>
            </a:p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R=H</a:t>
              </a:r>
              <a:endParaRPr lang="cs-CZ" sz="14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966534" y="5006511"/>
              <a:ext cx="1645395" cy="5395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b="1" dirty="0" smtClean="0">
                  <a:solidFill>
                    <a:srgbClr val="C00000"/>
                  </a:solidFill>
                  <a:latin typeface="Symbol" panose="05050102010706020507" pitchFamily="18" charset="2"/>
                </a:rPr>
                <a:t>b</a:t>
              </a:r>
              <a:r>
                <a:rPr lang="cs-CZ" sz="1400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-</a:t>
              </a:r>
              <a:r>
                <a:rPr lang="cs-CZ" sz="1400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aminoizobutyrát</a:t>
              </a:r>
              <a:endParaRPr lang="cs-CZ" sz="14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R=CH</a:t>
              </a:r>
              <a:r>
                <a:rPr lang="cs-CZ" sz="1400" baseline="-25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3</a:t>
              </a:r>
              <a:endParaRPr lang="cs-CZ" sz="1400" baseline="-250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8" name="Přímá spojnice se šipkou 27"/>
            <p:cNvCxnSpPr/>
            <p:nvPr/>
          </p:nvCxnSpPr>
          <p:spPr>
            <a:xfrm>
              <a:off x="5485299" y="5577028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>
            <a:xfrm>
              <a:off x="7671920" y="5577027"/>
              <a:ext cx="0" cy="468153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/>
            <p:cNvSpPr txBox="1"/>
            <p:nvPr/>
          </p:nvSpPr>
          <p:spPr>
            <a:xfrm>
              <a:off x="4851358" y="6045180"/>
              <a:ext cx="1267887" cy="380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acetyl-</a:t>
              </a:r>
              <a:r>
                <a:rPr lang="cs-CZ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CoA</a:t>
              </a:r>
              <a:endParaRPr lang="cs-CZ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982605" y="6045806"/>
              <a:ext cx="1464981" cy="3808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err="1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sukcinyl-CoA</a:t>
              </a:r>
              <a:endParaRPr lang="cs-CZ" baseline="-250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7779078" y="4744901"/>
              <a:ext cx="961927" cy="31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NH</a:t>
              </a:r>
              <a:r>
                <a:rPr lang="cs-CZ" sz="1400" baseline="-25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3</a:t>
              </a:r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 + CO</a:t>
              </a:r>
              <a:r>
                <a:rPr lang="cs-CZ" sz="1400" baseline="-25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2</a:t>
              </a:r>
              <a:endParaRPr lang="cs-CZ" sz="1400" baseline="-250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4721948" y="4739139"/>
              <a:ext cx="961927" cy="317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NH</a:t>
              </a:r>
              <a:r>
                <a:rPr lang="cs-CZ" sz="1400" baseline="-25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3</a:t>
              </a:r>
              <a:r>
                <a:rPr lang="cs-CZ" sz="14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 + CO</a:t>
              </a:r>
              <a:r>
                <a:rPr lang="cs-CZ" sz="1400" baseline="-25000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2</a:t>
              </a:r>
              <a:endParaRPr lang="cs-CZ" sz="1400" baseline="-250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5" name="Obrázek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34066" y="1807225"/>
            <a:ext cx="2607590" cy="34767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7" name="Obdélník 36"/>
          <p:cNvSpPr/>
          <p:nvPr/>
        </p:nvSpPr>
        <p:spPr>
          <a:xfrm>
            <a:off x="777239" y="677072"/>
            <a:ext cx="3835477" cy="60780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20"/>
          <p:cNvSpPr txBox="1">
            <a:spLocks noChangeArrowheads="1"/>
          </p:cNvSpPr>
          <p:nvPr/>
        </p:nvSpPr>
        <p:spPr bwMode="auto">
          <a:xfrm>
            <a:off x="4888608" y="6437678"/>
            <a:ext cx="3905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dirty="0" err="1">
                <a:latin typeface="Calibri" panose="020F0502020204030204" pitchFamily="34" charset="0"/>
              </a:rPr>
              <a:t>Koolman</a:t>
            </a:r>
            <a:r>
              <a:rPr lang="cs-CZ" altLang="cs-CZ" sz="1200" dirty="0">
                <a:latin typeface="Calibri" panose="020F0502020204030204" pitchFamily="34" charset="0"/>
              </a:rPr>
              <a:t> J., Röhm KH: Barevný atlas biochemie, </a:t>
            </a:r>
            <a:r>
              <a:rPr lang="cs-CZ" altLang="cs-CZ" sz="1200" dirty="0" err="1">
                <a:latin typeface="Calibri" panose="020F0502020204030204" pitchFamily="34" charset="0"/>
              </a:rPr>
              <a:t>Grada</a:t>
            </a:r>
            <a:r>
              <a:rPr lang="cs-CZ" altLang="cs-CZ" sz="1200" dirty="0">
                <a:latin typeface="Calibri" panose="020F0502020204030204" pitchFamily="34" charset="0"/>
              </a:rPr>
              <a:t> 2012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3971557" y="146251"/>
            <a:ext cx="120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pyrimidiny</a:t>
            </a:r>
            <a:endParaRPr lang="cs-CZ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slide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05725" y="976183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4018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991" y="1233798"/>
            <a:ext cx="1843468" cy="106662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454084" y="157332"/>
            <a:ext cx="5700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defRPr/>
            </a:pP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ODBOURÁVÁNÍ HEMU </a:t>
            </a:r>
            <a:endParaRPr lang="cs-CZ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695325" y="1064521"/>
            <a:ext cx="2838450" cy="1386304"/>
            <a:chOff x="1346835" y="4669691"/>
            <a:chExt cx="2838450" cy="1386304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6835" y="5008245"/>
              <a:ext cx="2838450" cy="1047750"/>
            </a:xfrm>
            <a:prstGeom prst="rect">
              <a:avLst/>
            </a:prstGeom>
          </p:spPr>
        </p:pic>
        <p:sp>
          <p:nvSpPr>
            <p:cNvPr id="10" name="TextovéPole 9"/>
            <p:cNvSpPr txBox="1"/>
            <p:nvPr/>
          </p:nvSpPr>
          <p:spPr>
            <a:xfrm>
              <a:off x="1505949" y="4669691"/>
              <a:ext cx="24452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err="1" smtClean="0">
                  <a:latin typeface="Calibri" panose="020F0502020204030204" pitchFamily="34" charset="0"/>
                </a:rPr>
                <a:t>hem</a:t>
              </a:r>
              <a:r>
                <a:rPr lang="cs-CZ" sz="1600" b="1" dirty="0" err="1" smtClean="0">
                  <a:latin typeface="Calibri" panose="020F0502020204030204" pitchFamily="34" charset="0"/>
                  <a:sym typeface="Wingdings 3" panose="05040102010807070707" pitchFamily="18" charset="2"/>
                </a:rPr>
                <a:t>biliverdin</a:t>
              </a:r>
              <a:r>
                <a:rPr lang="cs-CZ" sz="1600" b="1" dirty="0" err="1">
                  <a:latin typeface="Calibri" panose="020F0502020204030204" pitchFamily="34" charset="0"/>
                  <a:sym typeface="Wingdings 3" panose="05040102010807070707" pitchFamily="18" charset="2"/>
                </a:rPr>
                <a:t>bilirubin</a:t>
              </a:r>
              <a:endParaRPr lang="cs-CZ" sz="16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857726" y="670768"/>
            <a:ext cx="2671704" cy="1680292"/>
            <a:chOff x="4063444" y="1115781"/>
            <a:chExt cx="3018472" cy="1780057"/>
          </a:xfrm>
        </p:grpSpPr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4703514"/>
                </p:ext>
              </p:extLst>
            </p:nvPr>
          </p:nvGraphicFramePr>
          <p:xfrm>
            <a:off x="4063444" y="1115781"/>
            <a:ext cx="3018472" cy="1642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03" name="CS ChemDraw Drawing" r:id="rId8" imgW="3704448" imgH="2016043" progId="ChemDraw.Document.6.0">
                    <p:embed/>
                  </p:oleObj>
                </mc:Choice>
                <mc:Fallback>
                  <p:oleObj name="CS ChemDraw Drawing" r:id="rId8" imgW="3704448" imgH="2016043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063444" y="1115781"/>
                          <a:ext cx="3018472" cy="16424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Obdélník 11"/>
            <p:cNvSpPr/>
            <p:nvPr/>
          </p:nvSpPr>
          <p:spPr>
            <a:xfrm>
              <a:off x="4982687" y="2526506"/>
              <a:ext cx="9845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>
                  <a:latin typeface="Calibri" panose="020F0502020204030204" pitchFamily="34" charset="0"/>
                  <a:sym typeface="Wingdings 3" panose="05040102010807070707" pitchFamily="18" charset="2"/>
                </a:rPr>
                <a:t>bilirubin</a:t>
              </a:r>
              <a:endParaRPr lang="cs-CZ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695325" y="2795868"/>
            <a:ext cx="590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hemoglobin </a:t>
            </a:r>
            <a:r>
              <a:rPr lang="cs-CZ" dirty="0" smtClean="0">
                <a:latin typeface="Calibri" panose="020F0502020204030204" pitchFamily="34" charset="0"/>
              </a:rPr>
              <a:t>(makrofágy jater, </a:t>
            </a:r>
            <a:r>
              <a:rPr lang="cs-CZ" dirty="0">
                <a:latin typeface="Calibri" panose="020F0502020204030204" pitchFamily="34" charset="0"/>
              </a:rPr>
              <a:t>sleziny, kostní dřeně a </a:t>
            </a:r>
            <a:r>
              <a:rPr lang="cs-CZ" dirty="0" smtClean="0">
                <a:latin typeface="Calibri" panose="020F0502020204030204" pitchFamily="34" charset="0"/>
              </a:rPr>
              <a:t>podkoží)</a:t>
            </a:r>
            <a:endParaRPr lang="cs-CZ" dirty="0">
              <a:latin typeface="Calibri" panose="020F0502020204030204" pitchFamily="34" charset="0"/>
            </a:endParaRPr>
          </a:p>
        </p:txBody>
      </p:sp>
      <p:cxnSp>
        <p:nvCxnSpPr>
          <p:cNvPr id="17" name="Přímá spojnice se šipkou 16"/>
          <p:cNvCxnSpPr/>
          <p:nvPr/>
        </p:nvCxnSpPr>
        <p:spPr>
          <a:xfrm>
            <a:off x="1280160" y="3177085"/>
            <a:ext cx="0" cy="1854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786001" y="327852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bilirubin</a:t>
            </a:r>
            <a:endParaRPr lang="cs-CZ" dirty="0">
              <a:latin typeface="Calibri" panose="020F0502020204030204" pitchFamily="34" charset="0"/>
            </a:endParaRPr>
          </a:p>
        </p:txBody>
      </p:sp>
      <p:cxnSp>
        <p:nvCxnSpPr>
          <p:cNvPr id="19" name="Přímá spojnice se šipkou 18"/>
          <p:cNvCxnSpPr/>
          <p:nvPr/>
        </p:nvCxnSpPr>
        <p:spPr>
          <a:xfrm flipH="1">
            <a:off x="1278283" y="3647858"/>
            <a:ext cx="1" cy="6269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1278283" y="3610008"/>
            <a:ext cx="187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Calibri" panose="020F0502020204030204" pitchFamily="34" charset="0"/>
              </a:rPr>
              <a:t>vazba na albumin</a:t>
            </a:r>
          </a:p>
          <a:p>
            <a:r>
              <a:rPr lang="cs-CZ" dirty="0" smtClean="0">
                <a:solidFill>
                  <a:srgbClr val="0070C0"/>
                </a:solidFill>
                <a:latin typeface="Calibri" panose="020F0502020204030204" pitchFamily="34" charset="0"/>
              </a:rPr>
              <a:t>transport do jater</a:t>
            </a:r>
            <a:endParaRPr lang="cs-CZ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08429" y="4312670"/>
            <a:ext cx="309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konjugace s </a:t>
            </a:r>
            <a:r>
              <a:rPr lang="cs-CZ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kys</a:t>
            </a:r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. </a:t>
            </a:r>
            <a:r>
              <a:rPr lang="cs-CZ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glukuronovou</a:t>
            </a:r>
            <a:endParaRPr lang="cs-CZ" dirty="0">
              <a:latin typeface="Calibri" panose="020F0502020204030204" pitchFamily="34" charset="0"/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 flipH="1">
            <a:off x="1278283" y="4654316"/>
            <a:ext cx="1" cy="62696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004009" y="5325037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žluč</a:t>
            </a:r>
            <a:endParaRPr lang="cs-CZ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26" name="Přímá spojnice se šipkou 25"/>
          <p:cNvCxnSpPr/>
          <p:nvPr/>
        </p:nvCxnSpPr>
        <p:spPr>
          <a:xfrm flipH="1">
            <a:off x="1278283" y="5622924"/>
            <a:ext cx="2" cy="3013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k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691504"/>
              </p:ext>
            </p:extLst>
          </p:nvPr>
        </p:nvGraphicFramePr>
        <p:xfrm>
          <a:off x="569623" y="6054788"/>
          <a:ext cx="3549650" cy="691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" name="CorelDRAW" r:id="rId10" imgW="3548982" imgH="944597" progId="CorelDraw.Graphic.21">
                  <p:embed/>
                </p:oleObj>
              </mc:Choice>
              <mc:Fallback>
                <p:oleObj name="CorelDRAW" r:id="rId10" imgW="3548982" imgH="94459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9623" y="6054788"/>
                        <a:ext cx="3549650" cy="691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Obdélník 28"/>
          <p:cNvSpPr/>
          <p:nvPr/>
        </p:nvSpPr>
        <p:spPr>
          <a:xfrm>
            <a:off x="2602513" y="6215872"/>
            <a:ext cx="13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urobilinogen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2066193" y="6139628"/>
            <a:ext cx="346460" cy="726180"/>
          </a:xfrm>
          <a:prstGeom prst="rect">
            <a:avLst/>
          </a:prstGeom>
        </p:spPr>
      </p:pic>
      <p:graphicFrame>
        <p:nvGraphicFramePr>
          <p:cNvPr id="36" name="Objek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260495"/>
              </p:ext>
            </p:extLst>
          </p:nvPr>
        </p:nvGraphicFramePr>
        <p:xfrm>
          <a:off x="1244582" y="6206564"/>
          <a:ext cx="6159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5" name="CorelDRAW" r:id="rId13" imgW="615268" imgH="365258" progId="CorelDraw.Graphic.21">
                  <p:embed/>
                </p:oleObj>
              </mc:Choice>
              <mc:Fallback>
                <p:oleObj name="CorelDRAW" r:id="rId13" imgW="615268" imgH="36525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44582" y="6206564"/>
                        <a:ext cx="6159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ovéPole 36"/>
          <p:cNvSpPr txBox="1"/>
          <p:nvPr/>
        </p:nvSpPr>
        <p:spPr>
          <a:xfrm>
            <a:off x="1326962" y="6077372"/>
            <a:ext cx="1575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Calibri" panose="020F0502020204030204" pitchFamily="34" charset="0"/>
              </a:rPr>
              <a:t>dekonjugace</a:t>
            </a:r>
            <a:r>
              <a:rPr lang="cs-CZ" sz="1200" b="1" dirty="0" smtClean="0">
                <a:latin typeface="Calibri" panose="020F0502020204030204" pitchFamily="34" charset="0"/>
              </a:rPr>
              <a:t>, redukce</a:t>
            </a:r>
            <a:endParaRPr lang="cs-CZ" sz="1200" b="1" dirty="0">
              <a:latin typeface="Calibri" panose="020F0502020204030204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772740" y="6431315"/>
            <a:ext cx="769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STŘEVO</a:t>
            </a:r>
            <a:endParaRPr lang="cs-CZ" sz="1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3429463" y="5509703"/>
            <a:ext cx="0" cy="7229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2926056" y="5140371"/>
            <a:ext cx="100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LEDVINY</a:t>
            </a:r>
            <a:endParaRPr lang="cs-CZ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cxnSp>
        <p:nvCxnSpPr>
          <p:cNvPr id="47" name="Přímá spojnice se šipkou 46"/>
          <p:cNvCxnSpPr/>
          <p:nvPr/>
        </p:nvCxnSpPr>
        <p:spPr>
          <a:xfrm rot="5400000" flipV="1">
            <a:off x="4358389" y="4928846"/>
            <a:ext cx="0" cy="7229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/>
          <p:cNvSpPr txBox="1"/>
          <p:nvPr/>
        </p:nvSpPr>
        <p:spPr>
          <a:xfrm>
            <a:off x="4871159" y="5105634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moč</a:t>
            </a:r>
            <a:endParaRPr lang="cs-CZ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slide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55458" y="3787457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834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7480" y="1737678"/>
            <a:ext cx="3623310" cy="1143000"/>
          </a:xfrm>
        </p:spPr>
        <p:txBody>
          <a:bodyPr>
            <a:noAutofit/>
          </a:bodyPr>
          <a:lstStyle/>
          <a:p>
            <a:r>
              <a:rPr lang="cs-CZ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Mozek</a:t>
            </a:r>
            <a:endParaRPr lang="cs-CZ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br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613753"/>
            <a:ext cx="2731134" cy="260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7480" y="1520508"/>
            <a:ext cx="3291840" cy="1143000"/>
          </a:xfrm>
        </p:spPr>
        <p:txBody>
          <a:bodyPr>
            <a:noAutofit/>
          </a:bodyPr>
          <a:lstStyle/>
          <a:p>
            <a:r>
              <a:rPr lang="cs-CZ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Játra</a:t>
            </a:r>
            <a:endParaRPr lang="cs-CZ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3555537"/>
            <a:ext cx="2594610" cy="20668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1550" y="3279280"/>
            <a:ext cx="3124200" cy="234315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530" y="713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4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"/>
    </mc:Choice>
    <mc:Fallback xmlns="">
      <p:transition spd="slow" advTm="55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393700"/>
            <a:ext cx="1574800" cy="4984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b="1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MOZEK</a:t>
            </a:r>
          </a:p>
        </p:txBody>
      </p:sp>
      <p:sp>
        <p:nvSpPr>
          <p:cNvPr id="2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70491" y="826091"/>
            <a:ext cx="7467600" cy="4873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2 % hmotnosti těla ... 20 % spotřeby O</a:t>
            </a:r>
            <a:r>
              <a:rPr lang="cs-CZ" altLang="cs-CZ" sz="2000" baseline="-25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cs-CZ" altLang="cs-CZ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většina energie pro aktivní 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transport: </a:t>
            </a:r>
            <a:r>
              <a:rPr lang="cs-CZ" altLang="cs-CZ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Na,K-ATPasa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defRPr/>
            </a:pPr>
            <a:endParaRPr lang="cs-CZ" altLang="cs-CZ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nemá zásoby energeticky bohatých látek (živin):</a:t>
            </a:r>
          </a:p>
          <a:p>
            <a:pPr marL="0" indent="0" eaLnBrk="1" hangingPunct="1">
              <a:spcBef>
                <a:spcPct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nebezpečí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hypoglykemie</a:t>
            </a:r>
          </a:p>
          <a:p>
            <a:pPr eaLnBrk="1" hangingPunct="1">
              <a:defRPr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hlavní zdroj energie: </a:t>
            </a:r>
            <a:endParaRPr lang="cs-CZ" alt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 eaLnBrk="1" hangingPunct="1">
              <a:defRPr/>
            </a:pP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glukosa  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glykolysa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+ CC + </a:t>
            </a:r>
            <a:r>
              <a:rPr lang="cs-CZ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dých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řetězec)</a:t>
            </a:r>
          </a:p>
          <a:p>
            <a:pPr marL="366713" lvl="1" indent="0" eaLnBrk="1" hangingPunct="1">
              <a:buNone/>
              <a:defRPr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120 g za den – během hladovění 60 g</a:t>
            </a:r>
          </a:p>
          <a:p>
            <a:pPr lvl="1" eaLnBrk="1" hangingPunct="1">
              <a:defRPr/>
            </a:pP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při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hladovění: </a:t>
            </a:r>
            <a:r>
              <a:rPr lang="cs-CZ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ketonové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 látky </a:t>
            </a:r>
          </a:p>
          <a:p>
            <a:pPr marL="273050" lvl="1" eaLnBrk="1" hangingPunct="1">
              <a:spcBef>
                <a:spcPts val="600"/>
              </a:spcBef>
              <a:buSzPct val="70000"/>
              <a:buFont typeface="Wingdings" panose="05000000000000000000" pitchFamily="2" charset="2"/>
              <a:buChar char=""/>
              <a:defRPr/>
            </a:pP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syntéza dlouhých MK, </a:t>
            </a:r>
            <a:r>
              <a:rPr lang="cs-CZ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sfingolipidů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velmi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málo TAG</a:t>
            </a:r>
          </a:p>
          <a:p>
            <a:pPr marL="366713" lvl="1" indent="0" eaLnBrk="1" hangingPunct="1">
              <a:buFont typeface="Wingdings 2" panose="05020102010507070707" pitchFamily="18" charset="2"/>
              <a:buNone/>
              <a:defRPr/>
            </a:pP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cs-CZ" altLang="cs-CZ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03974" y="163741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3-hydroxybutyrát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666866" y="2473842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acetoacetát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403974" y="381708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acetoacetyl</a:t>
            </a:r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CoA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532213" y="516033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  <a:latin typeface="Arial" panose="020B0604020202020204" pitchFamily="34" charset="0"/>
              </a:rPr>
              <a:t>2 x acetyl </a:t>
            </a:r>
            <a:r>
              <a:rPr lang="cs-CZ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CoA</a:t>
            </a:r>
            <a:endParaRPr lang="cs-CZ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Přímá spojnice se šipkou 5"/>
          <p:cNvCxnSpPr>
            <a:stCxn id="3" idx="2"/>
            <a:endCxn id="8" idx="0"/>
          </p:cNvCxnSpPr>
          <p:nvPr/>
        </p:nvCxnSpPr>
        <p:spPr>
          <a:xfrm flipH="1">
            <a:off x="7355516" y="2006746"/>
            <a:ext cx="1" cy="467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8" idx="2"/>
            <a:endCxn id="9" idx="0"/>
          </p:cNvCxnSpPr>
          <p:nvPr/>
        </p:nvCxnSpPr>
        <p:spPr>
          <a:xfrm>
            <a:off x="7355516" y="2843174"/>
            <a:ext cx="12825" cy="973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9" idx="2"/>
            <a:endCxn id="10" idx="0"/>
          </p:cNvCxnSpPr>
          <p:nvPr/>
        </p:nvCxnSpPr>
        <p:spPr>
          <a:xfrm flipH="1">
            <a:off x="7368340" y="4186420"/>
            <a:ext cx="1" cy="973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7355516" y="2051730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85CA3A"/>
                </a:solidFill>
              </a:rPr>
              <a:t>3-hydroxybutyrát</a:t>
            </a:r>
          </a:p>
          <a:p>
            <a:r>
              <a:rPr lang="cs-CZ" sz="1000" b="1" dirty="0" err="1" smtClean="0">
                <a:solidFill>
                  <a:srgbClr val="85CA3A"/>
                </a:solidFill>
              </a:rPr>
              <a:t>dehydrogenasa</a:t>
            </a:r>
            <a:endParaRPr lang="cs-CZ" sz="1000" b="1" dirty="0">
              <a:solidFill>
                <a:srgbClr val="85CA3A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351039" y="3064065"/>
            <a:ext cx="94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85CA3A"/>
                </a:solidFill>
              </a:rPr>
              <a:t>3-oxoacyl</a:t>
            </a:r>
          </a:p>
          <a:p>
            <a:r>
              <a:rPr lang="cs-CZ" sz="1000" b="1" dirty="0" err="1" smtClean="0">
                <a:solidFill>
                  <a:srgbClr val="85CA3A"/>
                </a:solidFill>
              </a:rPr>
              <a:t>transferasa</a:t>
            </a:r>
            <a:endParaRPr lang="cs-CZ" sz="1000" b="1" dirty="0">
              <a:solidFill>
                <a:srgbClr val="85CA3A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390644" y="4495700"/>
            <a:ext cx="10326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>
                <a:solidFill>
                  <a:srgbClr val="85CA3A"/>
                </a:solidFill>
              </a:rPr>
              <a:t>CoA</a:t>
            </a:r>
            <a:r>
              <a:rPr lang="cs-CZ" sz="1000" b="1" dirty="0" smtClean="0">
                <a:solidFill>
                  <a:srgbClr val="85CA3A"/>
                </a:solidFill>
              </a:rPr>
              <a:t> </a:t>
            </a:r>
            <a:r>
              <a:rPr lang="cs-CZ" sz="1000" b="1" dirty="0" err="1" smtClean="0">
                <a:solidFill>
                  <a:srgbClr val="85CA3A"/>
                </a:solidFill>
              </a:rPr>
              <a:t>thiolasa</a:t>
            </a:r>
            <a:endParaRPr lang="cs-CZ" sz="1000" b="1" dirty="0">
              <a:solidFill>
                <a:srgbClr val="85CA3A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133556" y="2757266"/>
            <a:ext cx="10021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sukcinyl</a:t>
            </a:r>
            <a:r>
              <a:rPr lang="cs-CZ" sz="1100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sz="11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CoA</a:t>
            </a:r>
            <a:endParaRPr lang="cs-CZ" sz="11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433317" y="3541610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sukcinát</a:t>
            </a:r>
            <a:endParaRPr lang="cs-CZ" sz="11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420230" y="4331384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solidFill>
                  <a:srgbClr val="0070C0"/>
                </a:solidFill>
                <a:latin typeface="Arial" panose="020B0604020202020204" pitchFamily="34" charset="0"/>
              </a:rPr>
              <a:t>HS-</a:t>
            </a:r>
            <a:r>
              <a:rPr lang="cs-CZ" sz="11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CoA</a:t>
            </a:r>
            <a:endParaRPr lang="cs-CZ" sz="11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3" name="Oblouk 32"/>
          <p:cNvSpPr/>
          <p:nvPr/>
        </p:nvSpPr>
        <p:spPr>
          <a:xfrm rot="2664970">
            <a:off x="6443882" y="2845360"/>
            <a:ext cx="914400" cy="914400"/>
          </a:xfrm>
          <a:prstGeom prst="arc">
            <a:avLst>
              <a:gd name="adj1" fmla="val 14890197"/>
              <a:gd name="adj2" fmla="val 90884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louk 36"/>
          <p:cNvSpPr/>
          <p:nvPr/>
        </p:nvSpPr>
        <p:spPr>
          <a:xfrm rot="2664970">
            <a:off x="6443882" y="4447923"/>
            <a:ext cx="914400" cy="914400"/>
          </a:xfrm>
          <a:prstGeom prst="arc">
            <a:avLst>
              <a:gd name="adj1" fmla="val 14890197"/>
              <a:gd name="adj2" fmla="val 187829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slide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469" y="89217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8310" y="1211898"/>
            <a:ext cx="3166110" cy="1143000"/>
          </a:xfrm>
        </p:spPr>
        <p:txBody>
          <a:bodyPr>
            <a:noAutofit/>
          </a:bodyPr>
          <a:lstStyle/>
          <a:p>
            <a:r>
              <a:rPr lang="cs-CZ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Svaly</a:t>
            </a:r>
            <a:endParaRPr lang="cs-CZ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Image result for sva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2720244"/>
            <a:ext cx="2798445" cy="26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kulturist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704147"/>
            <a:ext cx="2674620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90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ýsledek obrázku pro kureci srd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017713"/>
            <a:ext cx="2068513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141538"/>
            <a:ext cx="17033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395288" y="139700"/>
            <a:ext cx="1384300" cy="6683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SVALY</a:t>
            </a:r>
            <a:endParaRPr lang="cs-CZ" altLang="cs-CZ" dirty="0" smtClean="0">
              <a:solidFill>
                <a:srgbClr val="C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3317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288" y="952500"/>
            <a:ext cx="8229600" cy="2989263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smtClean="0">
                <a:latin typeface="Calibri" panose="020F0502020204030204" pitchFamily="34" charset="0"/>
                <a:cs typeface="Times New Roman" panose="02020603050405020304" pitchFamily="18" charset="0"/>
              </a:rPr>
              <a:t>kosterní svaly v klidu: 30 % spotřeby O</a:t>
            </a:r>
            <a:r>
              <a:rPr lang="cs-CZ" altLang="cs-CZ" sz="2000" baseline="-25000" smtClean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altLang="cs-CZ" sz="2000" smtClean="0">
                <a:latin typeface="Calibri" panose="020F0502020204030204" pitchFamily="34" charset="0"/>
                <a:cs typeface="Times New Roman" panose="02020603050405020304" pitchFamily="18" charset="0"/>
              </a:rPr>
              <a:t> , lze zvýšit až 25 x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smtClean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smtClean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000" smtClean="0">
                <a:latin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395288" y="1639888"/>
            <a:ext cx="746760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červená a bílá vlákna: myoglobin, mitochondrie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cs-CZ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cs-CZ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r>
              <a:rPr 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cs-CZ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  <a:defRPr/>
            </a:pPr>
            <a:endParaRPr 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cs-CZ" sz="2000" dirty="0" smtClean="0">
              <a:latin typeface="Calibri" panose="020F0502020204030204" pitchFamily="34" charset="0"/>
            </a:endParaRPr>
          </a:p>
        </p:txBody>
      </p:sp>
      <p:pic>
        <p:nvPicPr>
          <p:cNvPr id="13319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024063"/>
            <a:ext cx="3144838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Obdélník 11"/>
          <p:cNvSpPr>
            <a:spLocks noChangeArrowheads="1"/>
          </p:cNvSpPr>
          <p:nvPr/>
        </p:nvSpPr>
        <p:spPr bwMode="auto">
          <a:xfrm>
            <a:off x="2546350" y="4772025"/>
            <a:ext cx="5803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rozlišení podle funkce (prsní sval vs. srdce kuřete) </a:t>
            </a:r>
          </a:p>
          <a:p>
            <a:pPr eaLnBrk="1" hangingPunct="1">
              <a:spcAft>
                <a:spcPts val="600"/>
              </a:spcAft>
            </a:pPr>
            <a:r>
              <a:rPr lang="cs-CZ" altLang="cs-CZ" sz="2000">
                <a:latin typeface="Calibri" panose="020F0502020204030204" pitchFamily="34" charset="0"/>
                <a:cs typeface="Times New Roman" panose="02020603050405020304" pitchFamily="18" charset="0"/>
              </a:rPr>
              <a:t>u savců společně obojí typ vláken v jednom svalu</a:t>
            </a:r>
          </a:p>
          <a:p>
            <a:pPr eaLnBrk="1" hangingPunct="1">
              <a:spcAft>
                <a:spcPts val="600"/>
              </a:spcAft>
            </a:pPr>
            <a:endParaRPr lang="cs-CZ" altLang="cs-CZ" sz="20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slide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6524" y="115252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77240"/>
            <a:ext cx="8003024" cy="548958"/>
          </a:xfrm>
        </p:spPr>
        <p:txBody>
          <a:bodyPr/>
          <a:lstStyle/>
          <a:p>
            <a:r>
              <a:rPr lang="cs-CZ" dirty="0" smtClean="0"/>
              <a:t>Svalová kontrakce - Je </a:t>
            </a:r>
            <a:r>
              <a:rPr lang="cs-CZ" dirty="0" err="1" smtClean="0"/>
              <a:t>myosin</a:t>
            </a:r>
            <a:r>
              <a:rPr lang="cs-CZ" dirty="0" smtClean="0"/>
              <a:t> enzym?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6" y="2240280"/>
            <a:ext cx="5249008" cy="3310160"/>
          </a:xfrm>
          <a:prstGeom prst="rect">
            <a:avLst/>
          </a:prstGeom>
        </p:spPr>
      </p:pic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267068"/>
              </p:ext>
            </p:extLst>
          </p:nvPr>
        </p:nvGraphicFramePr>
        <p:xfrm>
          <a:off x="7365353" y="2555001"/>
          <a:ext cx="1094871" cy="109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4" name="CorelDRAW" r:id="rId7" imgW="1591785" imgH="129283" progId="CorelDraw.Graphic.21">
                  <p:embed/>
                </p:oleObj>
              </mc:Choice>
              <mc:Fallback>
                <p:oleObj name="CorelDRAW" r:id="rId7" imgW="1591785" imgH="129283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65353" y="2555001"/>
                        <a:ext cx="1094871" cy="109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042468"/>
              </p:ext>
            </p:extLst>
          </p:nvPr>
        </p:nvGraphicFramePr>
        <p:xfrm>
          <a:off x="7386955" y="2055614"/>
          <a:ext cx="704873" cy="295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5" name="CorelDRAW" r:id="rId9" imgW="1083052" imgH="453879" progId="CorelDraw.Graphic.21">
                  <p:embed/>
                </p:oleObj>
              </mc:Choice>
              <mc:Fallback>
                <p:oleObj name="CorelDRAW" r:id="rId9" imgW="1083052" imgH="453879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86955" y="2055614"/>
                        <a:ext cx="704873" cy="295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6311224" y="2055614"/>
            <a:ext cx="86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latin typeface="Calibri" panose="020F0502020204030204" pitchFamily="34" charset="0"/>
              </a:rPr>
              <a:t>myosin</a:t>
            </a:r>
            <a:endParaRPr lang="cs-CZ" b="1" dirty="0"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311224" y="2424946"/>
            <a:ext cx="66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</a:rPr>
              <a:t>aktin</a:t>
            </a:r>
            <a:endParaRPr lang="cs-CZ" b="1" dirty="0">
              <a:latin typeface="Calibri" panose="020F0502020204030204" pitchFamily="34" charset="0"/>
            </a:endParaRPr>
          </a:p>
        </p:txBody>
      </p:sp>
      <p:pic>
        <p:nvPicPr>
          <p:cNvPr id="3" name="slide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86955" y="3580009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909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Skupina 6"/>
          <p:cNvGrpSpPr>
            <a:grpSpLocks/>
          </p:cNvGrpSpPr>
          <p:nvPr/>
        </p:nvGrpSpPr>
        <p:grpSpPr bwMode="auto">
          <a:xfrm>
            <a:off x="486727" y="2979320"/>
            <a:ext cx="8239125" cy="1249362"/>
            <a:chOff x="450851" y="2692018"/>
            <a:chExt cx="8239125" cy="1249363"/>
          </a:xfrm>
        </p:grpSpPr>
        <p:pic>
          <p:nvPicPr>
            <p:cNvPr id="14344" name="Obrázek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0" y="2692018"/>
              <a:ext cx="2592388" cy="1249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51" y="2692018"/>
              <a:ext cx="2197100" cy="120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6" name="TextovéPole 9"/>
            <p:cNvSpPr txBox="1">
              <a:spLocks noChangeArrowheads="1"/>
            </p:cNvSpPr>
            <p:nvPr/>
          </p:nvSpPr>
          <p:spPr bwMode="auto">
            <a:xfrm>
              <a:off x="2783681" y="2997200"/>
              <a:ext cx="11366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dirty="0">
                  <a:latin typeface="Calibri" panose="020F0502020204030204" pitchFamily="34" charset="0"/>
                </a:rPr>
                <a:t>+ ATP</a:t>
              </a:r>
            </a:p>
          </p:txBody>
        </p:sp>
        <p:cxnSp>
          <p:nvCxnSpPr>
            <p:cNvPr id="11" name="Přímá spojnice se šipkou 10"/>
            <p:cNvCxnSpPr/>
            <p:nvPr/>
          </p:nvCxnSpPr>
          <p:spPr>
            <a:xfrm>
              <a:off x="3860801" y="3195255"/>
              <a:ext cx="5842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8" name="TextovéPole 11"/>
            <p:cNvSpPr txBox="1">
              <a:spLocks noChangeArrowheads="1"/>
            </p:cNvSpPr>
            <p:nvPr/>
          </p:nvSpPr>
          <p:spPr bwMode="auto">
            <a:xfrm>
              <a:off x="7553326" y="2997200"/>
              <a:ext cx="11366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>
                  <a:latin typeface="Calibri" panose="020F0502020204030204" pitchFamily="34" charset="0"/>
                </a:rPr>
                <a:t>+ ADP</a:t>
              </a:r>
            </a:p>
          </p:txBody>
        </p:sp>
      </p:grpSp>
      <p:sp>
        <p:nvSpPr>
          <p:cNvPr id="14340" name="TextovéPole 12"/>
          <p:cNvSpPr txBox="1">
            <a:spLocks noChangeArrowheads="1"/>
          </p:cNvSpPr>
          <p:nvPr/>
        </p:nvSpPr>
        <p:spPr bwMode="auto">
          <a:xfrm>
            <a:off x="323850" y="274578"/>
            <a:ext cx="195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70C0"/>
                </a:solidFill>
                <a:latin typeface="Calibri" panose="020F0502020204030204" pitchFamily="34" charset="0"/>
              </a:rPr>
              <a:t>Zdroj energie:</a:t>
            </a:r>
          </a:p>
        </p:txBody>
      </p:sp>
      <p:sp>
        <p:nvSpPr>
          <p:cNvPr id="14341" name="TextovéPole 14"/>
          <p:cNvSpPr txBox="1">
            <a:spLocks noChangeArrowheads="1"/>
          </p:cNvSpPr>
          <p:nvPr/>
        </p:nvSpPr>
        <p:spPr bwMode="auto">
          <a:xfrm>
            <a:off x="395287" y="1736929"/>
            <a:ext cx="7345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altLang="cs-CZ" sz="2000" dirty="0" err="1">
                <a:latin typeface="Calibri" panose="020F0502020204030204" pitchFamily="34" charset="0"/>
              </a:rPr>
              <a:t>kreatinfosfát</a:t>
            </a:r>
            <a:r>
              <a:rPr lang="cs-CZ" altLang="cs-CZ" sz="2000" dirty="0">
                <a:latin typeface="Calibri" panose="020F0502020204030204" pitchFamily="34" charset="0"/>
              </a:rPr>
              <a:t> -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zásoba „aktivního fosfátu“ (enzym </a:t>
            </a:r>
            <a:r>
              <a:rPr lang="cs-CZ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kreatinkinasa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): 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cs-CZ" altLang="cs-CZ" sz="2000" dirty="0">
              <a:latin typeface="Calibri" panose="020F0502020204030204" pitchFamily="34" charset="0"/>
            </a:endParaRPr>
          </a:p>
        </p:txBody>
      </p:sp>
      <p:sp>
        <p:nvSpPr>
          <p:cNvPr id="14342" name="TextovéPole 17"/>
          <p:cNvSpPr txBox="1">
            <a:spLocks noChangeArrowheads="1"/>
          </p:cNvSpPr>
          <p:nvPr/>
        </p:nvSpPr>
        <p:spPr bwMode="auto">
          <a:xfrm>
            <a:off x="323850" y="4843196"/>
            <a:ext cx="6590715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altLang="cs-CZ" sz="2000" dirty="0">
                <a:latin typeface="Calibri" panose="020F0502020204030204" pitchFamily="34" charset="0"/>
              </a:rPr>
              <a:t>glykogen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(1 - 2 % </a:t>
            </a:r>
            <a:r>
              <a:rPr lang="cs-CZ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hmotn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. svalu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altLang="cs-CZ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při 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nedostatku jiných živin: aminokyseliny (</a:t>
            </a:r>
            <a:r>
              <a:rPr lang="cs-CZ" altLang="cs-CZ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Ala cyklus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Gln</a:t>
            </a:r>
            <a:r>
              <a:rPr lang="cs-CZ" alt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cs-CZ" altLang="cs-CZ" sz="20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</a:pPr>
            <a:endParaRPr lang="cs-CZ" altLang="cs-CZ" sz="2000" dirty="0"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5288" y="1307247"/>
            <a:ext cx="52692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4013" lvl="1" indent="-354013" eaLnBrk="0" hangingPunct="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altLang="cs-CZ" sz="2000" dirty="0">
                <a:latin typeface="Calibri" panose="020F0502020204030204" pitchFamily="34" charset="0"/>
              </a:rPr>
              <a:t>glukosa – </a:t>
            </a:r>
            <a:r>
              <a:rPr lang="cs-CZ" altLang="cs-CZ" sz="2000" dirty="0" err="1">
                <a:latin typeface="Calibri" panose="020F0502020204030204" pitchFamily="34" charset="0"/>
              </a:rPr>
              <a:t>Coriho</a:t>
            </a:r>
            <a:r>
              <a:rPr lang="cs-CZ" altLang="cs-CZ" sz="2000" dirty="0">
                <a:latin typeface="Calibri" panose="020F0502020204030204" pitchFamily="34" charset="0"/>
              </a:rPr>
              <a:t> cyklus (též červené krvinky)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95287" y="887323"/>
            <a:ext cx="4797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4013" lvl="1" indent="-354013" eaLnBrk="0" hangingPunct="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altLang="cs-CZ" sz="2000" dirty="0" smtClean="0">
                <a:latin typeface="Calibri" panose="020F0502020204030204" pitchFamily="34" charset="0"/>
              </a:rPr>
              <a:t>mastné </a:t>
            </a:r>
            <a:r>
              <a:rPr lang="cs-CZ" altLang="cs-CZ" sz="2000" dirty="0" err="1" smtClean="0">
                <a:latin typeface="Calibri" panose="020F0502020204030204" pitchFamily="34" charset="0"/>
              </a:rPr>
              <a:t>kys</a:t>
            </a:r>
            <a:r>
              <a:rPr lang="cs-CZ" altLang="cs-CZ" sz="2000" dirty="0" smtClean="0">
                <a:latin typeface="Calibri" panose="020F0502020204030204" pitchFamily="34" charset="0"/>
              </a:rPr>
              <a:t>. </a:t>
            </a:r>
            <a:r>
              <a:rPr lang="cs-CZ" altLang="cs-CZ" sz="2000" dirty="0">
                <a:latin typeface="Calibri" panose="020F0502020204030204" pitchFamily="34" charset="0"/>
              </a:rPr>
              <a:t>– </a:t>
            </a:r>
            <a:r>
              <a:rPr lang="cs-CZ" altLang="cs-CZ" sz="2000" dirty="0" smtClean="0">
                <a:latin typeface="Symbol" panose="05050102010706020507" pitchFamily="18" charset="2"/>
              </a:rPr>
              <a:t>b</a:t>
            </a:r>
            <a:r>
              <a:rPr lang="cs-CZ" altLang="cs-CZ" sz="2000" dirty="0" smtClean="0">
                <a:latin typeface="Calibri" panose="020F0502020204030204" pitchFamily="34" charset="0"/>
              </a:rPr>
              <a:t>-oxidace (červená vlákna)</a:t>
            </a:r>
            <a:endParaRPr lang="cs-CZ" altLang="cs-CZ" sz="2000" dirty="0">
              <a:latin typeface="Calibri" panose="020F0502020204030204" pitchFamily="34" charset="0"/>
            </a:endParaRPr>
          </a:p>
        </p:txBody>
      </p:sp>
      <p:pic>
        <p:nvPicPr>
          <p:cNvPr id="3" name="slide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1950" y="1677159"/>
            <a:ext cx="5381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22238"/>
            <a:ext cx="4622800" cy="3114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ovéPole 11"/>
          <p:cNvSpPr txBox="1">
            <a:spLocks noChangeArrowheads="1"/>
          </p:cNvSpPr>
          <p:nvPr/>
        </p:nvSpPr>
        <p:spPr bwMode="auto">
          <a:xfrm>
            <a:off x="360363" y="265113"/>
            <a:ext cx="145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0070C0"/>
                </a:solidFill>
                <a:latin typeface="Calibri" panose="020F0502020204030204" pitchFamily="34" charset="0"/>
              </a:rPr>
              <a:t>Coriho cyklus</a:t>
            </a:r>
          </a:p>
        </p:txBody>
      </p:sp>
      <p:sp>
        <p:nvSpPr>
          <p:cNvPr id="15365" name="TextovéPole 12"/>
          <p:cNvSpPr txBox="1">
            <a:spLocks noChangeArrowheads="1"/>
          </p:cNvSpPr>
          <p:nvPr/>
        </p:nvSpPr>
        <p:spPr bwMode="auto">
          <a:xfrm>
            <a:off x="360363" y="3421063"/>
            <a:ext cx="2284398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0070C0"/>
                </a:solidFill>
                <a:latin typeface="Calibri" panose="020F0502020204030204" pitchFamily="34" charset="0"/>
              </a:rPr>
              <a:t>alaninový cyklus </a:t>
            </a:r>
          </a:p>
          <a:p>
            <a:pPr eaLnBrk="1" hangingPunct="1"/>
            <a:r>
              <a:rPr lang="cs-CZ" altLang="cs-CZ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(zdroj glukosy, odstraňování </a:t>
            </a:r>
            <a:r>
              <a:rPr lang="cs-CZ" altLang="cs-CZ" sz="1400" b="1" dirty="0">
                <a:solidFill>
                  <a:srgbClr val="0070C0"/>
                </a:solidFill>
                <a:latin typeface="Calibri" panose="020F0502020204030204" pitchFamily="34" charset="0"/>
              </a:rPr>
              <a:t>NH</a:t>
            </a:r>
            <a:r>
              <a:rPr lang="cs-CZ" altLang="cs-CZ" sz="1400" b="1" baseline="-25000" dirty="0">
                <a:solidFill>
                  <a:srgbClr val="0070C0"/>
                </a:solidFill>
                <a:latin typeface="Calibri" panose="020F0502020204030204" pitchFamily="34" charset="0"/>
              </a:rPr>
              <a:t>3</a:t>
            </a:r>
            <a:r>
              <a:rPr lang="cs-CZ" altLang="cs-CZ" sz="1400" b="1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/>
            <a:r>
              <a:rPr lang="cs-CZ" altLang="cs-CZ" sz="1400" b="1" dirty="0">
                <a:solidFill>
                  <a:srgbClr val="0070C0"/>
                </a:solidFill>
                <a:latin typeface="Calibri" panose="020F0502020204030204" pitchFamily="34" charset="0"/>
              </a:rPr>
              <a:t>vznikajícího při katabolismu</a:t>
            </a:r>
          </a:p>
          <a:p>
            <a:pPr eaLnBrk="1" hangingPunct="1"/>
            <a:r>
              <a:rPr lang="cs-CZ" altLang="cs-CZ" sz="1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aminokyselin)</a:t>
            </a:r>
            <a:r>
              <a:rPr lang="cs-CZ" altLang="cs-CZ" sz="1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cs-CZ" altLang="cs-CZ" sz="1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cs-CZ" altLang="cs-CZ" sz="1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cs-CZ" altLang="cs-CZ" sz="14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Další cesta N ze svalu </a:t>
            </a:r>
          </a:p>
          <a:p>
            <a:pPr eaLnBrk="1" hangingPunct="1"/>
            <a:r>
              <a:rPr lang="cs-CZ" altLang="cs-CZ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do jater: </a:t>
            </a:r>
          </a:p>
          <a:p>
            <a:pPr eaLnBrk="1" hangingPunct="1"/>
            <a:r>
              <a:rPr lang="cs-CZ" altLang="cs-CZ" sz="1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Glu</a:t>
            </a:r>
            <a:r>
              <a:rPr lang="cs-CZ" altLang="cs-CZ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 → </a:t>
            </a:r>
            <a:r>
              <a:rPr lang="cs-CZ" altLang="cs-CZ" sz="1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Gln</a:t>
            </a:r>
            <a:r>
              <a:rPr lang="cs-CZ" altLang="cs-CZ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 ve svalu,</a:t>
            </a:r>
          </a:p>
          <a:p>
            <a:pPr eaLnBrk="1" hangingPunct="1"/>
            <a:r>
              <a:rPr lang="cs-CZ" altLang="cs-CZ" sz="1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Gln</a:t>
            </a:r>
            <a:r>
              <a:rPr lang="cs-CZ" altLang="cs-CZ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 → </a:t>
            </a:r>
            <a:r>
              <a:rPr lang="cs-CZ" altLang="cs-CZ" sz="1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Glu</a:t>
            </a:r>
            <a:r>
              <a:rPr lang="cs-CZ" altLang="cs-CZ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 v </a:t>
            </a:r>
            <a:r>
              <a:rPr lang="cs-CZ" altLang="cs-CZ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játrech</a:t>
            </a:r>
            <a:endParaRPr lang="cs-CZ" altLang="cs-CZ" sz="1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61" y="3466488"/>
            <a:ext cx="4622814" cy="3114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slide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4155" y="2546350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87562"/>
            <a:ext cx="7128316" cy="6143437"/>
          </a:xfrm>
          <a:prstGeom prst="rect">
            <a:avLst/>
          </a:prstGeom>
        </p:spPr>
      </p:pic>
      <p:pic>
        <p:nvPicPr>
          <p:cNvPr id="3" name="slide 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4675" y="2374900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29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3040" y="1566228"/>
            <a:ext cx="6332220" cy="1143000"/>
          </a:xfrm>
        </p:spPr>
        <p:txBody>
          <a:bodyPr>
            <a:noAutofit/>
          </a:bodyPr>
          <a:lstStyle/>
          <a:p>
            <a:r>
              <a:rPr lang="cs-CZ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Tuková tkáň</a:t>
            </a:r>
            <a:endParaRPr lang="cs-CZ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516" y="3486149"/>
            <a:ext cx="2736644" cy="18268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016" y="3447096"/>
            <a:ext cx="2857500" cy="1905000"/>
          </a:xfrm>
          <a:prstGeom prst="rect">
            <a:avLst/>
          </a:prstGeom>
        </p:spPr>
      </p:pic>
      <p:pic>
        <p:nvPicPr>
          <p:cNvPr id="13314" name="Picture 2" descr="Image result for tukova tk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19" y="3752373"/>
            <a:ext cx="1943697" cy="12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008" y="5130187"/>
            <a:ext cx="1990909" cy="1427797"/>
          </a:xfrm>
          <a:prstGeom prst="rect">
            <a:avLst/>
          </a:prstGeom>
        </p:spPr>
      </p:pic>
      <p:pic>
        <p:nvPicPr>
          <p:cNvPr id="4098" name="Picture 2" descr="https://www.wikiskripta.eu/images/c/c0/22_c_Hnedy_tuk_400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69" y="5115027"/>
            <a:ext cx="1908810" cy="143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527334" y="3191579"/>
            <a:ext cx="6618287" cy="4510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/>
              <a:t>     </a:t>
            </a:r>
            <a:r>
              <a:rPr lang="cs-CZ" altLang="cs-CZ" sz="1800" b="1" dirty="0">
                <a:cs typeface="Arial" panose="020B0604020202020204" pitchFamily="34" charset="0"/>
              </a:rPr>
              <a:t>Bílá tuková </a:t>
            </a:r>
            <a:r>
              <a:rPr lang="cs-CZ" altLang="cs-CZ" sz="1800" b="1" dirty="0" smtClean="0">
                <a:cs typeface="Arial" panose="020B0604020202020204" pitchFamily="34" charset="0"/>
              </a:rPr>
              <a:t>tkáň      </a:t>
            </a:r>
            <a:r>
              <a:rPr lang="cs-CZ" altLang="cs-CZ" sz="1800" b="1" dirty="0">
                <a:cs typeface="Arial" panose="020B0604020202020204" pitchFamily="34" charset="0"/>
              </a:rPr>
              <a:t>× </a:t>
            </a:r>
            <a:r>
              <a:rPr lang="cs-CZ" altLang="cs-CZ" sz="1800" b="1" dirty="0" smtClean="0">
                <a:cs typeface="Arial" panose="020B0604020202020204" pitchFamily="34" charset="0"/>
              </a:rPr>
              <a:t>     Hnědá </a:t>
            </a:r>
            <a:r>
              <a:rPr lang="cs-CZ" altLang="cs-CZ" sz="1800" b="1" dirty="0">
                <a:cs typeface="Arial" panose="020B0604020202020204" pitchFamily="34" charset="0"/>
              </a:rPr>
              <a:t>tuková tkáň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71267" y="57424"/>
            <a:ext cx="3213100" cy="63658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TUKOVÁ  TKÁŇ</a:t>
            </a:r>
            <a:endParaRPr lang="cs-CZ" altLang="cs-CZ" sz="2400" dirty="0" smtClean="0">
              <a:solidFill>
                <a:srgbClr val="C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71267" y="694011"/>
            <a:ext cx="8188864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/>
              <a:t>buňky tukové tkáně – ADIPOCYTY</a:t>
            </a:r>
          </a:p>
          <a:p>
            <a:pPr>
              <a:spcAft>
                <a:spcPts val="0"/>
              </a:spcAft>
            </a:pPr>
            <a:r>
              <a:rPr lang="cs-CZ" dirty="0" smtClean="0"/>
              <a:t>funkce:	</a:t>
            </a:r>
            <a:r>
              <a:rPr lang="cs-CZ" dirty="0"/>
              <a:t>zásoba </a:t>
            </a:r>
            <a:r>
              <a:rPr lang="cs-CZ" dirty="0" smtClean="0"/>
              <a:t>energie – </a:t>
            </a:r>
            <a:r>
              <a:rPr lang="cs-CZ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1g </a:t>
            </a:r>
            <a:r>
              <a:rPr lang="cs-CZ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tuku </a:t>
            </a:r>
            <a:r>
              <a:rPr lang="cs-CZ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~ 9 kcal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	</a:t>
            </a:r>
            <a:r>
              <a:rPr lang="cs-CZ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		1 g sacharidů </a:t>
            </a:r>
            <a:r>
              <a:rPr lang="cs-CZ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~ </a:t>
            </a:r>
            <a:r>
              <a:rPr lang="cs-CZ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3,75 kcal,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	</a:t>
            </a:r>
            <a:r>
              <a:rPr lang="cs-CZ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		1 g proteinů </a:t>
            </a:r>
            <a:r>
              <a:rPr lang="cs-CZ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~ </a:t>
            </a:r>
            <a:r>
              <a:rPr lang="cs-CZ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4 </a:t>
            </a:r>
            <a:r>
              <a:rPr lang="cs-CZ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kcal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smtClean="0"/>
              <a:t>	ochrana orgánů</a:t>
            </a:r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termoregulace – izolace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	produkce hormonů </a:t>
            </a:r>
            <a:r>
              <a:rPr lang="cs-CZ" dirty="0"/>
              <a:t>(estrogeny, </a:t>
            </a:r>
            <a:r>
              <a:rPr lang="cs-CZ" dirty="0" err="1"/>
              <a:t>leptin</a:t>
            </a:r>
            <a:r>
              <a:rPr lang="cs-CZ" dirty="0"/>
              <a:t>, </a:t>
            </a:r>
            <a:r>
              <a:rPr lang="cs-CZ" dirty="0" err="1"/>
              <a:t>visfatin</a:t>
            </a:r>
            <a:r>
              <a:rPr lang="cs-CZ" dirty="0"/>
              <a:t>, </a:t>
            </a:r>
            <a:r>
              <a:rPr lang="cs-CZ" dirty="0" smtClean="0"/>
              <a:t>....)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809" y="3570861"/>
            <a:ext cx="1739100" cy="155893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309" y="3631543"/>
            <a:ext cx="1660050" cy="15096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359" y="4797800"/>
            <a:ext cx="3943350" cy="36195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014081" y="3816328"/>
            <a:ext cx="21407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buFont typeface="Arial" panose="020B0604020202020204" pitchFamily="34" charset="0"/>
              <a:buChar char="•"/>
              <a:defRPr sz="1200"/>
            </a:lvl1pPr>
          </a:lstStyle>
          <a:p>
            <a:pPr>
              <a:spcAft>
                <a:spcPts val="600"/>
              </a:spcAft>
            </a:pPr>
            <a:r>
              <a:rPr lang="cs-CZ" sz="1600" dirty="0" smtClean="0"/>
              <a:t>málo mitochondrií</a:t>
            </a:r>
            <a:endParaRPr lang="cs-CZ" sz="1600" dirty="0"/>
          </a:p>
          <a:p>
            <a:pPr>
              <a:spcAft>
                <a:spcPts val="600"/>
              </a:spcAft>
            </a:pPr>
            <a:r>
              <a:rPr lang="cs-CZ" sz="1600" dirty="0"/>
              <a:t>jedna velká tuková </a:t>
            </a:r>
            <a:r>
              <a:rPr lang="cs-CZ" sz="1600" dirty="0" smtClean="0"/>
              <a:t>vakuola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115400" y="3816328"/>
            <a:ext cx="25142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cs-CZ" dirty="0" smtClean="0"/>
              <a:t>hodně </a:t>
            </a:r>
            <a:r>
              <a:rPr lang="cs-CZ" dirty="0"/>
              <a:t>mitochondrií</a:t>
            </a:r>
          </a:p>
          <a:p>
            <a:r>
              <a:rPr lang="cs-CZ" dirty="0"/>
              <a:t>hodně malých tukových </a:t>
            </a:r>
            <a:r>
              <a:rPr lang="cs-CZ" dirty="0" smtClean="0"/>
              <a:t>vakuol</a:t>
            </a:r>
          </a:p>
        </p:txBody>
      </p:sp>
      <p:pic>
        <p:nvPicPr>
          <p:cNvPr id="2" name="slide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72525" y="98742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7603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2475213" y="709371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600" dirty="0"/>
          </a:p>
        </p:txBody>
      </p:sp>
      <p:sp>
        <p:nvSpPr>
          <p:cNvPr id="27" name="Obdélník 26"/>
          <p:cNvSpPr/>
          <p:nvPr/>
        </p:nvSpPr>
        <p:spPr>
          <a:xfrm>
            <a:off x="2590433" y="2711492"/>
            <a:ext cx="4427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tvorba </a:t>
            </a:r>
            <a:r>
              <a:rPr lang="cs-CZ" dirty="0"/>
              <a:t>tepla?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produkce hormonů</a:t>
            </a:r>
            <a:r>
              <a:rPr lang="cs-CZ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potenciál při léčbě obezity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2562285" y="236073"/>
            <a:ext cx="2948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zásobárna energie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produkce hormonů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20 % tělesné hmotnosti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590433" y="1335283"/>
            <a:ext cx="4331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tvorba tepla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produkce hormonů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novorozenci – 5 % tělesné hmotnosti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hibernující savci 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77685" y="330562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n w="0">
                  <a:solidFill>
                    <a:schemeClr val="tx1">
                      <a:alpha val="59000"/>
                    </a:schemeClr>
                  </a:solidFill>
                </a:ln>
                <a:solidFill>
                  <a:schemeClr val="bg1"/>
                </a:solidFill>
              </a:rPr>
              <a:t>Bílé adipocyty</a:t>
            </a:r>
            <a:endParaRPr lang="cs-CZ" b="1" dirty="0">
              <a:ln w="0">
                <a:solidFill>
                  <a:schemeClr val="tx1">
                    <a:alpha val="59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277685" y="1335283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663300"/>
                </a:solidFill>
              </a:rPr>
              <a:t>Hnědé adipocyty</a:t>
            </a:r>
            <a:endParaRPr lang="cs-CZ" b="1" dirty="0">
              <a:solidFill>
                <a:srgbClr val="663300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277685" y="2675657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4">
                    <a:lumMod val="50000"/>
                  </a:schemeClr>
                </a:solidFill>
              </a:rPr>
              <a:t>Béžové adipocyty</a:t>
            </a:r>
            <a:endParaRPr lang="cs-CZ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6" y="3814642"/>
            <a:ext cx="5416204" cy="2817409"/>
          </a:xfrm>
          <a:prstGeom prst="rect">
            <a:avLst/>
          </a:prstGeom>
        </p:spPr>
      </p:pic>
      <p:sp>
        <p:nvSpPr>
          <p:cNvPr id="34" name="TextovéPole 33"/>
          <p:cNvSpPr txBox="1"/>
          <p:nvPr/>
        </p:nvSpPr>
        <p:spPr>
          <a:xfrm>
            <a:off x="5278697" y="2680169"/>
            <a:ext cx="35349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stimulace:</a:t>
            </a:r>
            <a:r>
              <a:rPr lang="cs-CZ" sz="1600" dirty="0" smtClean="0"/>
              <a:t> vystavení chladu</a:t>
            </a:r>
          </a:p>
          <a:p>
            <a:r>
              <a:rPr lang="cs-CZ" sz="1600" dirty="0"/>
              <a:t>	</a:t>
            </a:r>
            <a:r>
              <a:rPr lang="cs-CZ" sz="1600" dirty="0" smtClean="0"/>
              <a:t>    </a:t>
            </a:r>
            <a:r>
              <a:rPr lang="el-GR" sz="1600" dirty="0"/>
              <a:t>β-</a:t>
            </a:r>
            <a:r>
              <a:rPr lang="cs-CZ" sz="1600" dirty="0" err="1"/>
              <a:t>adrenergni</a:t>
            </a:r>
            <a:r>
              <a:rPr lang="cs-CZ" sz="1600" dirty="0"/>
              <a:t> </a:t>
            </a:r>
            <a:r>
              <a:rPr lang="cs-CZ" sz="1600" dirty="0" smtClean="0"/>
              <a:t>stimulace</a:t>
            </a:r>
          </a:p>
          <a:p>
            <a:r>
              <a:rPr lang="cs-CZ" sz="1600" dirty="0"/>
              <a:t>	 </a:t>
            </a:r>
            <a:r>
              <a:rPr lang="cs-CZ" sz="1600" dirty="0" smtClean="0"/>
              <a:t>   pohybová aktivita</a:t>
            </a:r>
          </a:p>
          <a:p>
            <a:r>
              <a:rPr lang="cs-CZ" sz="1600" dirty="0"/>
              <a:t>	 </a:t>
            </a:r>
            <a:r>
              <a:rPr lang="cs-CZ" sz="1600" dirty="0" smtClean="0"/>
              <a:t>   laktát? 	</a:t>
            </a:r>
            <a:endParaRPr lang="cs-CZ" sz="16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6080892" y="5383926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UCP1 – odpřahující protein</a:t>
            </a:r>
            <a:endParaRPr lang="cs-CZ" sz="1400" dirty="0"/>
          </a:p>
        </p:txBody>
      </p:sp>
      <p:pic>
        <p:nvPicPr>
          <p:cNvPr id="2" name="slide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2960" y="809948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61095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52413"/>
            <a:ext cx="1504950" cy="800100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cs-CZ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JÁTRA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288" y="729773"/>
            <a:ext cx="8229600" cy="5648167"/>
          </a:xfrm>
        </p:spPr>
        <p:txBody>
          <a:bodyPr rtlCol="0">
            <a:noAutofit/>
          </a:bodyPr>
          <a:lstStyle/>
          <a:p>
            <a:pPr marL="0" indent="0" defTabSz="268288" eaLnBrk="1" hangingPunct="1">
              <a:buNone/>
              <a:defRPr/>
            </a:pPr>
            <a:r>
              <a:rPr lang="cs-CZ" sz="2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	portální </a:t>
            </a:r>
            <a:r>
              <a:rPr lang="cs-CZ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žíla (od střev k játrům, přímá cesta živin)</a:t>
            </a:r>
          </a:p>
          <a:p>
            <a:pPr eaLnBrk="1" hangingPunct="1">
              <a:defRPr/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udržování stálé hladiny </a:t>
            </a: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glukosy!</a:t>
            </a:r>
          </a:p>
          <a:p>
            <a:pPr eaLnBrk="1" hangingPunct="1">
              <a:defRPr/>
            </a:pP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metabolismus aminokyselin</a:t>
            </a:r>
          </a:p>
          <a:p>
            <a:pPr eaLnBrk="1" hangingPunct="1">
              <a:defRPr/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metabolismus lipidů - syntéza </a:t>
            </a: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 odbourávání MK a TAG, </a:t>
            </a: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ketolátek, cholesterolu, žlučových kyselin a dalších steroidů </a:t>
            </a:r>
          </a:p>
          <a:p>
            <a:pPr eaLnBrk="1" hangingPunct="1">
              <a:defRPr/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detoxikační reakce (cytochrom P450)</a:t>
            </a:r>
          </a:p>
          <a:p>
            <a:pPr eaLnBrk="1" hangingPunct="1">
              <a:defRPr/>
            </a:pP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odbourávání </a:t>
            </a: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bází nukleových kyselin</a:t>
            </a:r>
          </a:p>
          <a:p>
            <a:pPr eaLnBrk="1" hangingPunct="1">
              <a:defRPr/>
            </a:pP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odbourávání </a:t>
            </a: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hemu </a:t>
            </a:r>
          </a:p>
          <a:p>
            <a:pPr eaLnBrk="1" hangingPunct="1">
              <a:defRPr/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syntéza proteinů krevní plasmy (albumin ...)</a:t>
            </a:r>
          </a:p>
          <a:p>
            <a:pPr eaLnBrk="1" hangingPunct="1">
              <a:defRPr/>
            </a:pPr>
            <a:r>
              <a:rPr lang="cs-CZ" sz="28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uskladnění </a:t>
            </a: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železa (</a:t>
            </a:r>
            <a:r>
              <a:rPr lang="cs-CZ" sz="28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ferritin</a:t>
            </a: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defRPr/>
            </a:pPr>
            <a:r>
              <a:rPr lang="cs-CZ" sz="2800" b="1" dirty="0">
                <a:latin typeface="Calibri" panose="020F0502020204030204" pitchFamily="34" charset="0"/>
                <a:cs typeface="Times New Roman" panose="02020603050405020304" pitchFamily="18" charset="0"/>
              </a:rPr>
              <a:t>atd.</a:t>
            </a:r>
          </a:p>
          <a:p>
            <a:pPr eaLnBrk="1" hangingPunct="1">
              <a:defRPr/>
            </a:pPr>
            <a:endParaRPr lang="cs-CZ" sz="2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cs-CZ" sz="28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cs-CZ" sz="2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cs-CZ" sz="2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cs-CZ" sz="28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9774" y="4098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0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"/>
    </mc:Choice>
    <mc:Fallback xmlns="">
      <p:transition spd="slow" advTm="151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312738" y="300038"/>
            <a:ext cx="3213100" cy="6365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TUKOVÁ  TKÁŇ</a:t>
            </a:r>
            <a:endParaRPr lang="cs-CZ" altLang="cs-CZ" sz="2400" dirty="0" smtClean="0">
              <a:solidFill>
                <a:srgbClr val="C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411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09575" y="1099537"/>
            <a:ext cx="7467600" cy="1228725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muž (70 kg): 15 kg TAG - stačí na 3 měsíce </a:t>
            </a:r>
          </a:p>
          <a:p>
            <a:pPr eaLnBrk="1" hangingPunct="1"/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většina MK z jater a z potravy</a:t>
            </a:r>
          </a:p>
          <a:p>
            <a:pPr eaLnBrk="1" hangingPunct="1"/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glycerol-P z glukosy (neobsahuje </a:t>
            </a:r>
            <a:r>
              <a:rPr lang="cs-CZ" altLang="cs-CZ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glycerolkinasu</a:t>
            </a:r>
            <a:r>
              <a:rPr lang="cs-CZ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endParaRPr lang="cs-CZ" altLang="cs-CZ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3" name="TextovéPole 2"/>
          <p:cNvSpPr txBox="1">
            <a:spLocks noChangeArrowheads="1"/>
          </p:cNvSpPr>
          <p:nvPr/>
        </p:nvSpPr>
        <p:spPr bwMode="auto">
          <a:xfrm>
            <a:off x="4855845" y="5580888"/>
            <a:ext cx="3316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latin typeface="Calibri" panose="020F0502020204030204" pitchFamily="34" charset="0"/>
              </a:rPr>
              <a:t>DHAP – </a:t>
            </a:r>
            <a:r>
              <a:rPr lang="cs-CZ" altLang="cs-CZ" sz="1400" dirty="0" err="1" smtClean="0">
                <a:latin typeface="Calibri" panose="020F0502020204030204" pitchFamily="34" charset="0"/>
              </a:rPr>
              <a:t>dihydroxyacetonfosfát</a:t>
            </a:r>
            <a:endParaRPr lang="cs-CZ" altLang="cs-CZ" sz="1400" dirty="0"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40" y="2328262"/>
            <a:ext cx="4616196" cy="3220390"/>
          </a:xfrm>
          <a:prstGeom prst="rect">
            <a:avLst/>
          </a:prstGeom>
        </p:spPr>
      </p:pic>
      <p:grpSp>
        <p:nvGrpSpPr>
          <p:cNvPr id="21" name="Skupina 20"/>
          <p:cNvGrpSpPr/>
          <p:nvPr/>
        </p:nvGrpSpPr>
        <p:grpSpPr>
          <a:xfrm>
            <a:off x="422969" y="2876842"/>
            <a:ext cx="3102869" cy="3197590"/>
            <a:chOff x="373770" y="2351062"/>
            <a:chExt cx="3102869" cy="3197590"/>
          </a:xfrm>
        </p:grpSpPr>
        <p:sp>
          <p:nvSpPr>
            <p:cNvPr id="2" name="TextovéPole 1"/>
            <p:cNvSpPr txBox="1"/>
            <p:nvPr/>
          </p:nvSpPr>
          <p:spPr>
            <a:xfrm>
              <a:off x="651509" y="2351062"/>
              <a:ext cx="761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JÁTRA</a:t>
              </a:r>
              <a:endParaRPr lang="cs-CZ" b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686384" y="2351062"/>
              <a:ext cx="15656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JÁTRA a</a:t>
              </a:r>
            </a:p>
            <a:p>
              <a:pPr algn="ctr"/>
              <a:r>
                <a:rPr lang="cs-CZ" b="1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TUKOVÁ TKÁŇ</a:t>
              </a:r>
              <a:endParaRPr lang="cs-CZ" b="1" dirty="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551371" y="2997393"/>
              <a:ext cx="925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glycerol</a:t>
              </a:r>
              <a:endParaRPr lang="cs-CZ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2074537" y="2979725"/>
              <a:ext cx="905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glukosa</a:t>
              </a:r>
              <a:endParaRPr lang="cs-CZ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1161816" y="5179320"/>
              <a:ext cx="1307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glycerol-3-P</a:t>
              </a:r>
              <a:endParaRPr lang="cs-CZ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" name="Přímá spojnice se šipkou 6"/>
            <p:cNvCxnSpPr>
              <a:stCxn id="4" idx="2"/>
            </p:cNvCxnSpPr>
            <p:nvPr/>
          </p:nvCxnSpPr>
          <p:spPr>
            <a:xfrm>
              <a:off x="1014318" y="3366725"/>
              <a:ext cx="398295" cy="1710154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>
              <a:stCxn id="10" idx="2"/>
            </p:cNvCxnSpPr>
            <p:nvPr/>
          </p:nvCxnSpPr>
          <p:spPr>
            <a:xfrm flipH="1">
              <a:off x="2527481" y="3349057"/>
              <a:ext cx="1" cy="398329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/>
            <p:cNvSpPr txBox="1"/>
            <p:nvPr/>
          </p:nvSpPr>
          <p:spPr>
            <a:xfrm>
              <a:off x="2157829" y="3747112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  <a:latin typeface="Calibri" panose="020F0502020204030204" pitchFamily="34" charset="0"/>
                </a:rPr>
                <a:t>DHAP</a:t>
              </a:r>
              <a:endParaRPr lang="cs-CZ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5" name="Přímá spojnice se šipkou 14"/>
            <p:cNvCxnSpPr/>
            <p:nvPr/>
          </p:nvCxnSpPr>
          <p:spPr>
            <a:xfrm flipH="1">
              <a:off x="2182054" y="4104056"/>
              <a:ext cx="369653" cy="96043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blouk 15"/>
            <p:cNvSpPr/>
            <p:nvPr/>
          </p:nvSpPr>
          <p:spPr>
            <a:xfrm>
              <a:off x="570071" y="3861426"/>
              <a:ext cx="608331" cy="658205"/>
            </a:xfrm>
            <a:prstGeom prst="arc">
              <a:avLst>
                <a:gd name="adj1" fmla="val 16200000"/>
                <a:gd name="adj2" fmla="val 4117432"/>
              </a:avLst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louk 17"/>
            <p:cNvSpPr/>
            <p:nvPr/>
          </p:nvSpPr>
          <p:spPr>
            <a:xfrm rot="14123462">
              <a:off x="2412201" y="4272102"/>
              <a:ext cx="514052" cy="693544"/>
            </a:xfrm>
            <a:prstGeom prst="arc">
              <a:avLst>
                <a:gd name="adj1" fmla="val 14377186"/>
                <a:gd name="adj2" fmla="val 3051426"/>
              </a:avLst>
            </a:prstGeom>
            <a:ln w="19050">
              <a:solidFill>
                <a:srgbClr val="0070C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373770" y="3643724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>
                  <a:latin typeface="Calibri" panose="020F0502020204030204" pitchFamily="34" charset="0"/>
                </a:rPr>
                <a:t>ATP</a:t>
              </a:r>
              <a:endParaRPr lang="cs-CZ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548745" y="4343633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>
                  <a:latin typeface="Calibri" panose="020F0502020204030204" pitchFamily="34" charset="0"/>
                </a:rPr>
                <a:t>ADP</a:t>
              </a:r>
              <a:endParaRPr lang="cs-CZ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772600" y="4140051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>
                  <a:latin typeface="Calibri" panose="020F0502020204030204" pitchFamily="34" charset="0"/>
                </a:rPr>
                <a:t>NADH</a:t>
              </a:r>
              <a:endParaRPr lang="cs-CZ" sz="1600" b="1" dirty="0">
                <a:latin typeface="Calibri" panose="020F0502020204030204" pitchFamily="34" charset="0"/>
              </a:endParaRP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2507447" y="4819865"/>
              <a:ext cx="64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>
                  <a:latin typeface="Calibri" panose="020F0502020204030204" pitchFamily="34" charset="0"/>
                </a:rPr>
                <a:t>NAD</a:t>
              </a:r>
              <a:r>
                <a:rPr lang="cs-CZ" sz="1600" b="1" baseline="30000" dirty="0" smtClean="0">
                  <a:latin typeface="Calibri" panose="020F0502020204030204" pitchFamily="34" charset="0"/>
                </a:rPr>
                <a:t>+</a:t>
              </a:r>
              <a:endParaRPr lang="cs-CZ" sz="1600" b="1" baseline="30000" dirty="0">
                <a:latin typeface="Calibri" panose="020F0502020204030204" pitchFamily="34" charset="0"/>
              </a:endParaRP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1115935" y="3372747"/>
              <a:ext cx="996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glycerol-</a:t>
              </a:r>
            </a:p>
            <a:p>
              <a:r>
                <a:rPr lang="cs-CZ" b="1" dirty="0" err="1" smtClean="0">
                  <a:solidFill>
                    <a:srgbClr val="00B050"/>
                  </a:solidFill>
                  <a:latin typeface="Calibri" panose="020F0502020204030204" pitchFamily="34" charset="0"/>
                </a:rPr>
                <a:t>kinasa</a:t>
              </a:r>
              <a:endParaRPr lang="cs-CZ" b="1" dirty="0">
                <a:solidFill>
                  <a:srgbClr val="00B05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Obdélník 21"/>
          <p:cNvSpPr/>
          <p:nvPr/>
        </p:nvSpPr>
        <p:spPr>
          <a:xfrm>
            <a:off x="422969" y="2710465"/>
            <a:ext cx="3348931" cy="35603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slide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5087" y="717334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8036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457450" y="82659"/>
            <a:ext cx="4652010" cy="53752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anose="02040604050505020304" pitchFamily="18" charset="0"/>
              </a:defRPr>
            </a:lvl9pPr>
          </a:lstStyle>
          <a:p>
            <a:r>
              <a:rPr lang="cs-CZ" b="1" cap="none" dirty="0" smtClean="0">
                <a:solidFill>
                  <a:srgbClr val="C00000"/>
                </a:solidFill>
                <a:latin typeface="Calibri" panose="020F0502020204030204" pitchFamily="34" charset="0"/>
              </a:rPr>
              <a:t>Hormon sensitivní </a:t>
            </a:r>
            <a:r>
              <a:rPr lang="cs-CZ" b="1" cap="none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lipasa</a:t>
            </a:r>
            <a:endParaRPr lang="cs-CZ" b="1" cap="none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248" y="620187"/>
            <a:ext cx="5154001" cy="57266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421948" y="6384350"/>
            <a:ext cx="4300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Lehninger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Principles of Biochemistry</a:t>
            </a:r>
          </a:p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Seventh Edition| ©2017David L. Nelson; Michael M. Cox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sz="1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cs-CZ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slide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4925" y="110172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1047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312738" y="300038"/>
            <a:ext cx="3213100" cy="6365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Times New Roman" pitchFamily="18" charset="0"/>
              </a:rPr>
              <a:t>TUKOVÁ  TKÁŇ</a:t>
            </a:r>
            <a:endParaRPr lang="cs-CZ" altLang="cs-CZ" sz="2400" dirty="0" smtClean="0">
              <a:solidFill>
                <a:srgbClr val="C0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67068" y="1420267"/>
            <a:ext cx="7247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222222"/>
                </a:solidFill>
                <a:latin typeface="Calibri" panose="020F0502020204030204" pitchFamily="34" charset="0"/>
              </a:rPr>
              <a:t>Produkuje:</a:t>
            </a:r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000" dirty="0" err="1" smtClean="0">
                <a:solidFill>
                  <a:srgbClr val="222222"/>
                </a:solidFill>
                <a:latin typeface="Calibri" panose="020F0502020204030204" pitchFamily="34" charset="0"/>
              </a:rPr>
              <a:t>adipokiny</a:t>
            </a:r>
            <a:endParaRPr lang="cs-CZ" sz="20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solidFill>
                  <a:srgbClr val="222222"/>
                </a:solidFill>
                <a:latin typeface="Calibri" panose="020F0502020204030204" pitchFamily="34" charset="0"/>
              </a:rPr>
              <a:t>hormony – </a:t>
            </a:r>
            <a:r>
              <a:rPr lang="cs-CZ" sz="2000" dirty="0" err="1" smtClean="0">
                <a:solidFill>
                  <a:srgbClr val="222222"/>
                </a:solidFill>
                <a:latin typeface="Calibri" panose="020F0502020204030204" pitchFamily="34" charset="0"/>
              </a:rPr>
              <a:t>leptin</a:t>
            </a:r>
            <a:r>
              <a:rPr lang="cs-CZ" sz="2000" dirty="0" smtClean="0">
                <a:solidFill>
                  <a:srgbClr val="222222"/>
                </a:solidFill>
                <a:latin typeface="Calibri" panose="020F0502020204030204" pitchFamily="34" charset="0"/>
              </a:rPr>
              <a:t>,...</a:t>
            </a:r>
            <a:endParaRPr lang="cs-CZ" sz="20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000" dirty="0" err="1">
                <a:solidFill>
                  <a:srgbClr val="222222"/>
                </a:solidFill>
                <a:latin typeface="Calibri" panose="020F0502020204030204" pitchFamily="34" charset="0"/>
              </a:rPr>
              <a:t>cytokiny</a:t>
            </a:r>
            <a:endParaRPr lang="cs-CZ" sz="20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marL="742950" lvl="1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srgbClr val="222222"/>
                </a:solidFill>
                <a:latin typeface="Calibri" panose="020F0502020204030204" pitchFamily="34" charset="0"/>
              </a:rPr>
              <a:t>růstové faktory</a:t>
            </a:r>
          </a:p>
          <a:p>
            <a:endParaRPr lang="cs-CZ" sz="2000" dirty="0" smtClean="0">
              <a:solidFill>
                <a:srgbClr val="22222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slide 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25" y="1420267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8244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163921"/>
              </p:ext>
            </p:extLst>
          </p:nvPr>
        </p:nvGraphicFramePr>
        <p:xfrm>
          <a:off x="179388" y="388938"/>
          <a:ext cx="8640762" cy="62077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3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3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9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9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Proces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Játra</a:t>
                      </a: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Tuková tkáň</a:t>
                      </a: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Ledviny</a:t>
                      </a: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Svaly</a:t>
                      </a: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Mozek</a:t>
                      </a:r>
                      <a:endParaRPr kumimoji="0" 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Erytrocyty</a:t>
                      </a:r>
                      <a:endParaRPr kumimoji="0" lang="cs-CZ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00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6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citrátový cyklus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β</a:t>
                      </a: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-oxidace MK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syntéza ketolátek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oxidace ketolátek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++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 hladovění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glykolysa</a:t>
                      </a: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(aerobní)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glykolysa</a:t>
                      </a: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(anaerobní)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 cvičení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syntéza a degradace glykogenu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6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glukogenese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1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močovinový cyklus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4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lipogenese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+ 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 -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slide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2787" y="145256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342900"/>
            <a:ext cx="8610556" cy="581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8200839" y="5902656"/>
            <a:ext cx="504968" cy="504968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6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763" y="1896841"/>
            <a:ext cx="689420" cy="88957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11920" y="2085647"/>
            <a:ext cx="5561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 se může dít </a:t>
            </a:r>
            <a:r>
              <a:rPr lang="cs-CZ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 organismu s </a:t>
            </a:r>
            <a:r>
              <a:rPr lang="cs-CZ" sz="2400" b="1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glukosou??? </a:t>
            </a:r>
            <a:endParaRPr lang="cs-CZ" sz="2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27636" y="6546972"/>
            <a:ext cx="8497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http://fblt.cz/skripta/ix-travici-soustava/5-jatra-a-biotransformace-xenobiotik/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959073" y="198927"/>
            <a:ext cx="7467600" cy="1143000"/>
          </a:xfrm>
        </p:spPr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udržování stálé hladiny glukosy!</a:t>
            </a:r>
            <a:b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4736" y="46151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5"/>
    </mc:Choice>
    <mc:Fallback xmlns="">
      <p:transition spd="slow" advTm="578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43" y="327046"/>
            <a:ext cx="6515367" cy="6427322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2988928" y="140279"/>
            <a:ext cx="2330394" cy="6145026"/>
            <a:chOff x="2988928" y="140279"/>
            <a:chExt cx="2330394" cy="6145026"/>
          </a:xfrm>
        </p:grpSpPr>
        <p:pic>
          <p:nvPicPr>
            <p:cNvPr id="30" name="Obrázek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00">
              <a:off x="5142391" y="5988604"/>
              <a:ext cx="176931" cy="296701"/>
            </a:xfrm>
            <a:prstGeom prst="rect">
              <a:avLst/>
            </a:prstGeom>
          </p:spPr>
        </p:pic>
        <p:pic>
          <p:nvPicPr>
            <p:cNvPr id="31" name="Obrázek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015" y="2304288"/>
              <a:ext cx="145414" cy="243848"/>
            </a:xfrm>
            <a:prstGeom prst="rect">
              <a:avLst/>
            </a:prstGeom>
          </p:spPr>
        </p:pic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98050" y="68812"/>
              <a:ext cx="211151" cy="354085"/>
            </a:xfrm>
            <a:prstGeom prst="rect">
              <a:avLst/>
            </a:prstGeom>
          </p:spPr>
        </p:pic>
        <p:pic>
          <p:nvPicPr>
            <p:cNvPr id="33" name="Obrázek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220000">
              <a:off x="3209050" y="1021312"/>
              <a:ext cx="211151" cy="354085"/>
            </a:xfrm>
            <a:prstGeom prst="rect">
              <a:avLst/>
            </a:prstGeom>
          </p:spPr>
        </p:pic>
        <p:pic>
          <p:nvPicPr>
            <p:cNvPr id="34" name="Obrázek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7583" y="1490764"/>
              <a:ext cx="211151" cy="354085"/>
            </a:xfrm>
            <a:prstGeom prst="rect">
              <a:avLst/>
            </a:prstGeom>
          </p:spPr>
        </p:pic>
        <p:pic>
          <p:nvPicPr>
            <p:cNvPr id="35" name="Obrázek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28517" y="1490763"/>
              <a:ext cx="211151" cy="354085"/>
            </a:xfrm>
            <a:prstGeom prst="rect">
              <a:avLst/>
            </a:prstGeom>
          </p:spPr>
        </p:pic>
        <p:pic>
          <p:nvPicPr>
            <p:cNvPr id="36" name="Obrázek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60395" y="3465571"/>
              <a:ext cx="211151" cy="354085"/>
            </a:xfrm>
            <a:prstGeom prst="rect">
              <a:avLst/>
            </a:prstGeom>
          </p:spPr>
        </p:pic>
        <p:pic>
          <p:nvPicPr>
            <p:cNvPr id="37" name="Obrázek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86267" y="4591291"/>
              <a:ext cx="211151" cy="354085"/>
            </a:xfrm>
            <a:prstGeom prst="rect">
              <a:avLst/>
            </a:prstGeom>
          </p:spPr>
        </p:pic>
      </p:grpSp>
      <p:sp>
        <p:nvSpPr>
          <p:cNvPr id="15" name="TextovéPole 14"/>
          <p:cNvSpPr txBox="1"/>
          <p:nvPr/>
        </p:nvSpPr>
        <p:spPr>
          <a:xfrm>
            <a:off x="5664200" y="2150399"/>
            <a:ext cx="217559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 smtClean="0"/>
              <a:t>PENTOSOVÝ CYKLUS</a:t>
            </a:r>
            <a:endParaRPr lang="cs-CZ" sz="1400" dirty="0"/>
          </a:p>
        </p:txBody>
      </p:sp>
      <p:pic>
        <p:nvPicPr>
          <p:cNvPr id="3" name="slide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455" y="118044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2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3"/>
    </mc:Choice>
    <mc:Fallback xmlns="">
      <p:transition spd="slow" advTm="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15204" y="147974"/>
            <a:ext cx="5492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GLUKOKINASA x HEXOKINASA </a:t>
            </a:r>
            <a:endParaRPr lang="cs-CZ" altLang="cs-CZ" sz="2400" dirty="0">
              <a:solidFill>
                <a:srgbClr val="C0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58706" y="789728"/>
            <a:ext cx="2640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JÁTRA</a:t>
            </a:r>
            <a:r>
              <a:rPr lang="cs-CZ" altLang="cs-CZ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altLang="cs-CZ" sz="24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glukokinasa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267799"/>
            <a:ext cx="4038600" cy="15430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087" y="2009605"/>
            <a:ext cx="1952625" cy="3524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23" y="3452603"/>
            <a:ext cx="4867954" cy="300079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365500" y="4768334"/>
            <a:ext cx="148630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glukokinasa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879196" y="3159615"/>
            <a:ext cx="139333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hexokinasa</a:t>
            </a:r>
            <a:endParaRPr lang="cs-CZ" dirty="0"/>
          </a:p>
        </p:txBody>
      </p:sp>
      <p:pic>
        <p:nvPicPr>
          <p:cNvPr id="5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4422" y="4768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5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"/>
    </mc:Choice>
    <mc:Fallback xmlns="">
      <p:transition spd="slow" advTm="7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75189" y="798492"/>
            <a:ext cx="56980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altLang="cs-CZ" sz="2400" b="1" dirty="0" smtClean="0">
                <a:latin typeface="Calibri" panose="020F0502020204030204" pitchFamily="34" charset="0"/>
              </a:rPr>
              <a:t>hlavní </a:t>
            </a:r>
            <a:r>
              <a:rPr lang="cs-CZ" altLang="cs-CZ" sz="2400" b="1" dirty="0">
                <a:latin typeface="Calibri" panose="020F0502020204030204" pitchFamily="34" charset="0"/>
              </a:rPr>
              <a:t>enzym regulující rychlost </a:t>
            </a:r>
            <a:r>
              <a:rPr lang="cs-CZ" altLang="cs-CZ" sz="2400" b="1" dirty="0" err="1">
                <a:latin typeface="Calibri" panose="020F0502020204030204" pitchFamily="34" charset="0"/>
              </a:rPr>
              <a:t>glykolysy</a:t>
            </a:r>
            <a:endParaRPr lang="en-US" altLang="cs-CZ" sz="2400" b="1" dirty="0">
              <a:latin typeface="Calibri" panose="020F050202020403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75189" y="4345045"/>
            <a:ext cx="77057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F6P – substrát </a:t>
            </a:r>
            <a:r>
              <a:rPr lang="cs-CZ" altLang="cs-CZ" b="1" dirty="0">
                <a:latin typeface="Calibri" panose="020F0502020204030204" pitchFamily="34" charset="0"/>
              </a:rPr>
              <a:t>– </a:t>
            </a:r>
            <a:r>
              <a:rPr lang="cs-CZ" altLang="cs-CZ" dirty="0" smtClean="0">
                <a:latin typeface="Calibri" panose="020F0502020204030204" pitchFamily="34" charset="0"/>
              </a:rPr>
              <a:t>R stav</a:t>
            </a:r>
            <a:endParaRPr lang="cs-CZ" altLang="cs-CZ" dirty="0">
              <a:latin typeface="Calibri" panose="020F0502020204030204" pitchFamily="34" charset="0"/>
            </a:endParaRPr>
          </a:p>
          <a:p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ATP– substrát </a:t>
            </a:r>
            <a:r>
              <a:rPr lang="cs-CZ" altLang="cs-CZ" b="1" dirty="0" smtClean="0">
                <a:latin typeface="Calibri" panose="020F0502020204030204" pitchFamily="34" charset="0"/>
              </a:rPr>
              <a:t>–</a:t>
            </a:r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cs-CZ" altLang="cs-CZ" dirty="0" smtClean="0">
                <a:latin typeface="Calibri" panose="020F0502020204030204" pitchFamily="34" charset="0"/>
              </a:rPr>
              <a:t>R i T stav</a:t>
            </a:r>
          </a:p>
          <a:p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ATP - inhibitor </a:t>
            </a:r>
            <a:r>
              <a:rPr lang="cs-CZ" altLang="cs-CZ" dirty="0" smtClean="0">
                <a:latin typeface="Calibri" panose="020F0502020204030204" pitchFamily="34" charset="0"/>
              </a:rPr>
              <a:t>– T stav</a:t>
            </a:r>
          </a:p>
          <a:p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citrát – inhibitor </a:t>
            </a:r>
            <a:r>
              <a:rPr lang="cs-CZ" altLang="cs-CZ" dirty="0" smtClean="0">
                <a:latin typeface="Calibri" panose="020F0502020204030204" pitchFamily="34" charset="0"/>
              </a:rPr>
              <a:t>– T stav</a:t>
            </a:r>
            <a:endParaRPr lang="cs-CZ" altLang="cs-CZ" dirty="0">
              <a:latin typeface="Calibri" panose="020F0502020204030204" pitchFamily="34" charset="0"/>
            </a:endParaRPr>
          </a:p>
          <a:p>
            <a:r>
              <a:rPr lang="cs-CZ" altLang="cs-CZ" b="1" dirty="0" smtClean="0">
                <a:latin typeface="Calibri" panose="020F0502020204030204" pitchFamily="34" charset="0"/>
              </a:rPr>
              <a:t>	+</a:t>
            </a:r>
            <a:endParaRPr lang="cs-CZ" altLang="cs-CZ" b="1" dirty="0">
              <a:latin typeface="Calibri" panose="020F0502020204030204" pitchFamily="34" charset="0"/>
            </a:endParaRPr>
          </a:p>
          <a:p>
            <a:r>
              <a:rPr lang="cs-CZ" altLang="cs-CZ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hormonální regulace </a:t>
            </a:r>
            <a:r>
              <a:rPr lang="cs-CZ" altLang="cs-CZ" dirty="0" smtClean="0">
                <a:latin typeface="Calibri" panose="020F0502020204030204" pitchFamily="34" charset="0"/>
              </a:rPr>
              <a:t>prostřednictvím fruktosa-2,6-bisfosfátu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03989" y="234305"/>
            <a:ext cx="4123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rgbClr val="C00000"/>
                </a:solidFill>
              </a:rPr>
              <a:t>FOSFOFRUKTOKINASA</a:t>
            </a:r>
            <a:endParaRPr lang="cs-CZ" altLang="cs-CZ" sz="2400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89" y="1204309"/>
            <a:ext cx="3047118" cy="14362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607" y="1331874"/>
            <a:ext cx="1991736" cy="1245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885" y="1773800"/>
            <a:ext cx="1753680" cy="4919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71" y="2763468"/>
            <a:ext cx="4026914" cy="145869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076603" y="244148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/>
              <a:t>substrát</a:t>
            </a:r>
            <a:endParaRPr lang="cs-CZ" sz="1400" b="1" dirty="0"/>
          </a:p>
        </p:txBody>
      </p:sp>
      <p:pic>
        <p:nvPicPr>
          <p:cNvPr id="3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9579" y="4734845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8966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"/>
    </mc:Choice>
    <mc:Fallback xmlns="">
      <p:transition spd="slow" advTm="47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322436" y="113030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/>
              <a:t>hepatocyt</a:t>
            </a:r>
            <a:endParaRPr lang="cs-CZ" sz="1400" b="1" dirty="0" smtClean="0"/>
          </a:p>
        </p:txBody>
      </p:sp>
      <p:sp>
        <p:nvSpPr>
          <p:cNvPr id="7" name="TextovéPole 6"/>
          <p:cNvSpPr txBox="1"/>
          <p:nvPr/>
        </p:nvSpPr>
        <p:spPr>
          <a:xfrm>
            <a:off x="937636" y="2425700"/>
            <a:ext cx="7216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krevní</a:t>
            </a:r>
          </a:p>
          <a:p>
            <a:r>
              <a:rPr lang="cs-CZ" sz="1200" dirty="0" smtClean="0"/>
              <a:t>řečiště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07386" y="147050"/>
            <a:ext cx="416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Calibri" panose="020F0502020204030204" pitchFamily="34" charset="0"/>
              </a:rPr>
              <a:t>regulace odbourávání glukosy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36" y="608715"/>
            <a:ext cx="7139564" cy="6207106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428" y="3712268"/>
            <a:ext cx="487363" cy="487363"/>
          </a:xfrm>
          <a:prstGeom prst="rect">
            <a:avLst/>
          </a:prstGeom>
          <a:ln w="254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7446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"/>
    </mc:Choice>
    <mc:Fallback xmlns="">
      <p:transition spd="slow" advTm="64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Hormony</Template>
  <TotalTime>50420</TotalTime>
  <Words>1460</Words>
  <Application>Microsoft Office PowerPoint</Application>
  <PresentationFormat>Předvádění na obrazovce (4:3)</PresentationFormat>
  <Paragraphs>467</Paragraphs>
  <Slides>44</Slides>
  <Notes>44</Notes>
  <HiddenSlides>0</HiddenSlides>
  <MMClips>40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44</vt:i4>
      </vt:variant>
    </vt:vector>
  </HeadingPairs>
  <TitlesOfParts>
    <vt:vector size="60" baseType="lpstr">
      <vt:lpstr>-apple-system</vt:lpstr>
      <vt:lpstr>Arial</vt:lpstr>
      <vt:lpstr>Calibri</vt:lpstr>
      <vt:lpstr>Century Schoolbook</vt:lpstr>
      <vt:lpstr>Courier New</vt:lpstr>
      <vt:lpstr>Segoe UI</vt:lpstr>
      <vt:lpstr>Symbol</vt:lpstr>
      <vt:lpstr>Times New Roman</vt:lpstr>
      <vt:lpstr>Traditional Arabic</vt:lpstr>
      <vt:lpstr>Wingdings</vt:lpstr>
      <vt:lpstr>Wingdings 2</vt:lpstr>
      <vt:lpstr>Wingdings 3</vt:lpstr>
      <vt:lpstr>Arkýř</vt:lpstr>
      <vt:lpstr>PHOTO-PAINT</vt:lpstr>
      <vt:lpstr>CS ChemDraw Drawing</vt:lpstr>
      <vt:lpstr>CorelDRAW</vt:lpstr>
      <vt:lpstr>Koordinace  metabolických funkcí v mnohobuněčném organismu  </vt:lpstr>
      <vt:lpstr>TRÁVICÍ SOUSTAVA postupné hydrolytické štěpení </vt:lpstr>
      <vt:lpstr>Játra</vt:lpstr>
      <vt:lpstr>JÁTRA </vt:lpstr>
      <vt:lpstr>udržování stálé hladiny glukosy!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metabolismus aminokyselin</vt:lpstr>
      <vt:lpstr>Prezentace aplikace PowerPoint</vt:lpstr>
      <vt:lpstr>Prezentace aplikace PowerPoint</vt:lpstr>
      <vt:lpstr>Prezentace aplikace PowerPoint</vt:lpstr>
      <vt:lpstr>metabolismus lipidů</vt:lpstr>
      <vt:lpstr>regulace metabolismu MK a TAG</vt:lpstr>
      <vt:lpstr>Acetyl-CoA karboxylasa (ACC)</vt:lpstr>
      <vt:lpstr>Prezentace aplikace PowerPoint</vt:lpstr>
      <vt:lpstr>Prezentace aplikace PowerPoint</vt:lpstr>
      <vt:lpstr>Poznámka pod čarou</vt:lpstr>
      <vt:lpstr>Prezentace aplikace PowerPoint</vt:lpstr>
      <vt:lpstr>odbourávání xenobiotik</vt:lpstr>
      <vt:lpstr>Prezentace aplikace PowerPoint</vt:lpstr>
      <vt:lpstr>Prezentace aplikace PowerPoint</vt:lpstr>
      <vt:lpstr>Prezentace aplikace PowerPoint</vt:lpstr>
      <vt:lpstr>Prezentace aplikace PowerPoint</vt:lpstr>
      <vt:lpstr>Mozek</vt:lpstr>
      <vt:lpstr>MOZEK</vt:lpstr>
      <vt:lpstr>Svaly</vt:lpstr>
      <vt:lpstr>SVALY</vt:lpstr>
      <vt:lpstr>Svalová kontrakce - Je myosin enzym?</vt:lpstr>
      <vt:lpstr>Prezentace aplikace PowerPoint</vt:lpstr>
      <vt:lpstr>Prezentace aplikace PowerPoint</vt:lpstr>
      <vt:lpstr>Prezentace aplikace PowerPoint</vt:lpstr>
      <vt:lpstr>Tuková tkáň</vt:lpstr>
      <vt:lpstr>Prezentace aplikace PowerPoint</vt:lpstr>
      <vt:lpstr>Prezentace aplikace PowerPoint</vt:lpstr>
      <vt:lpstr>TUKOVÁ  TKÁŇ</vt:lpstr>
      <vt:lpstr>Prezentace aplikace PowerPoint</vt:lpstr>
      <vt:lpstr>TUKOVÁ  TKÁŇ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KOORDINACE  METABOLICKÝCH FUNKCÍ V MNOHOBUNĚČNÉM ORGANISMU</dc:title>
  <dc:creator>Lipovova Petra</dc:creator>
  <cp:lastModifiedBy>Petra Lipovova</cp:lastModifiedBy>
  <cp:revision>250</cp:revision>
  <cp:lastPrinted>2020-03-31T07:50:21Z</cp:lastPrinted>
  <dcterms:created xsi:type="dcterms:W3CDTF">2017-02-08T12:02:02Z</dcterms:created>
  <dcterms:modified xsi:type="dcterms:W3CDTF">2020-04-07T11:34:15Z</dcterms:modified>
</cp:coreProperties>
</file>