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378" r:id="rId5"/>
    <p:sldId id="282" r:id="rId6"/>
    <p:sldId id="324" r:id="rId7"/>
    <p:sldId id="308" r:id="rId8"/>
    <p:sldId id="365" r:id="rId9"/>
    <p:sldId id="286" r:id="rId10"/>
    <p:sldId id="337" r:id="rId11"/>
    <p:sldId id="386" r:id="rId12"/>
    <p:sldId id="387" r:id="rId13"/>
    <p:sldId id="388" r:id="rId14"/>
    <p:sldId id="377" r:id="rId15"/>
    <p:sldId id="389" r:id="rId16"/>
    <p:sldId id="345" r:id="rId17"/>
    <p:sldId id="283" r:id="rId18"/>
    <p:sldId id="293" r:id="rId19"/>
    <p:sldId id="294" r:id="rId20"/>
    <p:sldId id="295" r:id="rId21"/>
    <p:sldId id="296" r:id="rId22"/>
    <p:sldId id="297" r:id="rId23"/>
    <p:sldId id="375" r:id="rId24"/>
    <p:sldId id="298" r:id="rId25"/>
    <p:sldId id="299" r:id="rId26"/>
    <p:sldId id="356" r:id="rId27"/>
    <p:sldId id="357" r:id="rId28"/>
    <p:sldId id="358" r:id="rId29"/>
    <p:sldId id="354" r:id="rId30"/>
    <p:sldId id="361" r:id="rId31"/>
    <p:sldId id="359" r:id="rId32"/>
    <p:sldId id="360" r:id="rId33"/>
    <p:sldId id="362" r:id="rId34"/>
    <p:sldId id="363" r:id="rId35"/>
    <p:sldId id="306" r:id="rId36"/>
    <p:sldId id="376" r:id="rId37"/>
    <p:sldId id="301" r:id="rId38"/>
    <p:sldId id="302" r:id="rId3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7EF"/>
    <a:srgbClr val="D8D7DF"/>
    <a:srgbClr val="00CCFF"/>
    <a:srgbClr val="071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43" autoAdjust="0"/>
    <p:restoredTop sz="75184" autoAdjust="0"/>
  </p:normalViewPr>
  <p:slideViewPr>
    <p:cSldViewPr>
      <p:cViewPr>
        <p:scale>
          <a:sx n="60" d="100"/>
          <a:sy n="60" d="100"/>
        </p:scale>
        <p:origin x="797" y="10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image" Target="../media/image38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71486-9673-449C-ABCC-58A58BD98F9F}" type="datetimeFigureOut">
              <a:rPr lang="cs-CZ" smtClean="0"/>
              <a:t>07.05.2020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91568-CD1E-4918-B70C-492D107C5B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938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91568-CD1E-4918-B70C-492D107C5B62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1992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91568-CD1E-4918-B70C-492D107C5B62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54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91568-CD1E-4918-B70C-492D107C5B62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1038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91568-CD1E-4918-B70C-492D107C5B62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3212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91568-CD1E-4918-B70C-492D107C5B62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405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91568-CD1E-4918-B70C-492D107C5B62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921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pomala</a:t>
            </a:r>
            <a:r>
              <a:rPr lang="cs-CZ" dirty="0" smtClean="0"/>
              <a:t> evoluce regionu</a:t>
            </a:r>
            <a:r>
              <a:rPr lang="cs-CZ" baseline="0" dirty="0" smtClean="0"/>
              <a:t> 16S </a:t>
            </a:r>
            <a:r>
              <a:rPr lang="cs-CZ" baseline="0" dirty="0" err="1" smtClean="0"/>
              <a:t>rDNA</a:t>
            </a:r>
            <a:r>
              <a:rPr lang="cs-CZ" baseline="0" dirty="0" smtClean="0"/>
              <a:t> v </a:t>
            </a:r>
            <a:r>
              <a:rPr lang="cs-CZ" baseline="0" dirty="0" err="1" smtClean="0"/>
              <a:t>ribosomalni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rna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91568-CD1E-4918-B70C-492D107C5B62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2219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TRANSKRIPTOM soubor všech </a:t>
            </a:r>
            <a:r>
              <a:rPr lang="cs-CZ" dirty="0" err="1" smtClean="0"/>
              <a:t>mRNA</a:t>
            </a:r>
            <a:r>
              <a:rPr lang="cs-CZ" dirty="0" smtClean="0"/>
              <a:t> </a:t>
            </a:r>
            <a:r>
              <a:rPr lang="cs-CZ" dirty="0" err="1" smtClean="0"/>
              <a:t>pƎítomných</a:t>
            </a:r>
            <a:r>
              <a:rPr lang="cs-CZ" dirty="0" smtClean="0"/>
              <a:t> v dané </a:t>
            </a:r>
            <a:r>
              <a:rPr lang="cs-CZ" dirty="0" err="1" smtClean="0"/>
              <a:t>buŸce</a:t>
            </a:r>
            <a:r>
              <a:rPr lang="cs-CZ" dirty="0" smtClean="0"/>
              <a:t>, pletivu, …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91568-CD1E-4918-B70C-492D107C5B62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13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91568-CD1E-4918-B70C-492D107C5B62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9899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91568-CD1E-4918-B70C-492D107C5B62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736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91568-CD1E-4918-B70C-492D107C5B62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9722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91568-CD1E-4918-B70C-492D107C5B62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481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linie ovariálních buněk křečka čínského (CHO).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91568-CD1E-4918-B70C-492D107C5B62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3083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91568-CD1E-4918-B70C-492D107C5B62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0453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ADB-4D9C-4910-B5B6-67D769A222C6}" type="datetimeFigureOut">
              <a:rPr lang="cs-CZ" smtClean="0"/>
              <a:t>07.05.2020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435A-7DA5-4C67-A6B9-E255F60529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364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ADB-4D9C-4910-B5B6-67D769A222C6}" type="datetimeFigureOut">
              <a:rPr lang="cs-CZ" smtClean="0"/>
              <a:t>07.05.2020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435A-7DA5-4C67-A6B9-E255F60529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30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ADB-4D9C-4910-B5B6-67D769A222C6}" type="datetimeFigureOut">
              <a:rPr lang="cs-CZ" smtClean="0"/>
              <a:t>07.05.2020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435A-7DA5-4C67-A6B9-E255F60529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695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ADB-4D9C-4910-B5B6-67D769A222C6}" type="datetimeFigureOut">
              <a:rPr lang="cs-CZ" smtClean="0"/>
              <a:t>07.05.2020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435A-7DA5-4C67-A6B9-E255F60529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585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ADB-4D9C-4910-B5B6-67D769A222C6}" type="datetimeFigureOut">
              <a:rPr lang="cs-CZ" smtClean="0"/>
              <a:t>07.05.2020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435A-7DA5-4C67-A6B9-E255F60529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095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ADB-4D9C-4910-B5B6-67D769A222C6}" type="datetimeFigureOut">
              <a:rPr lang="cs-CZ" smtClean="0"/>
              <a:t>07.05.2020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435A-7DA5-4C67-A6B9-E255F60529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395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ADB-4D9C-4910-B5B6-67D769A222C6}" type="datetimeFigureOut">
              <a:rPr lang="cs-CZ" smtClean="0"/>
              <a:t>07.05.2020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435A-7DA5-4C67-A6B9-E255F60529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13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ADB-4D9C-4910-B5B6-67D769A222C6}" type="datetimeFigureOut">
              <a:rPr lang="cs-CZ" smtClean="0"/>
              <a:t>07.05.2020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435A-7DA5-4C67-A6B9-E255F60529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63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ADB-4D9C-4910-B5B6-67D769A222C6}" type="datetimeFigureOut">
              <a:rPr lang="cs-CZ" smtClean="0"/>
              <a:t>07.05.2020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435A-7DA5-4C67-A6B9-E255F60529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684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ADB-4D9C-4910-B5B6-67D769A222C6}" type="datetimeFigureOut">
              <a:rPr lang="cs-CZ" smtClean="0"/>
              <a:t>07.05.2020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435A-7DA5-4C67-A6B9-E255F60529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3080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ADB-4D9C-4910-B5B6-67D769A222C6}" type="datetimeFigureOut">
              <a:rPr lang="cs-CZ" smtClean="0"/>
              <a:t>07.05.2020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435A-7DA5-4C67-A6B9-E255F60529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138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E7ADB-4D9C-4910-B5B6-67D769A222C6}" type="datetimeFigureOut">
              <a:rPr lang="cs-CZ" smtClean="0"/>
              <a:t>07.05.2020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A435A-7DA5-4C67-A6B9-E255F60529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495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.png"/><Relationship Id="rId3" Type="http://schemas.openxmlformats.org/officeDocument/2006/relationships/audio" Target="../media/media15.mp3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7.png"/><Relationship Id="rId2" Type="http://schemas.microsoft.com/office/2007/relationships/media" Target="../media/media15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6.mp3"/><Relationship Id="rId7" Type="http://schemas.openxmlformats.org/officeDocument/2006/relationships/image" Target="../media/image29.png"/><Relationship Id="rId2" Type="http://schemas.microsoft.com/office/2007/relationships/media" Target="../media/media16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0.png"/><Relationship Id="rId4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p3"/><Relationship Id="rId7" Type="http://schemas.openxmlformats.org/officeDocument/2006/relationships/image" Target="../media/image1.png"/><Relationship Id="rId2" Type="http://schemas.microsoft.com/office/2007/relationships/media" Target="../media/media17.mp3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1.mp3"/><Relationship Id="rId7" Type="http://schemas.openxmlformats.org/officeDocument/2006/relationships/image" Target="../media/image38.emf"/><Relationship Id="rId2" Type="http://schemas.microsoft.com/office/2007/relationships/media" Target="../media/media21.mp3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1.pn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3.mp3"/><Relationship Id="rId7" Type="http://schemas.openxmlformats.org/officeDocument/2006/relationships/image" Target="../media/image38.emf"/><Relationship Id="rId2" Type="http://schemas.microsoft.com/office/2007/relationships/media" Target="../media/media23.mp3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emf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audio" Target="../media/media26.mp3"/><Relationship Id="rId7" Type="http://schemas.openxmlformats.org/officeDocument/2006/relationships/image" Target="../media/image38.emf"/><Relationship Id="rId2" Type="http://schemas.microsoft.com/office/2007/relationships/media" Target="../media/media26.mp3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2.bin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audio" Target="../media/media27.mp3"/><Relationship Id="rId7" Type="http://schemas.openxmlformats.org/officeDocument/2006/relationships/image" Target="../media/image38.emf"/><Relationship Id="rId12" Type="http://schemas.openxmlformats.org/officeDocument/2006/relationships/image" Target="../media/image1.png"/><Relationship Id="rId2" Type="http://schemas.microsoft.com/office/2007/relationships/media" Target="../media/media27.mp3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46.emf"/><Relationship Id="rId5" Type="http://schemas.openxmlformats.org/officeDocument/2006/relationships/notesSlide" Target="../notesSlides/notesSlide14.xml"/><Relationship Id="rId10" Type="http://schemas.openxmlformats.org/officeDocument/2006/relationships/oleObject" Target="../embeddings/oleObject16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audio" Target="../media/media29.mp3"/><Relationship Id="rId7" Type="http://schemas.openxmlformats.org/officeDocument/2006/relationships/image" Target="../media/image44.png"/><Relationship Id="rId12" Type="http://schemas.openxmlformats.org/officeDocument/2006/relationships/image" Target="../media/image1.png"/><Relationship Id="rId2" Type="http://schemas.microsoft.com/office/2007/relationships/media" Target="../media/media29.mp3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8.png"/><Relationship Id="rId11" Type="http://schemas.openxmlformats.org/officeDocument/2006/relationships/image" Target="../media/image50.emf"/><Relationship Id="rId5" Type="http://schemas.openxmlformats.org/officeDocument/2006/relationships/image" Target="../media/image51.png"/><Relationship Id="rId10" Type="http://schemas.openxmlformats.org/officeDocument/2006/relationships/oleObject" Target="../embeddings/oleObject18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1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1.png"/><Relationship Id="rId4" Type="http://schemas.openxmlformats.org/officeDocument/2006/relationships/image" Target="../media/image5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p3"/><Relationship Id="rId7" Type="http://schemas.openxmlformats.org/officeDocument/2006/relationships/image" Target="../media/image4.emf"/><Relationship Id="rId2" Type="http://schemas.microsoft.com/office/2007/relationships/media" Target="../media/media5.mp3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.png"/><Relationship Id="rId4" Type="http://schemas.openxmlformats.org/officeDocument/2006/relationships/image" Target="../media/image7.jpeg"/><Relationship Id="rId9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.pn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63688" y="2492896"/>
            <a:ext cx="55805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/>
              <a:t>Náhled do genového inženýrství II</a:t>
            </a:r>
          </a:p>
        </p:txBody>
      </p:sp>
      <p:pic>
        <p:nvPicPr>
          <p:cNvPr id="2" name="II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4255" y="4869160"/>
            <a:ext cx="487363" cy="487363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776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727" y="188640"/>
            <a:ext cx="8229600" cy="667544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K čemu slouží PCR?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56727" y="1268760"/>
            <a:ext cx="8229600" cy="4925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Namnožení konkrétního úseku DNA pro další biotechnologické metody, jako je:</a:t>
            </a:r>
          </a:p>
          <a:p>
            <a:pPr lvl="1"/>
            <a:r>
              <a:rPr lang="cs-CZ" sz="2000" dirty="0" smtClean="0">
                <a:solidFill>
                  <a:schemeClr val="bg1">
                    <a:lumMod val="65000"/>
                  </a:schemeClr>
                </a:solidFill>
              </a:rPr>
              <a:t>Klonování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Identifikace organismů </a:t>
            </a:r>
            <a:r>
              <a:rPr lang="cs-CZ" sz="2400" dirty="0" err="1" smtClean="0">
                <a:solidFill>
                  <a:schemeClr val="bg1">
                    <a:lumMod val="65000"/>
                  </a:schemeClr>
                </a:solidFill>
              </a:rPr>
              <a:t>rDNA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cs-CZ" sz="2400" dirty="0" err="1" smtClean="0">
                <a:solidFill>
                  <a:schemeClr val="bg1">
                    <a:lumMod val="65000"/>
                  </a:schemeClr>
                </a:solidFill>
              </a:rPr>
              <a:t>rRNA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Vnášení mutací do genů</a:t>
            </a:r>
          </a:p>
          <a:p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Diagnostika infekčních nemocí </a:t>
            </a:r>
          </a:p>
          <a:p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Identifikace dědičných chorob</a:t>
            </a:r>
          </a:p>
          <a:p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Jednoznačná identifikace osob</a:t>
            </a:r>
          </a:p>
          <a:p>
            <a:r>
              <a:rPr lang="cs-CZ" sz="2400" dirty="0" smtClean="0"/>
              <a:t> Kvantifikace DNA </a:t>
            </a:r>
            <a:r>
              <a:rPr lang="cs-CZ" sz="2000" dirty="0" smtClean="0"/>
              <a:t>(</a:t>
            </a:r>
            <a:r>
              <a:rPr lang="cs-CZ" sz="2000" b="1" dirty="0" smtClean="0"/>
              <a:t>RT-PCR, </a:t>
            </a:r>
            <a:r>
              <a:rPr lang="cs-CZ" sz="2000" b="1" dirty="0" err="1" smtClean="0"/>
              <a:t>qPCR</a:t>
            </a:r>
            <a:r>
              <a:rPr lang="cs-CZ" sz="2000" dirty="0"/>
              <a:t>) </a:t>
            </a:r>
            <a:r>
              <a:rPr lang="cs-CZ" sz="2000" dirty="0" smtClean="0"/>
              <a:t>- analýza</a:t>
            </a:r>
            <a:r>
              <a:rPr lang="cs-CZ" sz="2000" dirty="0"/>
              <a:t> transkripce genů</a:t>
            </a:r>
            <a:endParaRPr lang="cs-CZ" sz="2000" dirty="0" smtClean="0"/>
          </a:p>
          <a:p>
            <a:endParaRPr lang="cs-CZ" altLang="cs-CZ" sz="24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cs-CZ" sz="2400" dirty="0"/>
          </a:p>
        </p:txBody>
      </p:sp>
      <p:pic>
        <p:nvPicPr>
          <p:cNvPr id="3" name="II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5805264"/>
            <a:ext cx="487363" cy="487363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51274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226640"/>
            <a:ext cx="3312368" cy="427402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9220" y="571806"/>
            <a:ext cx="4308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 err="1" smtClean="0"/>
              <a:t>qPCR</a:t>
            </a:r>
            <a:r>
              <a:rPr lang="cs-CZ" sz="2800" b="1" dirty="0" smtClean="0"/>
              <a:t> – kvantitativní PCR</a:t>
            </a:r>
            <a:endParaRPr lang="cs-CZ" sz="2800" b="1" dirty="0"/>
          </a:p>
        </p:txBody>
      </p:sp>
      <p:sp>
        <p:nvSpPr>
          <p:cNvPr id="7" name="Obdélník 6"/>
          <p:cNvSpPr/>
          <p:nvPr/>
        </p:nvSpPr>
        <p:spPr>
          <a:xfrm>
            <a:off x="3541987" y="174412"/>
            <a:ext cx="2450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Kvantifikace DNA </a:t>
            </a:r>
            <a:endParaRPr lang="cs-CZ" sz="2000" b="1" dirty="0">
              <a:solidFill>
                <a:srgbClr val="C0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394994" y="1580309"/>
            <a:ext cx="1745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>
                <a:solidFill>
                  <a:srgbClr val="C00000"/>
                </a:solidFill>
              </a:rPr>
              <a:t>TaqMan</a:t>
            </a:r>
            <a:r>
              <a:rPr lang="cs-CZ" sz="2000" b="1" dirty="0" smtClean="0">
                <a:solidFill>
                  <a:srgbClr val="C00000"/>
                </a:solidFill>
              </a:rPr>
              <a:t> sonda</a:t>
            </a:r>
            <a:endParaRPr lang="cs-CZ" sz="2000" b="1" dirty="0">
              <a:solidFill>
                <a:srgbClr val="C0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292080" y="1541302"/>
            <a:ext cx="2957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>
                <a:solidFill>
                  <a:srgbClr val="C00000"/>
                </a:solidFill>
              </a:rPr>
              <a:t>Syber</a:t>
            </a:r>
            <a:r>
              <a:rPr lang="cs-CZ" sz="2000" b="1" dirty="0" smtClean="0">
                <a:solidFill>
                  <a:srgbClr val="C00000"/>
                </a:solidFill>
              </a:rPr>
              <a:t> Green, Eva green, ...</a:t>
            </a:r>
            <a:endParaRPr lang="cs-CZ" sz="2000" b="1" dirty="0">
              <a:solidFill>
                <a:srgbClr val="C00000"/>
              </a:solidFill>
            </a:endParaRPr>
          </a:p>
        </p:txBody>
      </p:sp>
      <p:pic>
        <p:nvPicPr>
          <p:cNvPr id="24578" name="Picture 2" descr="SYBR Green 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083" y="2239035"/>
            <a:ext cx="1805354" cy="165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741" y="4193916"/>
            <a:ext cx="3914775" cy="83820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4499992" y="5321010"/>
            <a:ext cx="1892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v roztoku:</a:t>
            </a:r>
          </a:p>
          <a:p>
            <a:r>
              <a:rPr lang="cs-CZ" dirty="0" smtClean="0">
                <a:solidFill>
                  <a:srgbClr val="0070C0"/>
                </a:solidFill>
              </a:rPr>
              <a:t>malá fluorescence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605128" y="5321009"/>
            <a:ext cx="1892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po vazbě:</a:t>
            </a:r>
          </a:p>
          <a:p>
            <a:r>
              <a:rPr lang="cs-CZ" dirty="0" smtClean="0">
                <a:solidFill>
                  <a:srgbClr val="0070C0"/>
                </a:solidFill>
              </a:rPr>
              <a:t>silná fluorescence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2" name="II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3946" y="571806"/>
            <a:ext cx="487363" cy="487363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35925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268760"/>
            <a:ext cx="7895045" cy="3250518"/>
          </a:xfrm>
          <a:prstGeom prst="rect">
            <a:avLst/>
          </a:prstGeom>
        </p:spPr>
      </p:pic>
      <p:pic>
        <p:nvPicPr>
          <p:cNvPr id="3" name="II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5661248"/>
            <a:ext cx="487363" cy="487363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16132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59220" y="571806"/>
            <a:ext cx="4308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 err="1" smtClean="0"/>
              <a:t>qPCR</a:t>
            </a:r>
            <a:r>
              <a:rPr lang="cs-CZ" sz="2800" b="1" dirty="0" smtClean="0"/>
              <a:t> – kvantitativní PCR</a:t>
            </a:r>
            <a:endParaRPr lang="cs-CZ" sz="2800" b="1" dirty="0"/>
          </a:p>
        </p:txBody>
      </p:sp>
      <p:pic>
        <p:nvPicPr>
          <p:cNvPr id="3" name="Overview of qPC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478" end="31839.48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1741357"/>
            <a:ext cx="7164288" cy="402991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5949280"/>
            <a:ext cx="2411760" cy="67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6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31707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6727" y="571730"/>
            <a:ext cx="8229600" cy="667544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rgbClr val="0070C0"/>
                </a:solidFill>
              </a:rPr>
              <a:t>Reversní transkripce</a:t>
            </a:r>
            <a:endParaRPr lang="cs-CZ" sz="3200" b="1" dirty="0">
              <a:solidFill>
                <a:srgbClr val="0070C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6727" y="1556792"/>
            <a:ext cx="31953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Přepis RNA do DNA (</a:t>
            </a:r>
            <a:r>
              <a:rPr lang="cs-CZ" dirty="0" err="1" smtClean="0"/>
              <a:t>cDNA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	Reversní </a:t>
            </a:r>
            <a:r>
              <a:rPr lang="cs-CZ" dirty="0" err="1" smtClean="0"/>
              <a:t>transkriptasa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40768"/>
            <a:ext cx="4221225" cy="530120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987824" y="110065"/>
            <a:ext cx="3443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Analýza </a:t>
            </a:r>
            <a:r>
              <a:rPr lang="cs-CZ" sz="2400" b="1" dirty="0" smtClean="0">
                <a:solidFill>
                  <a:srgbClr val="C00000"/>
                </a:solidFill>
              </a:rPr>
              <a:t>transkripce genů </a:t>
            </a:r>
            <a:endParaRPr lang="cs-CZ" sz="2400" b="1" dirty="0">
              <a:solidFill>
                <a:srgbClr val="C00000"/>
              </a:solidFill>
            </a:endParaRPr>
          </a:p>
        </p:txBody>
      </p:sp>
      <p:pic>
        <p:nvPicPr>
          <p:cNvPr id="21506" name="Picture 2" descr="VÃ½sledek obrÃ¡zku pro retrovir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45" y="3311118"/>
            <a:ext cx="25241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I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345" y="5805264"/>
            <a:ext cx="487363" cy="487363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34095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0" name="Object 5"/>
          <p:cNvGraphicFramePr>
            <a:graphicFrameLocks noChangeAspect="1"/>
          </p:cNvGraphicFramePr>
          <p:nvPr/>
        </p:nvGraphicFramePr>
        <p:xfrm>
          <a:off x="395288" y="1995488"/>
          <a:ext cx="2160587" cy="205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" name="PHOTO-PAINT" r:id="rId5" imgW="2031746" imgH="1930159" progId="CorelPhotoPaint.Image.12">
                  <p:embed/>
                </p:oleObj>
              </mc:Choice>
              <mc:Fallback>
                <p:oleObj name="PHOTO-PAINT" r:id="rId5" imgW="2031746" imgH="1930159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995488"/>
                        <a:ext cx="2160587" cy="205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1" name="Object 6"/>
          <p:cNvGraphicFramePr>
            <a:graphicFrameLocks noChangeAspect="1"/>
          </p:cNvGraphicFramePr>
          <p:nvPr/>
        </p:nvGraphicFramePr>
        <p:xfrm>
          <a:off x="395288" y="4156075"/>
          <a:ext cx="2184400" cy="195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" name="PHOTO-PAINT" r:id="rId7" imgW="2184127" imgH="1955556" progId="CorelPhotoPaint.Image.12">
                  <p:embed/>
                </p:oleObj>
              </mc:Choice>
              <mc:Fallback>
                <p:oleObj name="PHOTO-PAINT" r:id="rId7" imgW="2184127" imgH="1955556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156075"/>
                        <a:ext cx="2184400" cy="195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2" name="Line 7"/>
          <p:cNvSpPr>
            <a:spLocks noChangeShapeType="1"/>
          </p:cNvSpPr>
          <p:nvPr/>
        </p:nvSpPr>
        <p:spPr bwMode="auto">
          <a:xfrm>
            <a:off x="2627313" y="2859088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3" name="Line 8"/>
          <p:cNvSpPr>
            <a:spLocks noChangeShapeType="1"/>
          </p:cNvSpPr>
          <p:nvPr/>
        </p:nvSpPr>
        <p:spPr bwMode="auto">
          <a:xfrm>
            <a:off x="2627313" y="523557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4" name="Text Box 9"/>
          <p:cNvSpPr txBox="1">
            <a:spLocks noChangeArrowheads="1"/>
          </p:cNvSpPr>
          <p:nvPr/>
        </p:nvSpPr>
        <p:spPr bwMode="auto">
          <a:xfrm>
            <a:off x="3276600" y="2447925"/>
            <a:ext cx="1797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isolace RNA</a:t>
            </a: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ze zdrav</a:t>
            </a:r>
            <a:r>
              <a:rPr lang="cs-CZ" altLang="cs-CZ" sz="1800"/>
              <a:t>é tkáně</a:t>
            </a:r>
          </a:p>
        </p:txBody>
      </p:sp>
      <p:sp>
        <p:nvSpPr>
          <p:cNvPr id="63495" name="Text Box 10"/>
          <p:cNvSpPr txBox="1">
            <a:spLocks noChangeArrowheads="1"/>
          </p:cNvSpPr>
          <p:nvPr/>
        </p:nvSpPr>
        <p:spPr bwMode="auto">
          <a:xfrm>
            <a:off x="3352800" y="4876800"/>
            <a:ext cx="1441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isolace RNA</a:t>
            </a: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z</a:t>
            </a:r>
            <a:r>
              <a:rPr lang="cs-CZ" altLang="cs-CZ" sz="1800"/>
              <a:t> nádoru</a:t>
            </a:r>
          </a:p>
        </p:txBody>
      </p:sp>
      <p:sp>
        <p:nvSpPr>
          <p:cNvPr id="63496" name="Line 11"/>
          <p:cNvSpPr>
            <a:spLocks noChangeShapeType="1"/>
          </p:cNvSpPr>
          <p:nvPr/>
        </p:nvSpPr>
        <p:spPr bwMode="auto">
          <a:xfrm>
            <a:off x="5076825" y="2859088"/>
            <a:ext cx="935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7" name="Line 12"/>
          <p:cNvSpPr>
            <a:spLocks noChangeShapeType="1"/>
          </p:cNvSpPr>
          <p:nvPr/>
        </p:nvSpPr>
        <p:spPr bwMode="auto">
          <a:xfrm>
            <a:off x="5078413" y="5235575"/>
            <a:ext cx="935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8" name="Text Box 13"/>
          <p:cNvSpPr txBox="1">
            <a:spLocks noChangeArrowheads="1"/>
          </p:cNvSpPr>
          <p:nvPr/>
        </p:nvSpPr>
        <p:spPr bwMode="auto">
          <a:xfrm>
            <a:off x="6227763" y="2068513"/>
            <a:ext cx="25336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Příprava fluorescenčně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značené cDNA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</a:t>
            </a:r>
            <a:r>
              <a:rPr lang="cs-CZ" altLang="cs-CZ" sz="1800" b="1">
                <a:solidFill>
                  <a:srgbClr val="33CC33"/>
                </a:solidFill>
              </a:rPr>
              <a:t>ZELENÁ</a:t>
            </a:r>
            <a:r>
              <a:rPr lang="cs-CZ" altLang="cs-CZ" sz="1800"/>
              <a:t>)</a:t>
            </a:r>
          </a:p>
        </p:txBody>
      </p:sp>
      <p:sp>
        <p:nvSpPr>
          <p:cNvPr id="63499" name="Text Box 14"/>
          <p:cNvSpPr txBox="1">
            <a:spLocks noChangeArrowheads="1"/>
          </p:cNvSpPr>
          <p:nvPr/>
        </p:nvSpPr>
        <p:spPr bwMode="auto">
          <a:xfrm>
            <a:off x="6372225" y="4803775"/>
            <a:ext cx="25336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Příprava fluorescenčně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značené cDNA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</a:t>
            </a:r>
            <a:r>
              <a:rPr lang="cs-CZ" altLang="cs-CZ" sz="1800" b="1">
                <a:solidFill>
                  <a:srgbClr val="FF0000"/>
                </a:solidFill>
              </a:rPr>
              <a:t>ČERVENÁ</a:t>
            </a:r>
            <a:r>
              <a:rPr lang="cs-CZ" altLang="cs-CZ" sz="1800"/>
              <a:t>)</a:t>
            </a:r>
          </a:p>
        </p:txBody>
      </p:sp>
      <p:graphicFrame>
        <p:nvGraphicFramePr>
          <p:cNvPr id="63500" name="Object 15"/>
          <p:cNvGraphicFramePr>
            <a:graphicFrameLocks noChangeAspect="1"/>
          </p:cNvGraphicFramePr>
          <p:nvPr/>
        </p:nvGraphicFramePr>
        <p:xfrm>
          <a:off x="5795963" y="3290888"/>
          <a:ext cx="2916237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4" name="PHOTO-PAINT" r:id="rId9" imgW="3923810" imgH="990476" progId="CorelPhotoPaint.Image.12">
                  <p:embed/>
                </p:oleObj>
              </mc:Choice>
              <mc:Fallback>
                <p:oleObj name="PHOTO-PAINT" r:id="rId9" imgW="3923810" imgH="990476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3290888"/>
                        <a:ext cx="2916237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501" name="Object 16"/>
          <p:cNvGraphicFramePr>
            <a:graphicFrameLocks noChangeAspect="1"/>
          </p:cNvGraphicFramePr>
          <p:nvPr/>
        </p:nvGraphicFramePr>
        <p:xfrm>
          <a:off x="5724525" y="5805488"/>
          <a:ext cx="3132138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5" name="PHOTO-PAINT" r:id="rId11" imgW="3949206" imgH="990476" progId="CorelPhotoPaint.Image.12">
                  <p:embed/>
                </p:oleObj>
              </mc:Choice>
              <mc:Fallback>
                <p:oleObj name="PHOTO-PAINT" r:id="rId11" imgW="3949206" imgH="990476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5805488"/>
                        <a:ext cx="3132138" cy="785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2" name="Rectangle 17"/>
          <p:cNvSpPr>
            <a:spLocks noChangeArrowheads="1"/>
          </p:cNvSpPr>
          <p:nvPr/>
        </p:nvSpPr>
        <p:spPr bwMode="auto">
          <a:xfrm>
            <a:off x="378538" y="781013"/>
            <a:ext cx="65292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</a:pPr>
            <a:r>
              <a:rPr lang="cs-CZ" altLang="cs-CZ" sz="2400" b="1" dirty="0" smtClean="0">
                <a:latin typeface="+mn-lt"/>
              </a:rPr>
              <a:t>Využití  </a:t>
            </a:r>
            <a:r>
              <a:rPr lang="cs-CZ" altLang="cs-CZ" sz="2400" b="1" dirty="0">
                <a:latin typeface="+mn-lt"/>
              </a:rPr>
              <a:t>metody </a:t>
            </a:r>
            <a:r>
              <a:rPr lang="cs-CZ" altLang="cs-CZ" sz="2400" b="1" dirty="0" smtClean="0">
                <a:latin typeface="+mn-lt"/>
              </a:rPr>
              <a:t>„</a:t>
            </a:r>
            <a:r>
              <a:rPr lang="cs-CZ" altLang="cs-CZ" sz="2400" b="1" dirty="0" err="1" smtClean="0">
                <a:latin typeface="+mn-lt"/>
              </a:rPr>
              <a:t>microarray</a:t>
            </a:r>
            <a:r>
              <a:rPr lang="cs-CZ" altLang="cs-CZ" sz="2400" b="1" dirty="0" smtClean="0">
                <a:latin typeface="+mn-lt"/>
              </a:rPr>
              <a:t>“ </a:t>
            </a:r>
            <a:r>
              <a:rPr lang="cs-CZ" altLang="cs-CZ" sz="2400" b="1" dirty="0">
                <a:latin typeface="+mn-lt"/>
              </a:rPr>
              <a:t>pro určení profilu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+mn-lt"/>
              </a:rPr>
              <a:t>exprimovaných genů</a:t>
            </a:r>
            <a:endParaRPr lang="cs-CZ" altLang="cs-CZ" sz="2400" b="1" dirty="0">
              <a:latin typeface="+mn-lt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2852865" y="132223"/>
            <a:ext cx="3374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Analýza transkripce </a:t>
            </a:r>
            <a:r>
              <a:rPr lang="cs-CZ" sz="2400" b="1" dirty="0" smtClean="0">
                <a:solidFill>
                  <a:srgbClr val="C00000"/>
                </a:solidFill>
              </a:rPr>
              <a:t>genů</a:t>
            </a:r>
            <a:endParaRPr lang="cs-CZ" sz="2000" b="1" dirty="0">
              <a:solidFill>
                <a:srgbClr val="C00000"/>
              </a:solidFill>
            </a:endParaRPr>
          </a:p>
        </p:txBody>
      </p:sp>
      <p:pic>
        <p:nvPicPr>
          <p:cNvPr id="2" name="II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28384" y="472972"/>
            <a:ext cx="504056" cy="504056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92398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09785"/>
              </p:ext>
            </p:extLst>
          </p:nvPr>
        </p:nvGraphicFramePr>
        <p:xfrm>
          <a:off x="395536" y="1844824"/>
          <a:ext cx="5616575" cy="267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6" name="PHOTO-PAINT" r:id="rId5" imgW="6361905" imgH="3034921" progId="CorelPhotoPaint.Image.12">
                  <p:embed/>
                </p:oleObj>
              </mc:Choice>
              <mc:Fallback>
                <p:oleObj name="PHOTO-PAINT" r:id="rId5" imgW="6361905" imgH="3034921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844824"/>
                        <a:ext cx="5616575" cy="267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6" name="Text Box 7"/>
          <p:cNvSpPr txBox="1">
            <a:spLocks noChangeArrowheads="1"/>
          </p:cNvSpPr>
          <p:nvPr/>
        </p:nvSpPr>
        <p:spPr bwMode="auto">
          <a:xfrm>
            <a:off x="621741" y="1305224"/>
            <a:ext cx="1863202" cy="70788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cDNA</a:t>
            </a:r>
            <a:r>
              <a:rPr lang="cs-CZ" altLang="cs-CZ" sz="2000" dirty="0">
                <a:latin typeface="+mn-lt"/>
              </a:rPr>
              <a:t> vytvořená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+mn-lt"/>
              </a:rPr>
              <a:t>ze zdravé tkáně</a:t>
            </a:r>
          </a:p>
        </p:txBody>
      </p:sp>
      <p:sp>
        <p:nvSpPr>
          <p:cNvPr id="64517" name="Line 8"/>
          <p:cNvSpPr>
            <a:spLocks noChangeShapeType="1"/>
          </p:cNvSpPr>
          <p:nvPr/>
        </p:nvSpPr>
        <p:spPr bwMode="auto">
          <a:xfrm>
            <a:off x="1835398" y="2133749"/>
            <a:ext cx="576263" cy="576263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18" name="Rectangle 9"/>
          <p:cNvSpPr>
            <a:spLocks noChangeArrowheads="1"/>
          </p:cNvSpPr>
          <p:nvPr/>
        </p:nvSpPr>
        <p:spPr bwMode="auto">
          <a:xfrm>
            <a:off x="2411661" y="2133749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33CC33"/>
                </a:solidFill>
              </a:rPr>
              <a:t>ZELENÁ</a:t>
            </a:r>
          </a:p>
        </p:txBody>
      </p:sp>
      <p:sp>
        <p:nvSpPr>
          <p:cNvPr id="64519" name="Text Box 10"/>
          <p:cNvSpPr txBox="1">
            <a:spLocks noChangeArrowheads="1"/>
          </p:cNvSpPr>
          <p:nvPr/>
        </p:nvSpPr>
        <p:spPr bwMode="auto">
          <a:xfrm>
            <a:off x="5136822" y="777370"/>
            <a:ext cx="1974323" cy="70788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cDNA</a:t>
            </a:r>
            <a:r>
              <a:rPr lang="cs-CZ" altLang="cs-CZ" sz="2000" dirty="0">
                <a:latin typeface="+mn-lt"/>
              </a:rPr>
              <a:t> vytvořená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+mn-lt"/>
              </a:rPr>
              <a:t>z nádorové tkáně</a:t>
            </a:r>
          </a:p>
        </p:txBody>
      </p:sp>
      <p:sp>
        <p:nvSpPr>
          <p:cNvPr id="64520" name="Line 11"/>
          <p:cNvSpPr>
            <a:spLocks noChangeShapeType="1"/>
          </p:cNvSpPr>
          <p:nvPr/>
        </p:nvSpPr>
        <p:spPr bwMode="auto">
          <a:xfrm flipH="1">
            <a:off x="4788148" y="1628924"/>
            <a:ext cx="576263" cy="5762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21" name="Rectangle 12"/>
          <p:cNvSpPr>
            <a:spLocks noChangeArrowheads="1"/>
          </p:cNvSpPr>
          <p:nvPr/>
        </p:nvSpPr>
        <p:spPr bwMode="auto">
          <a:xfrm>
            <a:off x="3708648" y="1341587"/>
            <a:ext cx="1301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ČERVENÁ</a:t>
            </a:r>
          </a:p>
        </p:txBody>
      </p:sp>
      <p:sp>
        <p:nvSpPr>
          <p:cNvPr id="64522" name="Rectangle 13"/>
          <p:cNvSpPr>
            <a:spLocks noChangeArrowheads="1"/>
          </p:cNvSpPr>
          <p:nvPr/>
        </p:nvSpPr>
        <p:spPr bwMode="auto">
          <a:xfrm>
            <a:off x="1907704" y="4813449"/>
            <a:ext cx="4572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cs-CZ" altLang="cs-CZ" sz="2000" dirty="0"/>
              <a:t>smíchání fluorescenčně značené </a:t>
            </a:r>
            <a:r>
              <a:rPr lang="cs-CZ" altLang="cs-CZ" sz="2000" dirty="0" err="1"/>
              <a:t>cDNA</a:t>
            </a:r>
            <a:r>
              <a:rPr lang="cs-CZ" altLang="cs-CZ" sz="2000" dirty="0"/>
              <a:t> z obou tkání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/>
              <a:t>aplikace na destičku s imobilizovanou DNA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11" y="2338870"/>
            <a:ext cx="2654985" cy="2401554"/>
          </a:xfrm>
          <a:prstGeom prst="rect">
            <a:avLst/>
          </a:prstGeom>
        </p:spPr>
      </p:pic>
      <p:pic>
        <p:nvPicPr>
          <p:cNvPr id="2" name="II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84368" y="533688"/>
            <a:ext cx="487363" cy="487363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98309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87969"/>
              </p:ext>
            </p:extLst>
          </p:nvPr>
        </p:nvGraphicFramePr>
        <p:xfrm>
          <a:off x="4788024" y="1556792"/>
          <a:ext cx="3960813" cy="405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7" name="PHOTO-PAINT" r:id="rId4" imgW="5930159" imgH="6069841" progId="CorelPhotoPaint.Image.12">
                  <p:embed/>
                </p:oleObj>
              </mc:Choice>
              <mc:Fallback>
                <p:oleObj name="PHOTO-PAINT" r:id="rId4" imgW="5930159" imgH="6069841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1556792"/>
                        <a:ext cx="3960813" cy="405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0" name="Rectangle 7"/>
          <p:cNvSpPr>
            <a:spLocks noChangeArrowheads="1"/>
          </p:cNvSpPr>
          <p:nvPr/>
        </p:nvSpPr>
        <p:spPr bwMode="auto">
          <a:xfrm>
            <a:off x="323974" y="909092"/>
            <a:ext cx="4572000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chemeClr val="accent2"/>
              </a:buClr>
            </a:pPr>
            <a:r>
              <a:rPr lang="cs-CZ" altLang="cs-CZ" sz="2000" dirty="0">
                <a:latin typeface="+mn-lt"/>
              </a:rPr>
              <a:t>zdravá tkáň značená zelenou fluorescenční barvou</a:t>
            </a:r>
          </a:p>
          <a:p>
            <a:pPr eaLnBrk="1" hangingPunct="1">
              <a:spcBef>
                <a:spcPct val="30000"/>
              </a:spcBef>
              <a:buClr>
                <a:schemeClr val="accent2"/>
              </a:buClr>
            </a:pPr>
            <a:r>
              <a:rPr lang="cs-CZ" altLang="cs-CZ" sz="2000" dirty="0">
                <a:latin typeface="+mn-lt"/>
              </a:rPr>
              <a:t>intensita zelené barvy spotu (tečky) odpovídá hladině exprese daného genu</a:t>
            </a:r>
          </a:p>
          <a:p>
            <a:pPr eaLnBrk="1" hangingPunct="1">
              <a:spcBef>
                <a:spcPct val="30000"/>
              </a:spcBef>
              <a:buClr>
                <a:schemeClr val="accent2"/>
              </a:buClr>
              <a:buFontTx/>
              <a:buNone/>
            </a:pPr>
            <a:r>
              <a:rPr lang="cs-CZ" altLang="cs-CZ" sz="2000" dirty="0">
                <a:latin typeface="+mn-lt"/>
              </a:rPr>
              <a:t>	</a:t>
            </a:r>
            <a:r>
              <a:rPr lang="cs-CZ" altLang="cs-CZ" sz="2000" dirty="0">
                <a:solidFill>
                  <a:schemeClr val="accent2"/>
                </a:solidFill>
                <a:latin typeface="+mn-lt"/>
                <a:sym typeface="Wingdings" panose="05000000000000000000" pitchFamily="2" charset="2"/>
              </a:rPr>
              <a:t> </a:t>
            </a:r>
            <a:r>
              <a:rPr lang="cs-CZ" altLang="cs-CZ" sz="2000" dirty="0">
                <a:latin typeface="+mn-lt"/>
              </a:rPr>
              <a:t>intenzivně zelené spoty – 	silná exprese genu</a:t>
            </a:r>
          </a:p>
          <a:p>
            <a:pPr eaLnBrk="1" hangingPunct="1">
              <a:spcBef>
                <a:spcPct val="30000"/>
              </a:spcBef>
              <a:buClr>
                <a:schemeClr val="accent2"/>
              </a:buClr>
              <a:buFontTx/>
              <a:buNone/>
            </a:pPr>
            <a:r>
              <a:rPr lang="cs-CZ" altLang="cs-CZ" sz="2000" dirty="0">
                <a:latin typeface="+mn-lt"/>
              </a:rPr>
              <a:t>	</a:t>
            </a:r>
            <a:r>
              <a:rPr lang="cs-CZ" altLang="cs-CZ" sz="2000" dirty="0">
                <a:solidFill>
                  <a:schemeClr val="accent2"/>
                </a:solidFill>
                <a:latin typeface="+mn-lt"/>
                <a:sym typeface="Wingdings" panose="05000000000000000000" pitchFamily="2" charset="2"/>
              </a:rPr>
              <a:t></a:t>
            </a:r>
            <a:r>
              <a:rPr lang="cs-CZ" altLang="cs-CZ" sz="2000" dirty="0">
                <a:latin typeface="+mn-lt"/>
              </a:rPr>
              <a:t> slabě zelené spoty - slabá 	exprese genu</a:t>
            </a:r>
          </a:p>
        </p:txBody>
      </p:sp>
    </p:spTree>
    <p:extLst>
      <p:ext uri="{BB962C8B-B14F-4D97-AF65-F5344CB8AC3E}">
        <p14:creationId xmlns:p14="http://schemas.microsoft.com/office/powerpoint/2010/main" val="111980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0255911"/>
              </p:ext>
            </p:extLst>
          </p:nvPr>
        </p:nvGraphicFramePr>
        <p:xfrm>
          <a:off x="4716016" y="1268760"/>
          <a:ext cx="4106862" cy="397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1" name="PHOTO-PAINT" r:id="rId3" imgW="6196825" imgH="6006349" progId="CorelPhotoPaint.Image.12">
                  <p:embed/>
                </p:oleObj>
              </mc:Choice>
              <mc:Fallback>
                <p:oleObj name="PHOTO-PAINT" r:id="rId3" imgW="6196825" imgH="6006349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1268760"/>
                        <a:ext cx="4106862" cy="397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4" name="Rectangle 7"/>
          <p:cNvSpPr>
            <a:spLocks noChangeArrowheads="1"/>
          </p:cNvSpPr>
          <p:nvPr/>
        </p:nvSpPr>
        <p:spPr bwMode="auto">
          <a:xfrm>
            <a:off x="250378" y="908398"/>
            <a:ext cx="4572000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chemeClr val="accent2"/>
              </a:buClr>
            </a:pPr>
            <a:r>
              <a:rPr lang="cs-CZ" altLang="cs-CZ" sz="2000" dirty="0">
                <a:latin typeface="+mn-lt"/>
              </a:rPr>
              <a:t>nádorová tkáň značená červenou fluorescenční barvou</a:t>
            </a:r>
          </a:p>
          <a:p>
            <a:pPr eaLnBrk="1" hangingPunct="1">
              <a:spcBef>
                <a:spcPct val="30000"/>
              </a:spcBef>
              <a:buClr>
                <a:schemeClr val="accent2"/>
              </a:buClr>
            </a:pPr>
            <a:r>
              <a:rPr lang="cs-CZ" altLang="cs-CZ" sz="2000" dirty="0">
                <a:latin typeface="+mn-lt"/>
              </a:rPr>
              <a:t>intensita červené barvy spotu (tečky) odpovídá hladině exprese daného genu</a:t>
            </a:r>
          </a:p>
          <a:p>
            <a:pPr eaLnBrk="1" hangingPunct="1">
              <a:spcBef>
                <a:spcPct val="30000"/>
              </a:spcBef>
              <a:buClr>
                <a:schemeClr val="accent2"/>
              </a:buClr>
              <a:buFontTx/>
              <a:buNone/>
            </a:pPr>
            <a:r>
              <a:rPr lang="cs-CZ" altLang="cs-CZ" sz="2000" dirty="0">
                <a:latin typeface="+mn-lt"/>
              </a:rPr>
              <a:t>	</a:t>
            </a:r>
            <a:r>
              <a:rPr lang="cs-CZ" altLang="cs-CZ" sz="2000" dirty="0">
                <a:solidFill>
                  <a:schemeClr val="accent2"/>
                </a:solidFill>
                <a:latin typeface="+mn-lt"/>
                <a:sym typeface="Wingdings" panose="05000000000000000000" pitchFamily="2" charset="2"/>
              </a:rPr>
              <a:t> </a:t>
            </a:r>
            <a:r>
              <a:rPr lang="cs-CZ" altLang="cs-CZ" sz="2000" dirty="0">
                <a:latin typeface="+mn-lt"/>
              </a:rPr>
              <a:t>intenzivně červené spoty – 	silná exprese genu</a:t>
            </a:r>
          </a:p>
          <a:p>
            <a:pPr eaLnBrk="1" hangingPunct="1">
              <a:spcBef>
                <a:spcPct val="30000"/>
              </a:spcBef>
              <a:buClr>
                <a:schemeClr val="accent2"/>
              </a:buClr>
              <a:buFontTx/>
              <a:buNone/>
            </a:pPr>
            <a:r>
              <a:rPr lang="cs-CZ" altLang="cs-CZ" sz="2000" dirty="0">
                <a:latin typeface="+mn-lt"/>
              </a:rPr>
              <a:t>	</a:t>
            </a:r>
            <a:r>
              <a:rPr lang="cs-CZ" altLang="cs-CZ" sz="2000" dirty="0">
                <a:solidFill>
                  <a:schemeClr val="accent2"/>
                </a:solidFill>
                <a:latin typeface="+mn-lt"/>
                <a:sym typeface="Wingdings" panose="05000000000000000000" pitchFamily="2" charset="2"/>
              </a:rPr>
              <a:t></a:t>
            </a:r>
            <a:r>
              <a:rPr lang="cs-CZ" altLang="cs-CZ" sz="2000" dirty="0">
                <a:latin typeface="+mn-lt"/>
              </a:rPr>
              <a:t> slabě červené spoty - slabá 	exprese genu</a:t>
            </a:r>
          </a:p>
        </p:txBody>
      </p:sp>
    </p:spTree>
    <p:extLst>
      <p:ext uri="{BB962C8B-B14F-4D97-AF65-F5344CB8AC3E}">
        <p14:creationId xmlns:p14="http://schemas.microsoft.com/office/powerpoint/2010/main" val="237649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290175"/>
              </p:ext>
            </p:extLst>
          </p:nvPr>
        </p:nvGraphicFramePr>
        <p:xfrm>
          <a:off x="4860032" y="1628800"/>
          <a:ext cx="4044950" cy="407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6" name="PHOTO-PAINT" r:id="rId5" imgW="5803175" imgH="5853968" progId="CorelPhotoPaint.Image.12">
                  <p:embed/>
                </p:oleObj>
              </mc:Choice>
              <mc:Fallback>
                <p:oleObj name="PHOTO-PAINT" r:id="rId5" imgW="5803175" imgH="5853968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1628800"/>
                        <a:ext cx="4044950" cy="407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8" name="Rectangle 7"/>
          <p:cNvSpPr>
            <a:spLocks noChangeArrowheads="1"/>
          </p:cNvSpPr>
          <p:nvPr/>
        </p:nvSpPr>
        <p:spPr bwMode="auto">
          <a:xfrm>
            <a:off x="324544" y="1993925"/>
            <a:ext cx="41751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33CC33"/>
                </a:solidFill>
                <a:latin typeface="+mn-lt"/>
              </a:rPr>
              <a:t>ZELENÁ</a:t>
            </a:r>
            <a:r>
              <a:rPr lang="cs-CZ" altLang="cs-CZ" sz="2000" b="1" dirty="0">
                <a:latin typeface="+mn-lt"/>
              </a:rPr>
              <a:t> – </a:t>
            </a:r>
            <a:r>
              <a:rPr lang="cs-CZ" altLang="cs-CZ" sz="2000" dirty="0">
                <a:latin typeface="+mn-lt"/>
              </a:rPr>
              <a:t>geny přepisované ve zdravých buňkách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ČERVENÁ</a:t>
            </a:r>
            <a:r>
              <a:rPr lang="cs-CZ" altLang="cs-CZ" sz="2000" b="1" dirty="0">
                <a:latin typeface="+mn-lt"/>
              </a:rPr>
              <a:t> - </a:t>
            </a:r>
            <a:r>
              <a:rPr lang="cs-CZ" altLang="cs-CZ" sz="2000" dirty="0">
                <a:latin typeface="+mn-lt"/>
              </a:rPr>
              <a:t>geny přepisované v nádorových buňkách</a:t>
            </a:r>
            <a:endParaRPr lang="cs-CZ" altLang="cs-CZ" sz="20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9900"/>
                </a:solidFill>
                <a:latin typeface="+mn-lt"/>
              </a:rPr>
              <a:t>ŽLUTÁ</a:t>
            </a:r>
            <a:r>
              <a:rPr lang="cs-CZ" altLang="cs-CZ" sz="2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cs-CZ" altLang="cs-CZ" sz="2000" b="1" dirty="0">
                <a:latin typeface="+mn-lt"/>
              </a:rPr>
              <a:t>- </a:t>
            </a:r>
            <a:r>
              <a:rPr lang="cs-CZ" altLang="cs-CZ" sz="2000" dirty="0">
                <a:latin typeface="+mn-lt"/>
              </a:rPr>
              <a:t>geny přepisované v obou typech buněk</a:t>
            </a:r>
            <a:endParaRPr lang="cs-CZ" altLang="cs-CZ" sz="2000" b="1" dirty="0">
              <a:latin typeface="+mn-lt"/>
            </a:endParaRPr>
          </a:p>
        </p:txBody>
      </p:sp>
      <p:sp>
        <p:nvSpPr>
          <p:cNvPr id="67589" name="Rectangle 8"/>
          <p:cNvSpPr>
            <a:spLocks noChangeArrowheads="1"/>
          </p:cNvSpPr>
          <p:nvPr/>
        </p:nvSpPr>
        <p:spPr bwMode="auto">
          <a:xfrm>
            <a:off x="540444" y="690588"/>
            <a:ext cx="62886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+mn-lt"/>
              </a:rPr>
              <a:t>překryv </a:t>
            </a:r>
            <a:r>
              <a:rPr lang="cs-CZ" altLang="cs-CZ" sz="2000" dirty="0">
                <a:latin typeface="+mn-lt"/>
              </a:rPr>
              <a:t>zelených a červených dat stejné destičky – rozdílná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+mn-lt"/>
              </a:rPr>
              <a:t>exprese genu</a:t>
            </a:r>
          </a:p>
        </p:txBody>
      </p:sp>
      <p:pic>
        <p:nvPicPr>
          <p:cNvPr id="2" name="II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68424" y="5464993"/>
            <a:ext cx="487363" cy="487363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5140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195736" y="332656"/>
            <a:ext cx="5540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 smtClean="0">
                <a:solidFill>
                  <a:srgbClr val="C00000"/>
                </a:solidFill>
              </a:rPr>
              <a:t>Polymerasová</a:t>
            </a:r>
            <a:r>
              <a:rPr lang="cs-CZ" sz="2800" b="1" dirty="0" smtClean="0">
                <a:solidFill>
                  <a:srgbClr val="C00000"/>
                </a:solidFill>
              </a:rPr>
              <a:t> řetězová reakce - PCR</a:t>
            </a:r>
            <a:endParaRPr lang="cs-CZ" sz="2800" b="1" dirty="0">
              <a:solidFill>
                <a:srgbClr val="C0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6" y="1214353"/>
            <a:ext cx="8801912" cy="439377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61593" y="5966600"/>
            <a:ext cx="8702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C00000"/>
                </a:solidFill>
              </a:rPr>
              <a:t>Co dát do zkumavky?</a:t>
            </a:r>
            <a:r>
              <a:rPr lang="cs-CZ" sz="2000" dirty="0" smtClean="0"/>
              <a:t>	</a:t>
            </a:r>
            <a:r>
              <a:rPr lang="cs-CZ" sz="2000" dirty="0" err="1" smtClean="0"/>
              <a:t>templát</a:t>
            </a:r>
            <a:r>
              <a:rPr lang="cs-CZ" sz="2000" dirty="0" smtClean="0"/>
              <a:t> + </a:t>
            </a:r>
            <a:r>
              <a:rPr lang="cs-CZ" sz="2000" dirty="0" err="1" smtClean="0"/>
              <a:t>primery</a:t>
            </a:r>
            <a:r>
              <a:rPr lang="cs-CZ" sz="2000" dirty="0" smtClean="0"/>
              <a:t> + </a:t>
            </a:r>
            <a:r>
              <a:rPr lang="cs-CZ" sz="2000" dirty="0" err="1" smtClean="0"/>
              <a:t>dNTP</a:t>
            </a:r>
            <a:r>
              <a:rPr lang="cs-CZ" sz="2000" dirty="0" smtClean="0"/>
              <a:t> + </a:t>
            </a:r>
            <a:r>
              <a:rPr lang="cs-CZ" sz="2000" dirty="0" err="1" smtClean="0"/>
              <a:t>polymerasu</a:t>
            </a:r>
            <a:r>
              <a:rPr lang="cs-CZ" sz="2000" dirty="0" smtClean="0"/>
              <a:t> (+ </a:t>
            </a:r>
            <a:r>
              <a:rPr lang="cs-CZ" sz="2000" dirty="0" err="1" smtClean="0"/>
              <a:t>difosfatasu</a:t>
            </a:r>
            <a:r>
              <a:rPr lang="cs-CZ" sz="2000" dirty="0" smtClean="0"/>
              <a:t>) </a:t>
            </a:r>
            <a:endParaRPr lang="cs-CZ" sz="2000" dirty="0"/>
          </a:p>
        </p:txBody>
      </p:sp>
      <p:pic>
        <p:nvPicPr>
          <p:cNvPr id="3" name="I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547751"/>
            <a:ext cx="487363" cy="487363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27114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75220" y="3856636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vědní obor zabývající se studiem </a:t>
            </a:r>
            <a:r>
              <a:rPr lang="cs-CZ" dirty="0" err="1" smtClean="0"/>
              <a:t>proteomu</a:t>
            </a:r>
            <a:r>
              <a:rPr lang="cs-CZ" dirty="0" smtClean="0"/>
              <a:t> - soubor </a:t>
            </a:r>
            <a:r>
              <a:rPr lang="cs-CZ" dirty="0"/>
              <a:t>všech proteinů ve všech formách, které se v organismu </a:t>
            </a:r>
            <a:r>
              <a:rPr lang="cs-CZ" dirty="0" smtClean="0"/>
              <a:t>nacházejí v daném okamžiku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 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dvojrozměrná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elektroforesa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hmotnostní spektrometrie (MALDI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 TOF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ESI-Q-TOF)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06624" y="5661248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vědní </a:t>
            </a:r>
            <a:r>
              <a:rPr lang="cs-CZ" dirty="0"/>
              <a:t>disciplína zaměřená na studium </a:t>
            </a:r>
            <a:r>
              <a:rPr lang="cs-CZ" dirty="0" err="1" smtClean="0"/>
              <a:t>metabolomu</a:t>
            </a:r>
            <a:r>
              <a:rPr lang="cs-CZ" dirty="0" smtClean="0"/>
              <a:t> - kompletní </a:t>
            </a:r>
            <a:r>
              <a:rPr lang="cs-CZ" dirty="0"/>
              <a:t>soubor nízkomolekulárních látek, přítomných v buňce či biologickém systému v daném čase (</a:t>
            </a:r>
            <a:r>
              <a:rPr lang="cs-CZ" dirty="0" err="1"/>
              <a:t>Fiehn</a:t>
            </a:r>
            <a:r>
              <a:rPr lang="cs-CZ" dirty="0"/>
              <a:t>, 2002)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587532" y="3252353"/>
            <a:ext cx="1994457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cs-CZ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PROTEOMIKA</a:t>
            </a:r>
            <a:endParaRPr lang="cs-CZ" sz="20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435976" y="5076106"/>
            <a:ext cx="2403415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cs-C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METABOLOMIKA</a:t>
            </a:r>
            <a:endParaRPr lang="cs-CZ"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06624" y="2375592"/>
            <a:ext cx="8069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vědní obor, který se zabývá sledováním </a:t>
            </a:r>
            <a:r>
              <a:rPr lang="cs-CZ" dirty="0"/>
              <a:t>exprese populací </a:t>
            </a:r>
            <a:r>
              <a:rPr lang="cs-CZ" dirty="0" smtClean="0"/>
              <a:t>genů </a:t>
            </a:r>
            <a:r>
              <a:rPr lang="cs-CZ" dirty="0"/>
              <a:t>- hledání </a:t>
            </a:r>
            <a:r>
              <a:rPr lang="cs-CZ" dirty="0" smtClean="0"/>
              <a:t>rozdílů </a:t>
            </a:r>
            <a:r>
              <a:rPr lang="cs-CZ" dirty="0"/>
              <a:t>v genové expresi </a:t>
            </a:r>
            <a:r>
              <a:rPr lang="cs-CZ" dirty="0" smtClean="0"/>
              <a:t>na úrovni transkripce (za různých </a:t>
            </a:r>
            <a:r>
              <a:rPr lang="cs-CZ" dirty="0"/>
              <a:t>podmínek, v </a:t>
            </a:r>
            <a:r>
              <a:rPr lang="cs-CZ" dirty="0" smtClean="0"/>
              <a:t>různých </a:t>
            </a:r>
            <a:r>
              <a:rPr lang="cs-CZ" dirty="0"/>
              <a:t>stádiích vývoje, v </a:t>
            </a:r>
            <a:r>
              <a:rPr lang="cs-CZ" dirty="0" smtClean="0"/>
              <a:t>různých </a:t>
            </a:r>
            <a:r>
              <a:rPr lang="cs-CZ" dirty="0"/>
              <a:t>orgánech, …)</a:t>
            </a:r>
          </a:p>
        </p:txBody>
      </p:sp>
      <p:sp>
        <p:nvSpPr>
          <p:cNvPr id="7" name="Obdélník 6"/>
          <p:cNvSpPr/>
          <p:nvPr/>
        </p:nvSpPr>
        <p:spPr>
          <a:xfrm>
            <a:off x="3189891" y="1833689"/>
            <a:ext cx="2789738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TRANSKRIPTOMIKA</a:t>
            </a:r>
            <a:endParaRPr lang="cs-CZ"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44760" y="1187358"/>
            <a:ext cx="8213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vědní obor, který </a:t>
            </a:r>
            <a:r>
              <a:rPr lang="cs-CZ" dirty="0"/>
              <a:t>se zabývá studiem genomů organismů. Spadá sem především získávání sekvencí DNA organismů, genetické mapování a anotace </a:t>
            </a:r>
            <a:r>
              <a:rPr lang="cs-CZ" dirty="0" smtClean="0"/>
              <a:t>genomů.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3751839" y="701303"/>
            <a:ext cx="1665842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GENOMIKA</a:t>
            </a:r>
            <a:endParaRPr lang="cs-CZ"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462130" y="93419"/>
            <a:ext cx="1763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- OMIKY</a:t>
            </a:r>
            <a:endParaRPr lang="cs-CZ" sz="3600" b="1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8219" y="174712"/>
            <a:ext cx="941485" cy="941485"/>
          </a:xfrm>
          <a:prstGeom prst="rect">
            <a:avLst/>
          </a:prstGeom>
        </p:spPr>
      </p:pic>
      <p:pic>
        <p:nvPicPr>
          <p:cNvPr id="10" name="II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538" y="247901"/>
            <a:ext cx="487363" cy="487363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06630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23728" y="188640"/>
            <a:ext cx="5407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rgbClr val="C00000"/>
                </a:solidFill>
              </a:rPr>
              <a:t>Příprava rekombinantních proteinů</a:t>
            </a:r>
            <a:endParaRPr lang="cs-CZ" sz="2800" b="1" dirty="0">
              <a:solidFill>
                <a:srgbClr val="C0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57572" y="1038217"/>
            <a:ext cx="8636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chemeClr val="accent3">
                    <a:lumMod val="75000"/>
                  </a:schemeClr>
                </a:solidFill>
              </a:rPr>
              <a:t>Rekombinantní DNA:</a:t>
            </a:r>
          </a:p>
          <a:p>
            <a:r>
              <a:rPr lang="cs-CZ" sz="2400" dirty="0" smtClean="0"/>
              <a:t>uměle syntetizovaná DNA, </a:t>
            </a:r>
            <a:r>
              <a:rPr lang="cs-CZ" sz="2400" dirty="0"/>
              <a:t>která vzniká inzercí </a:t>
            </a:r>
            <a:r>
              <a:rPr lang="cs-CZ" sz="2400" dirty="0" smtClean="0"/>
              <a:t>genu</a:t>
            </a:r>
            <a:r>
              <a:rPr lang="cs-CZ" sz="2400" dirty="0"/>
              <a:t> nebo určité části genu jednoho organismu do </a:t>
            </a:r>
            <a:r>
              <a:rPr lang="cs-CZ" sz="2400" dirty="0" smtClean="0"/>
              <a:t>genomu</a:t>
            </a:r>
            <a:r>
              <a:rPr lang="cs-CZ" sz="2400" dirty="0"/>
              <a:t> </a:t>
            </a:r>
            <a:r>
              <a:rPr lang="cs-CZ" sz="2400" dirty="0" smtClean="0"/>
              <a:t>jiného</a:t>
            </a:r>
            <a:r>
              <a:rPr lang="cs-CZ" sz="2400" dirty="0"/>
              <a:t>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0" y="2564904"/>
            <a:ext cx="882405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err="1" smtClean="0">
                <a:solidFill>
                  <a:srgbClr val="0070C0"/>
                </a:solidFill>
              </a:rPr>
              <a:t>Prokaryotní</a:t>
            </a:r>
            <a:r>
              <a:rPr lang="cs-CZ" sz="2400" b="1" dirty="0" smtClean="0">
                <a:solidFill>
                  <a:srgbClr val="0070C0"/>
                </a:solidFill>
              </a:rPr>
              <a:t> </a:t>
            </a:r>
            <a:r>
              <a:rPr lang="cs-CZ" sz="2400" b="1" dirty="0">
                <a:solidFill>
                  <a:srgbClr val="0070C0"/>
                </a:solidFill>
              </a:rPr>
              <a:t>expresní </a:t>
            </a:r>
            <a:r>
              <a:rPr lang="cs-CZ" sz="2400" b="1" dirty="0" smtClean="0">
                <a:solidFill>
                  <a:srgbClr val="0070C0"/>
                </a:solidFill>
              </a:rPr>
              <a:t>systém</a:t>
            </a:r>
            <a:endParaRPr lang="cs-CZ" sz="2400" dirty="0"/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nejpoužívanější</a:t>
            </a:r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„jednoduchý“</a:t>
            </a:r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vysoký </a:t>
            </a:r>
            <a:r>
              <a:rPr lang="cs-CZ" sz="2000" dirty="0"/>
              <a:t>výtěžek </a:t>
            </a:r>
            <a:r>
              <a:rPr lang="cs-CZ" sz="2000" dirty="0" smtClean="0"/>
              <a:t>produkovaného proteinu</a:t>
            </a:r>
            <a:endParaRPr lang="cs-CZ" sz="2000" dirty="0"/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„nízká cena“</a:t>
            </a:r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cs-CZ" sz="2000" dirty="0"/>
              <a:t>m</a:t>
            </a:r>
            <a:r>
              <a:rPr lang="cs-CZ" sz="2000" dirty="0" smtClean="0"/>
              <a:t>alá časová náročnost </a:t>
            </a:r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modifikace proteinu umožňující snadnější purifikaci</a:t>
            </a:r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nejsou </a:t>
            </a:r>
            <a:r>
              <a:rPr lang="cs-CZ" sz="2000" dirty="0" err="1"/>
              <a:t>posttranslační</a:t>
            </a:r>
            <a:r>
              <a:rPr lang="cs-CZ" sz="2000" dirty="0"/>
              <a:t> modifikace</a:t>
            </a:r>
          </a:p>
          <a:p>
            <a:pPr marL="4000500" lvl="8" indent="-342900">
              <a:buFont typeface="Arial" panose="020B0604020202020204" pitchFamily="34" charset="0"/>
              <a:buChar char="•"/>
            </a:pPr>
            <a:endParaRPr lang="cs-CZ" sz="2000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95536" y="3717032"/>
            <a:ext cx="3033387" cy="1705131"/>
          </a:xfrm>
          <a:prstGeom prst="rect">
            <a:avLst/>
          </a:prstGeom>
        </p:spPr>
      </p:pic>
      <p:pic>
        <p:nvPicPr>
          <p:cNvPr id="4" name="II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5879234"/>
            <a:ext cx="487363" cy="487363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97919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260648"/>
            <a:ext cx="878497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70C0"/>
                </a:solidFill>
              </a:rPr>
              <a:t>Eukaryotní expresní systém </a:t>
            </a:r>
          </a:p>
          <a:p>
            <a:pPr lvl="1"/>
            <a:r>
              <a:rPr lang="cs-CZ" sz="2000" dirty="0"/>
              <a:t>	</a:t>
            </a:r>
            <a:r>
              <a:rPr lang="cs-CZ" sz="2000" dirty="0">
                <a:solidFill>
                  <a:srgbClr val="C00000"/>
                </a:solidFill>
              </a:rPr>
              <a:t>Kvasinkový systém:	</a:t>
            </a:r>
            <a:r>
              <a:rPr lang="cs-CZ" sz="2000" dirty="0" smtClean="0"/>
              <a:t>„</a:t>
            </a:r>
            <a:r>
              <a:rPr lang="cs-CZ" sz="2000" dirty="0"/>
              <a:t>nízká cena“</a:t>
            </a:r>
          </a:p>
          <a:p>
            <a:pPr lvl="8"/>
            <a:r>
              <a:rPr lang="cs-CZ" sz="2000" dirty="0"/>
              <a:t>časově náročnější </a:t>
            </a:r>
          </a:p>
          <a:p>
            <a:pPr lvl="8"/>
            <a:r>
              <a:rPr lang="cs-CZ" sz="2000" dirty="0" err="1"/>
              <a:t>posttranslační</a:t>
            </a:r>
            <a:r>
              <a:rPr lang="cs-CZ" sz="2000" dirty="0"/>
              <a:t> modifikace</a:t>
            </a:r>
          </a:p>
          <a:p>
            <a:pPr lvl="8"/>
            <a:endParaRPr lang="cs-CZ" sz="2000" dirty="0"/>
          </a:p>
          <a:p>
            <a:pPr lvl="1"/>
            <a:r>
              <a:rPr lang="cs-CZ" sz="2000" dirty="0"/>
              <a:t>	</a:t>
            </a:r>
            <a:r>
              <a:rPr lang="cs-CZ" sz="2000" dirty="0">
                <a:solidFill>
                  <a:srgbClr val="C00000"/>
                </a:solidFill>
              </a:rPr>
              <a:t>Hmyzí buňky: </a:t>
            </a:r>
            <a:r>
              <a:rPr lang="cs-CZ" sz="2000" dirty="0"/>
              <a:t>		nutné striktně aseptickém prostředí</a:t>
            </a:r>
          </a:p>
          <a:p>
            <a:pPr lvl="1"/>
            <a:r>
              <a:rPr lang="cs-CZ" sz="2000" dirty="0"/>
              <a:t>				náročné na praktické provedení, čas i finanční 				</a:t>
            </a:r>
            <a:r>
              <a:rPr lang="cs-CZ" sz="2000" dirty="0" smtClean="0"/>
              <a:t>prostředky</a:t>
            </a:r>
            <a:endParaRPr lang="cs-CZ" sz="2000" dirty="0"/>
          </a:p>
          <a:p>
            <a:pPr lvl="1"/>
            <a:r>
              <a:rPr lang="cs-CZ" sz="2000" dirty="0"/>
              <a:t>				nižší </a:t>
            </a:r>
            <a:r>
              <a:rPr lang="cs-CZ" sz="2000" dirty="0" smtClean="0"/>
              <a:t>výtěžky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>
                <a:solidFill>
                  <a:srgbClr val="C00000"/>
                </a:solidFill>
              </a:rPr>
              <a:t>	Savčí expresní systém: </a:t>
            </a:r>
            <a:r>
              <a:rPr lang="cs-CZ" sz="2000" dirty="0"/>
              <a:t>	podobný systému hmyzímu</a:t>
            </a:r>
          </a:p>
          <a:p>
            <a:pPr lvl="1"/>
            <a:r>
              <a:rPr lang="cs-CZ" sz="2000" dirty="0"/>
              <a:t>				specifická hladina kyslíku a oxidu </a:t>
            </a:r>
            <a:r>
              <a:rPr lang="cs-CZ" sz="2000" dirty="0" smtClean="0"/>
              <a:t>uhličitého</a:t>
            </a:r>
          </a:p>
          <a:p>
            <a:pPr lvl="1"/>
            <a:r>
              <a:rPr lang="cs-CZ" sz="2000" dirty="0" smtClean="0"/>
              <a:t>				</a:t>
            </a:r>
            <a:r>
              <a:rPr lang="cs-CZ" sz="2000" dirty="0" err="1" smtClean="0"/>
              <a:t>posttranslační</a:t>
            </a:r>
            <a:r>
              <a:rPr lang="cs-CZ" sz="2000" dirty="0" smtClean="0"/>
              <a:t> </a:t>
            </a:r>
            <a:r>
              <a:rPr lang="cs-CZ" sz="2000" dirty="0"/>
              <a:t>modifikace</a:t>
            </a:r>
          </a:p>
          <a:p>
            <a:pPr lvl="1"/>
            <a:r>
              <a:rPr lang="cs-CZ" sz="2000" dirty="0" smtClean="0"/>
              <a:t> </a:t>
            </a:r>
          </a:p>
          <a:p>
            <a:pPr lvl="1"/>
            <a:endParaRPr lang="cs-CZ" sz="2000" dirty="0" smtClean="0"/>
          </a:p>
          <a:p>
            <a:pPr lvl="1"/>
            <a:endParaRPr lang="cs-CZ" sz="2000" dirty="0"/>
          </a:p>
          <a:p>
            <a:pPr lvl="1"/>
            <a:r>
              <a:rPr lang="cs-CZ" sz="2000" dirty="0" smtClean="0">
                <a:solidFill>
                  <a:srgbClr val="C00000"/>
                </a:solidFill>
              </a:rPr>
              <a:t>	Rostlinné expresní systémy:</a:t>
            </a:r>
            <a:endParaRPr lang="cs-CZ" sz="2000" dirty="0"/>
          </a:p>
          <a:p>
            <a:pPr lvl="1"/>
            <a:r>
              <a:rPr lang="cs-CZ" sz="2000" dirty="0" smtClean="0"/>
              <a:t>				nižší cena než savčí systémy</a:t>
            </a:r>
          </a:p>
          <a:p>
            <a:pPr lvl="1"/>
            <a:r>
              <a:rPr lang="cs-CZ" sz="2000" dirty="0" smtClean="0"/>
              <a:t>				</a:t>
            </a:r>
            <a:r>
              <a:rPr lang="cs-CZ" sz="2000" dirty="0" err="1" smtClean="0"/>
              <a:t>posttranslační</a:t>
            </a:r>
            <a:r>
              <a:rPr lang="cs-CZ" sz="2000" dirty="0" smtClean="0"/>
              <a:t> </a:t>
            </a:r>
            <a:r>
              <a:rPr lang="cs-CZ" sz="2000" dirty="0"/>
              <a:t>modifikace</a:t>
            </a:r>
          </a:p>
          <a:p>
            <a:pPr lvl="1"/>
            <a:endParaRPr lang="cs-CZ" sz="2000" dirty="0" smtClean="0"/>
          </a:p>
          <a:p>
            <a:pPr lvl="1"/>
            <a:r>
              <a:rPr lang="cs-CZ" sz="2000" dirty="0" smtClean="0"/>
              <a:t>				</a:t>
            </a:r>
            <a:r>
              <a:rPr lang="cs-CZ" sz="2000" dirty="0"/>
              <a:t>	</a:t>
            </a:r>
            <a:r>
              <a:rPr lang="cs-CZ" sz="2000" dirty="0" smtClean="0"/>
              <a:t>			</a:t>
            </a:r>
            <a:endParaRPr lang="cs-CZ" sz="2000" dirty="0"/>
          </a:p>
        </p:txBody>
      </p:sp>
      <p:pic>
        <p:nvPicPr>
          <p:cNvPr id="10242" name="Picture 2" descr="https://upload.wikimedia.org/wikipedia/commons/5/54/Cho_cells_adherend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64639"/>
            <a:ext cx="1224136" cy="91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609" y="4869160"/>
            <a:ext cx="1512168" cy="1512168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8" y="3693240"/>
            <a:ext cx="1350656" cy="98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I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9267" y="6021288"/>
            <a:ext cx="487363" cy="487363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22732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ál 2"/>
          <p:cNvSpPr/>
          <p:nvPr/>
        </p:nvSpPr>
        <p:spPr>
          <a:xfrm>
            <a:off x="503548" y="687983"/>
            <a:ext cx="3672408" cy="134771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solidFill>
                  <a:schemeClr val="tx1"/>
                </a:solidFill>
              </a:rPr>
              <a:t>Příprava inzertu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PCR </a:t>
            </a:r>
          </a:p>
        </p:txBody>
      </p:sp>
      <p:sp>
        <p:nvSpPr>
          <p:cNvPr id="4" name="Ovál 3"/>
          <p:cNvSpPr/>
          <p:nvPr/>
        </p:nvSpPr>
        <p:spPr>
          <a:xfrm>
            <a:off x="4725664" y="602365"/>
            <a:ext cx="3806776" cy="15304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chemeClr val="tx1"/>
                </a:solidFill>
              </a:rPr>
              <a:t>Příprava </a:t>
            </a:r>
            <a:r>
              <a:rPr lang="cs-CZ" sz="2800" dirty="0" err="1" smtClean="0">
                <a:solidFill>
                  <a:schemeClr val="tx1"/>
                </a:solidFill>
              </a:rPr>
              <a:t>plasmidu</a:t>
            </a:r>
            <a:endParaRPr lang="cs-CZ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izolace </a:t>
            </a:r>
            <a:r>
              <a:rPr lang="cs-CZ" dirty="0" err="1" smtClean="0">
                <a:solidFill>
                  <a:schemeClr val="tx1"/>
                </a:solidFill>
              </a:rPr>
              <a:t>plasmidové</a:t>
            </a:r>
            <a:r>
              <a:rPr lang="cs-CZ" dirty="0" smtClean="0">
                <a:solidFill>
                  <a:schemeClr val="tx1"/>
                </a:solidFill>
              </a:rPr>
              <a:t> DNA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160831" y="97981"/>
            <a:ext cx="7730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Příklad přípravy rekombinantního proteinu v bakterii </a:t>
            </a:r>
            <a:r>
              <a:rPr lang="cs-CZ" sz="2400" b="1" i="1" dirty="0" err="1" smtClean="0"/>
              <a:t>E.coli</a:t>
            </a:r>
            <a:r>
              <a:rPr lang="cs-CZ" sz="2400" b="1" dirty="0" smtClean="0"/>
              <a:t> </a:t>
            </a:r>
            <a:endParaRPr lang="cs-CZ" sz="2400" b="1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391310"/>
              </p:ext>
            </p:extLst>
          </p:nvPr>
        </p:nvGraphicFramePr>
        <p:xfrm>
          <a:off x="6132190" y="2234377"/>
          <a:ext cx="1104106" cy="1106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" name="CorelDRAW" r:id="rId6" imgW="2321570" imgH="2325001" progId="CorelDraw.Graphic.17">
                  <p:embed/>
                </p:oleObj>
              </mc:Choice>
              <mc:Fallback>
                <p:oleObj name="CorelDRAW" r:id="rId6" imgW="2321570" imgH="2325001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32190" y="2234377"/>
                        <a:ext cx="1104106" cy="1106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Přímá spojnice 8"/>
          <p:cNvCxnSpPr/>
          <p:nvPr/>
        </p:nvCxnSpPr>
        <p:spPr>
          <a:xfrm>
            <a:off x="1655676" y="2431524"/>
            <a:ext cx="1368152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1655676" y="2592990"/>
            <a:ext cx="1368152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I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549" y="4005064"/>
            <a:ext cx="487363" cy="487363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43043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Přímá spojnice 12"/>
          <p:cNvCxnSpPr/>
          <p:nvPr/>
        </p:nvCxnSpPr>
        <p:spPr>
          <a:xfrm>
            <a:off x="2226886" y="4646868"/>
            <a:ext cx="4690229" cy="7640"/>
          </a:xfrm>
          <a:prstGeom prst="line">
            <a:avLst/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4" descr="primery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678497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35071" y="343361"/>
            <a:ext cx="5456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Vnesení restrikčního místa na konec genu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15616" y="2636912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primer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706887" y="1340768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primer</a:t>
            </a:r>
            <a:endParaRPr lang="cs-CZ" dirty="0"/>
          </a:p>
        </p:txBody>
      </p:sp>
      <p:sp>
        <p:nvSpPr>
          <p:cNvPr id="4" name="Šipka dolů 3"/>
          <p:cNvSpPr/>
          <p:nvPr/>
        </p:nvSpPr>
        <p:spPr>
          <a:xfrm>
            <a:off x="4355976" y="3340770"/>
            <a:ext cx="216024" cy="520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121586" y="3871870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PCR</a:t>
            </a:r>
            <a:endParaRPr lang="cs-CZ" sz="24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4396661" y="1498071"/>
            <a:ext cx="52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gen</a:t>
            </a:r>
            <a:endParaRPr lang="cs-CZ" dirty="0"/>
          </a:p>
        </p:txBody>
      </p:sp>
      <p:cxnSp>
        <p:nvCxnSpPr>
          <p:cNvPr id="8" name="Přímá spojnice 7"/>
          <p:cNvCxnSpPr/>
          <p:nvPr/>
        </p:nvCxnSpPr>
        <p:spPr>
          <a:xfrm>
            <a:off x="2771800" y="4646868"/>
            <a:ext cx="3600400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226886" y="4870532"/>
            <a:ext cx="4690229" cy="7640"/>
          </a:xfrm>
          <a:prstGeom prst="line">
            <a:avLst/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2771800" y="4870532"/>
            <a:ext cx="3600400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3025777" y="5094196"/>
            <a:ext cx="3396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Gen s vloženými restrikčními místy</a:t>
            </a:r>
            <a:endParaRPr lang="cs-CZ" dirty="0"/>
          </a:p>
        </p:txBody>
      </p:sp>
      <p:pic>
        <p:nvPicPr>
          <p:cNvPr id="12" name="II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2660" y="4089853"/>
            <a:ext cx="487363" cy="487363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76452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Přímá spojnice 11"/>
          <p:cNvCxnSpPr/>
          <p:nvPr/>
        </p:nvCxnSpPr>
        <p:spPr>
          <a:xfrm flipV="1">
            <a:off x="1421650" y="2431524"/>
            <a:ext cx="1764196" cy="3696"/>
          </a:xfrm>
          <a:prstGeom prst="line">
            <a:avLst/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ál 2"/>
          <p:cNvSpPr/>
          <p:nvPr/>
        </p:nvSpPr>
        <p:spPr>
          <a:xfrm>
            <a:off x="503548" y="687983"/>
            <a:ext cx="3672408" cy="134771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solidFill>
                  <a:schemeClr val="tx1"/>
                </a:solidFill>
              </a:rPr>
              <a:t>Příprava inzertu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PCR </a:t>
            </a:r>
          </a:p>
        </p:txBody>
      </p:sp>
      <p:sp>
        <p:nvSpPr>
          <p:cNvPr id="4" name="Ovál 3"/>
          <p:cNvSpPr/>
          <p:nvPr/>
        </p:nvSpPr>
        <p:spPr>
          <a:xfrm>
            <a:off x="4644008" y="602365"/>
            <a:ext cx="3888432" cy="15304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chemeClr val="tx1"/>
                </a:solidFill>
              </a:rPr>
              <a:t>Příprava </a:t>
            </a:r>
            <a:r>
              <a:rPr lang="cs-CZ" sz="2800" dirty="0" err="1" smtClean="0">
                <a:solidFill>
                  <a:schemeClr val="tx1"/>
                </a:solidFill>
              </a:rPr>
              <a:t>plasmidu</a:t>
            </a:r>
            <a:endParaRPr lang="cs-CZ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izolace </a:t>
            </a:r>
            <a:r>
              <a:rPr lang="cs-CZ" dirty="0" err="1" smtClean="0">
                <a:solidFill>
                  <a:schemeClr val="tx1"/>
                </a:solidFill>
              </a:rPr>
              <a:t>plasmidové</a:t>
            </a:r>
            <a:r>
              <a:rPr lang="cs-CZ" dirty="0" smtClean="0">
                <a:solidFill>
                  <a:schemeClr val="tx1"/>
                </a:solidFill>
              </a:rPr>
              <a:t> DNA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160831" y="97981"/>
            <a:ext cx="7730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Příklad přípravy rekombinantního proteinu v bakterii </a:t>
            </a:r>
            <a:r>
              <a:rPr lang="cs-CZ" sz="2400" b="1" i="1" dirty="0" err="1" smtClean="0"/>
              <a:t>E.coli</a:t>
            </a:r>
            <a:r>
              <a:rPr lang="cs-CZ" sz="2400" b="1" dirty="0" smtClean="0"/>
              <a:t> </a:t>
            </a:r>
            <a:endParaRPr lang="cs-CZ" sz="2400" b="1" dirty="0"/>
          </a:p>
        </p:txBody>
      </p:sp>
      <p:cxnSp>
        <p:nvCxnSpPr>
          <p:cNvPr id="16" name="Přímá spojnice se šipkou 15"/>
          <p:cNvCxnSpPr/>
          <p:nvPr/>
        </p:nvCxnSpPr>
        <p:spPr>
          <a:xfrm>
            <a:off x="2339752" y="2780928"/>
            <a:ext cx="0" cy="1173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1655676" y="2431524"/>
            <a:ext cx="1368152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107504" y="2922385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štěpení restrikční </a:t>
            </a:r>
            <a:r>
              <a:rPr lang="cs-CZ" dirty="0" err="1" smtClean="0"/>
              <a:t>endonukleasou</a:t>
            </a:r>
            <a:r>
              <a:rPr lang="cs-CZ" dirty="0" smtClean="0"/>
              <a:t>/</a:t>
            </a:r>
          </a:p>
          <a:p>
            <a:r>
              <a:rPr lang="cs-CZ" dirty="0" smtClean="0"/>
              <a:t>-</a:t>
            </a:r>
            <a:r>
              <a:rPr lang="cs-CZ" dirty="0" err="1" smtClean="0"/>
              <a:t>ami</a:t>
            </a:r>
            <a:endParaRPr lang="cs-CZ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391310"/>
              </p:ext>
            </p:extLst>
          </p:nvPr>
        </p:nvGraphicFramePr>
        <p:xfrm>
          <a:off x="6132190" y="2234377"/>
          <a:ext cx="1104106" cy="1106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" name="CorelDRAW" r:id="rId6" imgW="2321570" imgH="2325001" progId="CorelDraw.Graphic.17">
                  <p:embed/>
                </p:oleObj>
              </mc:Choice>
              <mc:Fallback>
                <p:oleObj name="CorelDRAW" r:id="rId6" imgW="2321570" imgH="2325001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32190" y="2234377"/>
                        <a:ext cx="1104106" cy="1106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Přímá spojnice 13"/>
          <p:cNvCxnSpPr/>
          <p:nvPr/>
        </p:nvCxnSpPr>
        <p:spPr>
          <a:xfrm flipV="1">
            <a:off x="1421650" y="2592990"/>
            <a:ext cx="1764196" cy="3696"/>
          </a:xfrm>
          <a:prstGeom prst="line">
            <a:avLst/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1655676" y="2592990"/>
            <a:ext cx="1368152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1457654" y="4113721"/>
            <a:ext cx="1602178" cy="1965"/>
          </a:xfrm>
          <a:prstGeom prst="line">
            <a:avLst/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1691680" y="4110025"/>
            <a:ext cx="1368152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1691680" y="4265831"/>
            <a:ext cx="1530170" cy="5660"/>
          </a:xfrm>
          <a:prstGeom prst="line">
            <a:avLst/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1691680" y="4271491"/>
            <a:ext cx="1368152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I 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2280" y="4581128"/>
            <a:ext cx="487363" cy="487363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64278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4389" y="404663"/>
            <a:ext cx="7078166" cy="524795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27836" y="2828586"/>
            <a:ext cx="942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/>
              <a:t>pUC</a:t>
            </a:r>
            <a:r>
              <a:rPr lang="cs-CZ" sz="2000" b="1" dirty="0" smtClean="0"/>
              <a:t> 19</a:t>
            </a:r>
            <a:endParaRPr lang="cs-CZ" sz="20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56157" y="692696"/>
            <a:ext cx="239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rezistence k antibiotiku</a:t>
            </a:r>
            <a:endParaRPr lang="cs-CZ" b="1" dirty="0">
              <a:solidFill>
                <a:srgbClr val="C00000"/>
              </a:solidFill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1835696" y="1062028"/>
            <a:ext cx="1224136" cy="825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>
            <a:off x="1331640" y="1062028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6314043" y="5443282"/>
            <a:ext cx="185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počátek replikace</a:t>
            </a:r>
            <a:endParaRPr lang="cs-CZ" b="1" dirty="0">
              <a:solidFill>
                <a:srgbClr val="C00000"/>
              </a:solidFill>
            </a:endParaRPr>
          </a:p>
        </p:txBody>
      </p:sp>
      <p:cxnSp>
        <p:nvCxnSpPr>
          <p:cNvPr id="14" name="Přímá spojnice 13"/>
          <p:cNvCxnSpPr/>
          <p:nvPr/>
        </p:nvCxnSpPr>
        <p:spPr>
          <a:xfrm>
            <a:off x="6390653" y="5837285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 flipV="1">
            <a:off x="5598565" y="4756502"/>
            <a:ext cx="792088" cy="1080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>
            <a:off x="4354558" y="0"/>
            <a:ext cx="4371276" cy="39534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II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509" y="4653136"/>
            <a:ext cx="487363" cy="487363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25569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Obrázek 1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2182" y="3971086"/>
            <a:ext cx="4248150" cy="86677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657" y="1863082"/>
            <a:ext cx="1328028" cy="102703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252542" y="-14978"/>
            <a:ext cx="918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 smtClean="0"/>
              <a:t>Lac</a:t>
            </a:r>
            <a:r>
              <a:rPr lang="cs-CZ" sz="2800" b="1" dirty="0" smtClean="0"/>
              <a:t> </a:t>
            </a:r>
            <a:r>
              <a:rPr lang="cs-CZ" sz="2800" b="1" dirty="0" smtClean="0"/>
              <a:t>Z</a:t>
            </a:r>
            <a:endParaRPr lang="cs-CZ" sz="2800" b="1" dirty="0"/>
          </a:p>
        </p:txBody>
      </p:sp>
      <p:grpSp>
        <p:nvGrpSpPr>
          <p:cNvPr id="21" name="Skupina 20"/>
          <p:cNvGrpSpPr/>
          <p:nvPr/>
        </p:nvGrpSpPr>
        <p:grpSpPr>
          <a:xfrm>
            <a:off x="990332" y="620687"/>
            <a:ext cx="7204446" cy="405874"/>
            <a:chOff x="648051" y="1340769"/>
            <a:chExt cx="7884389" cy="506206"/>
          </a:xfrm>
        </p:grpSpPr>
        <p:sp>
          <p:nvSpPr>
            <p:cNvPr id="6" name="Šipka doprava 5"/>
            <p:cNvSpPr/>
            <p:nvPr/>
          </p:nvSpPr>
          <p:spPr>
            <a:xfrm rot="10800000">
              <a:off x="648051" y="1340769"/>
              <a:ext cx="1259653" cy="50620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2123728" y="1484784"/>
              <a:ext cx="7200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2267744" y="1484784"/>
              <a:ext cx="7200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2411760" y="1484784"/>
              <a:ext cx="7200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2559630" y="1484784"/>
              <a:ext cx="7200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2707500" y="1484784"/>
              <a:ext cx="7200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2855370" y="1484784"/>
              <a:ext cx="7200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3003240" y="1484784"/>
              <a:ext cx="7200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3151110" y="1484784"/>
              <a:ext cx="7200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3298980" y="1484784"/>
              <a:ext cx="7200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3446850" y="1484784"/>
              <a:ext cx="7200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3594720" y="1484784"/>
              <a:ext cx="7200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3742590" y="1484784"/>
              <a:ext cx="7200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3890460" y="1484784"/>
              <a:ext cx="7200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4038330" y="1484784"/>
              <a:ext cx="4494110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4" name="Šipka doprava 23"/>
          <p:cNvSpPr/>
          <p:nvPr/>
        </p:nvSpPr>
        <p:spPr>
          <a:xfrm rot="10800000">
            <a:off x="323528" y="3547413"/>
            <a:ext cx="1151022" cy="405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2454019" y="3663755"/>
            <a:ext cx="65798" cy="17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2585615" y="3663755"/>
            <a:ext cx="65798" cy="17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2717211" y="3663755"/>
            <a:ext cx="65798" cy="17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/>
        </p:nvSpPr>
        <p:spPr>
          <a:xfrm>
            <a:off x="2852329" y="3663755"/>
            <a:ext cx="65798" cy="17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/>
        </p:nvSpPr>
        <p:spPr>
          <a:xfrm>
            <a:off x="2987447" y="3663755"/>
            <a:ext cx="65798" cy="17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/>
        </p:nvSpPr>
        <p:spPr>
          <a:xfrm>
            <a:off x="3122565" y="3663755"/>
            <a:ext cx="65798" cy="17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/>
        </p:nvSpPr>
        <p:spPr>
          <a:xfrm>
            <a:off x="3257682" y="3663755"/>
            <a:ext cx="65798" cy="17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>
            <a:off x="3392800" y="3663755"/>
            <a:ext cx="65798" cy="17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/>
        </p:nvSpPr>
        <p:spPr>
          <a:xfrm>
            <a:off x="3527918" y="3663755"/>
            <a:ext cx="65798" cy="17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/>
        </p:nvSpPr>
        <p:spPr>
          <a:xfrm>
            <a:off x="3663036" y="3663755"/>
            <a:ext cx="65798" cy="17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/>
        </p:nvSpPr>
        <p:spPr>
          <a:xfrm>
            <a:off x="3798154" y="3663755"/>
            <a:ext cx="65798" cy="17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/>
        </p:nvSpPr>
        <p:spPr>
          <a:xfrm>
            <a:off x="3933272" y="3663755"/>
            <a:ext cx="65798" cy="17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/>
        </p:nvSpPr>
        <p:spPr>
          <a:xfrm>
            <a:off x="4068389" y="3663755"/>
            <a:ext cx="834290" cy="17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/>
        </p:nvSpPr>
        <p:spPr>
          <a:xfrm>
            <a:off x="7226283" y="3663755"/>
            <a:ext cx="1083766" cy="17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/>
        </p:nvSpPr>
        <p:spPr>
          <a:xfrm>
            <a:off x="4068389" y="3953513"/>
            <a:ext cx="3157894" cy="719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>
            <a:off x="7226283" y="4076504"/>
            <a:ext cx="288032" cy="143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TextovéPole 42"/>
          <p:cNvSpPr txBox="1"/>
          <p:nvPr/>
        </p:nvSpPr>
        <p:spPr>
          <a:xfrm>
            <a:off x="7190893" y="3995835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err="1" smtClean="0"/>
              <a:t>HindIII</a:t>
            </a:r>
            <a:endParaRPr lang="cs-CZ" sz="800" dirty="0"/>
          </a:p>
        </p:txBody>
      </p:sp>
      <p:sp>
        <p:nvSpPr>
          <p:cNvPr id="44" name="Obdélník 43"/>
          <p:cNvSpPr/>
          <p:nvPr/>
        </p:nvSpPr>
        <p:spPr>
          <a:xfrm>
            <a:off x="4922027" y="3663747"/>
            <a:ext cx="2284908" cy="173207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bdélník 45"/>
          <p:cNvSpPr/>
          <p:nvPr/>
        </p:nvSpPr>
        <p:spPr>
          <a:xfrm>
            <a:off x="2318901" y="3663747"/>
            <a:ext cx="65798" cy="17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bdélník 46"/>
          <p:cNvSpPr/>
          <p:nvPr/>
        </p:nvSpPr>
        <p:spPr>
          <a:xfrm>
            <a:off x="2183783" y="3663739"/>
            <a:ext cx="65798" cy="17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bdélník 47"/>
          <p:cNvSpPr/>
          <p:nvPr/>
        </p:nvSpPr>
        <p:spPr>
          <a:xfrm>
            <a:off x="2048665" y="3663731"/>
            <a:ext cx="65798" cy="17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délník 48"/>
          <p:cNvSpPr/>
          <p:nvPr/>
        </p:nvSpPr>
        <p:spPr>
          <a:xfrm>
            <a:off x="1913547" y="3663723"/>
            <a:ext cx="65798" cy="17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Obdélník 49"/>
          <p:cNvSpPr/>
          <p:nvPr/>
        </p:nvSpPr>
        <p:spPr>
          <a:xfrm>
            <a:off x="1778429" y="3663715"/>
            <a:ext cx="65798" cy="17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bdélník 50"/>
          <p:cNvSpPr/>
          <p:nvPr/>
        </p:nvSpPr>
        <p:spPr>
          <a:xfrm>
            <a:off x="1643311" y="3663707"/>
            <a:ext cx="65798" cy="17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3" name="Přímá spojnice se šipkou 62"/>
          <p:cNvCxnSpPr/>
          <p:nvPr/>
        </p:nvCxnSpPr>
        <p:spPr>
          <a:xfrm flipH="1">
            <a:off x="3075196" y="1047471"/>
            <a:ext cx="590528" cy="234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Obrázek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005138" y="790946"/>
            <a:ext cx="444381" cy="1355492"/>
          </a:xfrm>
          <a:prstGeom prst="rect">
            <a:avLst/>
          </a:prstGeom>
        </p:spPr>
      </p:pic>
      <p:sp>
        <p:nvSpPr>
          <p:cNvPr id="66" name="TextovéPole 65"/>
          <p:cNvSpPr txBox="1"/>
          <p:nvPr/>
        </p:nvSpPr>
        <p:spPr>
          <a:xfrm>
            <a:off x="2255791" y="1030418"/>
            <a:ext cx="92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mRNA</a:t>
            </a:r>
            <a:endParaRPr lang="cs-CZ" sz="1200" dirty="0"/>
          </a:p>
        </p:txBody>
      </p:sp>
      <p:cxnSp>
        <p:nvCxnSpPr>
          <p:cNvPr id="68" name="Přímá spojnice se šipkou 67"/>
          <p:cNvCxnSpPr/>
          <p:nvPr/>
        </p:nvCxnSpPr>
        <p:spPr>
          <a:xfrm>
            <a:off x="2437345" y="1728306"/>
            <a:ext cx="471430" cy="272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ál 68"/>
          <p:cNvSpPr/>
          <p:nvPr/>
        </p:nvSpPr>
        <p:spPr>
          <a:xfrm>
            <a:off x="3421837" y="1780686"/>
            <a:ext cx="135118" cy="1360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3151602" y="1830748"/>
            <a:ext cx="135118" cy="1360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vál 70"/>
          <p:cNvSpPr/>
          <p:nvPr/>
        </p:nvSpPr>
        <p:spPr>
          <a:xfrm>
            <a:off x="3203820" y="2063083"/>
            <a:ext cx="135118" cy="1360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Ovál 71"/>
          <p:cNvSpPr/>
          <p:nvPr/>
        </p:nvSpPr>
        <p:spPr>
          <a:xfrm>
            <a:off x="3504794" y="2027953"/>
            <a:ext cx="135118" cy="1360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Ovál 72"/>
          <p:cNvSpPr/>
          <p:nvPr/>
        </p:nvSpPr>
        <p:spPr>
          <a:xfrm>
            <a:off x="3624514" y="1848692"/>
            <a:ext cx="135118" cy="1360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4" name="Ovál 73"/>
          <p:cNvSpPr/>
          <p:nvPr/>
        </p:nvSpPr>
        <p:spPr>
          <a:xfrm>
            <a:off x="3201659" y="1564745"/>
            <a:ext cx="135118" cy="1360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TextovéPole 74"/>
          <p:cNvSpPr txBox="1"/>
          <p:nvPr/>
        </p:nvSpPr>
        <p:spPr>
          <a:xfrm>
            <a:off x="3067140" y="2189000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 smtClean="0"/>
              <a:t>peptid </a:t>
            </a:r>
            <a:r>
              <a:rPr lang="cs-CZ" sz="1100" b="1" dirty="0" err="1" smtClean="0"/>
              <a:t>lac</a:t>
            </a:r>
            <a:r>
              <a:rPr lang="cs-CZ" sz="1100" b="1" dirty="0" smtClean="0"/>
              <a:t> Z</a:t>
            </a:r>
            <a:endParaRPr lang="cs-CZ" sz="1100" b="1" dirty="0"/>
          </a:p>
        </p:txBody>
      </p:sp>
      <p:sp>
        <p:nvSpPr>
          <p:cNvPr id="76" name="TextovéPole 75"/>
          <p:cNvSpPr txBox="1"/>
          <p:nvPr/>
        </p:nvSpPr>
        <p:spPr>
          <a:xfrm>
            <a:off x="7684590" y="2028302"/>
            <a:ext cx="13949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 smtClean="0"/>
              <a:t>chromosomální DNA</a:t>
            </a:r>
            <a:endParaRPr lang="cs-CZ" sz="1100" b="1" dirty="0"/>
          </a:p>
        </p:txBody>
      </p:sp>
      <p:grpSp>
        <p:nvGrpSpPr>
          <p:cNvPr id="85" name="Skupina 84"/>
          <p:cNvGrpSpPr/>
          <p:nvPr/>
        </p:nvGrpSpPr>
        <p:grpSpPr>
          <a:xfrm>
            <a:off x="5814549" y="2027953"/>
            <a:ext cx="828949" cy="483850"/>
            <a:chOff x="6630095" y="2957704"/>
            <a:chExt cx="1002185" cy="525883"/>
          </a:xfrm>
        </p:grpSpPr>
        <p:sp>
          <p:nvSpPr>
            <p:cNvPr id="77" name="Zaoblený obdélník 76"/>
            <p:cNvSpPr/>
            <p:nvPr/>
          </p:nvSpPr>
          <p:spPr>
            <a:xfrm>
              <a:off x="6972591" y="2957704"/>
              <a:ext cx="325700" cy="152353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8" name="Zaoblený obdélník 77"/>
            <p:cNvSpPr/>
            <p:nvPr/>
          </p:nvSpPr>
          <p:spPr>
            <a:xfrm>
              <a:off x="7306580" y="3102057"/>
              <a:ext cx="325700" cy="152353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9" name="Zaoblený obdélník 78"/>
            <p:cNvSpPr/>
            <p:nvPr/>
          </p:nvSpPr>
          <p:spPr>
            <a:xfrm>
              <a:off x="6983521" y="3331234"/>
              <a:ext cx="325700" cy="152353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0" name="Zaoblený obdélník 79"/>
            <p:cNvSpPr/>
            <p:nvPr/>
          </p:nvSpPr>
          <p:spPr>
            <a:xfrm>
              <a:off x="6630095" y="3128094"/>
              <a:ext cx="325700" cy="152353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1" name="Ovál 80"/>
            <p:cNvSpPr/>
            <p:nvPr/>
          </p:nvSpPr>
          <p:spPr>
            <a:xfrm>
              <a:off x="7257005" y="3010082"/>
              <a:ext cx="135118" cy="1360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D</a:t>
              </a:r>
              <a:endParaRPr lang="cs-CZ" dirty="0"/>
            </a:p>
          </p:txBody>
        </p:sp>
        <p:sp>
          <p:nvSpPr>
            <p:cNvPr id="82" name="Ovál 81"/>
            <p:cNvSpPr/>
            <p:nvPr/>
          </p:nvSpPr>
          <p:spPr>
            <a:xfrm>
              <a:off x="7239021" y="3237275"/>
              <a:ext cx="135118" cy="1360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D</a:t>
              </a:r>
              <a:endParaRPr lang="cs-CZ" dirty="0"/>
            </a:p>
          </p:txBody>
        </p:sp>
        <p:sp>
          <p:nvSpPr>
            <p:cNvPr id="83" name="Ovál 82"/>
            <p:cNvSpPr/>
            <p:nvPr/>
          </p:nvSpPr>
          <p:spPr>
            <a:xfrm>
              <a:off x="6896743" y="3021175"/>
              <a:ext cx="135118" cy="1360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D</a:t>
              </a:r>
              <a:endParaRPr lang="cs-CZ" dirty="0"/>
            </a:p>
          </p:txBody>
        </p:sp>
        <p:sp>
          <p:nvSpPr>
            <p:cNvPr id="84" name="Ovál 83"/>
            <p:cNvSpPr/>
            <p:nvPr/>
          </p:nvSpPr>
          <p:spPr>
            <a:xfrm>
              <a:off x="6896743" y="3228278"/>
              <a:ext cx="135118" cy="1360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D</a:t>
              </a:r>
              <a:endParaRPr lang="cs-CZ" dirty="0"/>
            </a:p>
          </p:txBody>
        </p:sp>
      </p:grpSp>
      <p:grpSp>
        <p:nvGrpSpPr>
          <p:cNvPr id="99" name="Skupina 98"/>
          <p:cNvGrpSpPr/>
          <p:nvPr/>
        </p:nvGrpSpPr>
        <p:grpSpPr>
          <a:xfrm>
            <a:off x="4257653" y="2554904"/>
            <a:ext cx="1002185" cy="487569"/>
            <a:chOff x="7946363" y="2949768"/>
            <a:chExt cx="1002185" cy="487569"/>
          </a:xfrm>
        </p:grpSpPr>
        <p:sp>
          <p:nvSpPr>
            <p:cNvPr id="87" name="Zaoblený obdélník 86"/>
            <p:cNvSpPr/>
            <p:nvPr/>
          </p:nvSpPr>
          <p:spPr>
            <a:xfrm>
              <a:off x="8288859" y="2949768"/>
              <a:ext cx="325700" cy="152353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8" name="Zaoblený obdélník 87"/>
            <p:cNvSpPr/>
            <p:nvPr/>
          </p:nvSpPr>
          <p:spPr>
            <a:xfrm>
              <a:off x="8622848" y="3094121"/>
              <a:ext cx="325700" cy="152353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9" name="Zaoblený obdélník 88"/>
            <p:cNvSpPr/>
            <p:nvPr/>
          </p:nvSpPr>
          <p:spPr>
            <a:xfrm>
              <a:off x="8316416" y="3284984"/>
              <a:ext cx="325700" cy="152353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0" name="Zaoblený obdélník 89"/>
            <p:cNvSpPr/>
            <p:nvPr/>
          </p:nvSpPr>
          <p:spPr>
            <a:xfrm>
              <a:off x="7946363" y="3120158"/>
              <a:ext cx="325700" cy="152353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5" name="Ovál 94"/>
            <p:cNvSpPr/>
            <p:nvPr/>
          </p:nvSpPr>
          <p:spPr>
            <a:xfrm>
              <a:off x="8221355" y="3200203"/>
              <a:ext cx="135118" cy="13601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6" name="Ovál 95"/>
            <p:cNvSpPr/>
            <p:nvPr/>
          </p:nvSpPr>
          <p:spPr>
            <a:xfrm>
              <a:off x="8228389" y="3018094"/>
              <a:ext cx="135118" cy="13601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7" name="Ovál 96"/>
            <p:cNvSpPr/>
            <p:nvPr/>
          </p:nvSpPr>
          <p:spPr>
            <a:xfrm>
              <a:off x="8555289" y="3018094"/>
              <a:ext cx="135118" cy="13601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8" name="Ovál 97"/>
            <p:cNvSpPr/>
            <p:nvPr/>
          </p:nvSpPr>
          <p:spPr>
            <a:xfrm>
              <a:off x="8563906" y="3192584"/>
              <a:ext cx="135118" cy="13601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02" name="Přímá spojnice se šipkou 101"/>
          <p:cNvCxnSpPr>
            <a:stCxn id="76" idx="1"/>
          </p:cNvCxnSpPr>
          <p:nvPr/>
        </p:nvCxnSpPr>
        <p:spPr>
          <a:xfrm flipH="1">
            <a:off x="7392123" y="2159107"/>
            <a:ext cx="292467" cy="3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ovéPole 102"/>
          <p:cNvSpPr txBox="1"/>
          <p:nvPr/>
        </p:nvSpPr>
        <p:spPr>
          <a:xfrm>
            <a:off x="6963009" y="2035825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 smtClean="0"/>
              <a:t>mRNA</a:t>
            </a:r>
            <a:endParaRPr lang="cs-CZ" sz="1000" dirty="0"/>
          </a:p>
        </p:txBody>
      </p:sp>
      <p:cxnSp>
        <p:nvCxnSpPr>
          <p:cNvPr id="104" name="Přímá spojnice se šipkou 103"/>
          <p:cNvCxnSpPr/>
          <p:nvPr/>
        </p:nvCxnSpPr>
        <p:spPr>
          <a:xfrm flipH="1">
            <a:off x="6685512" y="2172062"/>
            <a:ext cx="292467" cy="3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Přímá spojnice se šipkou 107"/>
          <p:cNvCxnSpPr/>
          <p:nvPr/>
        </p:nvCxnSpPr>
        <p:spPr>
          <a:xfrm flipH="1">
            <a:off x="5054286" y="2164119"/>
            <a:ext cx="456522" cy="350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ovéPole 110"/>
          <p:cNvSpPr txBox="1"/>
          <p:nvPr/>
        </p:nvSpPr>
        <p:spPr>
          <a:xfrm>
            <a:off x="5359751" y="2666423"/>
            <a:ext cx="244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AKTIVNÍ </a:t>
            </a:r>
            <a:r>
              <a:rPr lang="cs-CZ" dirty="0" smtClean="0">
                <a:latin typeface="Symbol" panose="05050102010706020507" pitchFamily="18" charset="2"/>
              </a:rPr>
              <a:t>b</a:t>
            </a:r>
            <a:r>
              <a:rPr lang="cs-CZ" dirty="0" smtClean="0"/>
              <a:t>-</a:t>
            </a:r>
            <a:r>
              <a:rPr lang="cs-CZ" dirty="0" err="1" smtClean="0"/>
              <a:t>galaktosidasa</a:t>
            </a:r>
            <a:endParaRPr lang="cs-CZ" dirty="0"/>
          </a:p>
        </p:txBody>
      </p:sp>
      <p:cxnSp>
        <p:nvCxnSpPr>
          <p:cNvPr id="112" name="Přímá spojnice se šipkou 111"/>
          <p:cNvCxnSpPr/>
          <p:nvPr/>
        </p:nvCxnSpPr>
        <p:spPr>
          <a:xfrm>
            <a:off x="3949298" y="2266029"/>
            <a:ext cx="471430" cy="272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Obrázek 1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389991" y="3660600"/>
            <a:ext cx="444381" cy="1355492"/>
          </a:xfrm>
          <a:prstGeom prst="rect">
            <a:avLst/>
          </a:prstGeom>
        </p:spPr>
      </p:pic>
      <p:sp>
        <p:nvSpPr>
          <p:cNvPr id="115" name="TextovéPole 114"/>
          <p:cNvSpPr txBox="1"/>
          <p:nvPr/>
        </p:nvSpPr>
        <p:spPr>
          <a:xfrm>
            <a:off x="4640644" y="3900072"/>
            <a:ext cx="92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mRNA</a:t>
            </a:r>
            <a:endParaRPr lang="cs-CZ" sz="1200" dirty="0"/>
          </a:p>
        </p:txBody>
      </p:sp>
      <p:sp>
        <p:nvSpPr>
          <p:cNvPr id="124" name="TextovéPole 123"/>
          <p:cNvSpPr txBox="1"/>
          <p:nvPr/>
        </p:nvSpPr>
        <p:spPr>
          <a:xfrm>
            <a:off x="7646375" y="5310248"/>
            <a:ext cx="13949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 smtClean="0"/>
              <a:t>chromosomální DNA</a:t>
            </a:r>
            <a:endParaRPr lang="cs-CZ" sz="1100" b="1" dirty="0"/>
          </a:p>
        </p:txBody>
      </p:sp>
      <p:grpSp>
        <p:nvGrpSpPr>
          <p:cNvPr id="125" name="Skupina 124"/>
          <p:cNvGrpSpPr/>
          <p:nvPr/>
        </p:nvGrpSpPr>
        <p:grpSpPr>
          <a:xfrm>
            <a:off x="5655952" y="5319817"/>
            <a:ext cx="828949" cy="483850"/>
            <a:chOff x="6630095" y="2957704"/>
            <a:chExt cx="1002185" cy="525883"/>
          </a:xfrm>
        </p:grpSpPr>
        <p:sp>
          <p:nvSpPr>
            <p:cNvPr id="126" name="Zaoblený obdélník 125"/>
            <p:cNvSpPr/>
            <p:nvPr/>
          </p:nvSpPr>
          <p:spPr>
            <a:xfrm>
              <a:off x="6972591" y="2957704"/>
              <a:ext cx="325700" cy="152353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7" name="Zaoblený obdélník 126"/>
            <p:cNvSpPr/>
            <p:nvPr/>
          </p:nvSpPr>
          <p:spPr>
            <a:xfrm>
              <a:off x="7306580" y="3102057"/>
              <a:ext cx="325700" cy="152353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8" name="Zaoblený obdélník 127"/>
            <p:cNvSpPr/>
            <p:nvPr/>
          </p:nvSpPr>
          <p:spPr>
            <a:xfrm>
              <a:off x="6983521" y="3331234"/>
              <a:ext cx="325700" cy="152353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9" name="Zaoblený obdélník 128"/>
            <p:cNvSpPr/>
            <p:nvPr/>
          </p:nvSpPr>
          <p:spPr>
            <a:xfrm>
              <a:off x="6630095" y="3128094"/>
              <a:ext cx="325700" cy="152353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0" name="Ovál 129"/>
            <p:cNvSpPr/>
            <p:nvPr/>
          </p:nvSpPr>
          <p:spPr>
            <a:xfrm>
              <a:off x="7257005" y="3010082"/>
              <a:ext cx="135118" cy="1360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D</a:t>
              </a:r>
              <a:endParaRPr lang="cs-CZ" dirty="0"/>
            </a:p>
          </p:txBody>
        </p:sp>
        <p:sp>
          <p:nvSpPr>
            <p:cNvPr id="131" name="Ovál 130"/>
            <p:cNvSpPr/>
            <p:nvPr/>
          </p:nvSpPr>
          <p:spPr>
            <a:xfrm>
              <a:off x="7239021" y="3237275"/>
              <a:ext cx="135118" cy="1360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D</a:t>
              </a:r>
              <a:endParaRPr lang="cs-CZ" dirty="0"/>
            </a:p>
          </p:txBody>
        </p:sp>
        <p:sp>
          <p:nvSpPr>
            <p:cNvPr id="132" name="Ovál 131"/>
            <p:cNvSpPr/>
            <p:nvPr/>
          </p:nvSpPr>
          <p:spPr>
            <a:xfrm>
              <a:off x="6896743" y="3021175"/>
              <a:ext cx="135118" cy="1360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D</a:t>
              </a:r>
              <a:endParaRPr lang="cs-CZ" dirty="0"/>
            </a:p>
          </p:txBody>
        </p:sp>
        <p:sp>
          <p:nvSpPr>
            <p:cNvPr id="133" name="Ovál 132"/>
            <p:cNvSpPr/>
            <p:nvPr/>
          </p:nvSpPr>
          <p:spPr>
            <a:xfrm>
              <a:off x="6896743" y="3228278"/>
              <a:ext cx="135118" cy="1360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D</a:t>
              </a:r>
              <a:endParaRPr lang="cs-CZ" dirty="0"/>
            </a:p>
          </p:txBody>
        </p:sp>
      </p:grpSp>
      <p:cxnSp>
        <p:nvCxnSpPr>
          <p:cNvPr id="143" name="Přímá spojnice se šipkou 142"/>
          <p:cNvCxnSpPr>
            <a:stCxn id="124" idx="1"/>
          </p:cNvCxnSpPr>
          <p:nvPr/>
        </p:nvCxnSpPr>
        <p:spPr>
          <a:xfrm flipH="1">
            <a:off x="7353908" y="5441053"/>
            <a:ext cx="292467" cy="3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ovéPole 143"/>
          <p:cNvSpPr txBox="1"/>
          <p:nvPr/>
        </p:nvSpPr>
        <p:spPr>
          <a:xfrm>
            <a:off x="6804412" y="5327689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 smtClean="0"/>
              <a:t>mRNA</a:t>
            </a:r>
            <a:endParaRPr lang="cs-CZ" sz="1000" dirty="0"/>
          </a:p>
        </p:txBody>
      </p:sp>
      <p:cxnSp>
        <p:nvCxnSpPr>
          <p:cNvPr id="145" name="Přímá spojnice se šipkou 144"/>
          <p:cNvCxnSpPr/>
          <p:nvPr/>
        </p:nvCxnSpPr>
        <p:spPr>
          <a:xfrm flipH="1">
            <a:off x="6526915" y="5463926"/>
            <a:ext cx="292467" cy="3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ovéPole 146"/>
          <p:cNvSpPr txBox="1"/>
          <p:nvPr/>
        </p:nvSpPr>
        <p:spPr>
          <a:xfrm>
            <a:off x="5485960" y="5992251"/>
            <a:ext cx="2708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NEAKTIVNÍ </a:t>
            </a:r>
            <a:r>
              <a:rPr lang="cs-CZ" dirty="0" smtClean="0">
                <a:latin typeface="Symbol" panose="05050102010706020507" pitchFamily="18" charset="2"/>
              </a:rPr>
              <a:t>b</a:t>
            </a:r>
            <a:r>
              <a:rPr lang="cs-CZ" dirty="0" smtClean="0"/>
              <a:t>-</a:t>
            </a:r>
            <a:r>
              <a:rPr lang="cs-CZ" dirty="0" err="1" smtClean="0"/>
              <a:t>galaktosidasa</a:t>
            </a:r>
            <a:endParaRPr lang="cs-CZ" dirty="0"/>
          </a:p>
        </p:txBody>
      </p:sp>
      <p:cxnSp>
        <p:nvCxnSpPr>
          <p:cNvPr id="149" name="Přímá spojnice se šipkou 148"/>
          <p:cNvCxnSpPr/>
          <p:nvPr/>
        </p:nvCxnSpPr>
        <p:spPr>
          <a:xfrm flipH="1">
            <a:off x="5365860" y="3950396"/>
            <a:ext cx="590528" cy="234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Přímá spojnice se šipkou 158"/>
          <p:cNvCxnSpPr/>
          <p:nvPr/>
        </p:nvCxnSpPr>
        <p:spPr>
          <a:xfrm flipH="1">
            <a:off x="3408355" y="4582319"/>
            <a:ext cx="590528" cy="234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ovéPole 159"/>
          <p:cNvSpPr txBox="1"/>
          <p:nvPr/>
        </p:nvSpPr>
        <p:spPr>
          <a:xfrm>
            <a:off x="5510807" y="3602658"/>
            <a:ext cx="1427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/>
              <a:t>vložený gen</a:t>
            </a:r>
            <a:endParaRPr lang="cs-CZ" sz="1200" b="1" dirty="0"/>
          </a:p>
        </p:txBody>
      </p:sp>
      <p:pic>
        <p:nvPicPr>
          <p:cNvPr id="161" name="Obrázek 1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634" y="4674238"/>
            <a:ext cx="1696964" cy="1696964"/>
          </a:xfrm>
          <a:prstGeom prst="rect">
            <a:avLst/>
          </a:prstGeom>
        </p:spPr>
      </p:pic>
      <p:sp>
        <p:nvSpPr>
          <p:cNvPr id="162" name="TextovéPole 161"/>
          <p:cNvSpPr txBox="1"/>
          <p:nvPr/>
        </p:nvSpPr>
        <p:spPr>
          <a:xfrm>
            <a:off x="1601559" y="6361583"/>
            <a:ext cx="1869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/>
              <a:t>rekombinantní protein</a:t>
            </a:r>
            <a:endParaRPr lang="cs-CZ" sz="1400" b="1" dirty="0"/>
          </a:p>
        </p:txBody>
      </p:sp>
      <p:pic>
        <p:nvPicPr>
          <p:cNvPr id="163" name="Obrázek 1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869" y="986580"/>
            <a:ext cx="4248150" cy="866775"/>
          </a:xfrm>
          <a:prstGeom prst="rect">
            <a:avLst/>
          </a:prstGeom>
        </p:spPr>
      </p:pic>
      <p:sp>
        <p:nvSpPr>
          <p:cNvPr id="165" name="TextovéPole 164"/>
          <p:cNvSpPr txBox="1"/>
          <p:nvPr/>
        </p:nvSpPr>
        <p:spPr>
          <a:xfrm>
            <a:off x="6890608" y="4465269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X</a:t>
            </a:r>
            <a:endParaRPr lang="cs-CZ" dirty="0"/>
          </a:p>
        </p:txBody>
      </p:sp>
      <p:cxnSp>
        <p:nvCxnSpPr>
          <p:cNvPr id="167" name="Přímá spojnice 166"/>
          <p:cNvCxnSpPr/>
          <p:nvPr/>
        </p:nvCxnSpPr>
        <p:spPr>
          <a:xfrm flipV="1">
            <a:off x="0" y="3212976"/>
            <a:ext cx="914400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I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2969" y="5673396"/>
            <a:ext cx="487363" cy="487363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04744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ál 2"/>
          <p:cNvSpPr/>
          <p:nvPr/>
        </p:nvSpPr>
        <p:spPr>
          <a:xfrm>
            <a:off x="503548" y="687983"/>
            <a:ext cx="3672408" cy="134771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solidFill>
                  <a:schemeClr val="tx1"/>
                </a:solidFill>
              </a:rPr>
              <a:t>Příprava inzertu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PCR </a:t>
            </a:r>
          </a:p>
        </p:txBody>
      </p:sp>
      <p:sp>
        <p:nvSpPr>
          <p:cNvPr id="4" name="Ovál 3"/>
          <p:cNvSpPr/>
          <p:nvPr/>
        </p:nvSpPr>
        <p:spPr>
          <a:xfrm>
            <a:off x="4725664" y="602365"/>
            <a:ext cx="3806776" cy="15304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chemeClr val="tx1"/>
                </a:solidFill>
              </a:rPr>
              <a:t>Příprava </a:t>
            </a:r>
            <a:r>
              <a:rPr lang="cs-CZ" sz="2800" dirty="0" err="1" smtClean="0">
                <a:solidFill>
                  <a:schemeClr val="tx1"/>
                </a:solidFill>
              </a:rPr>
              <a:t>plasmidu</a:t>
            </a:r>
            <a:endParaRPr lang="cs-CZ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izolace </a:t>
            </a:r>
            <a:r>
              <a:rPr lang="cs-CZ" dirty="0" err="1" smtClean="0">
                <a:solidFill>
                  <a:schemeClr val="tx1"/>
                </a:solidFill>
              </a:rPr>
              <a:t>plasmidové</a:t>
            </a:r>
            <a:r>
              <a:rPr lang="cs-CZ" dirty="0" smtClean="0">
                <a:solidFill>
                  <a:schemeClr val="tx1"/>
                </a:solidFill>
              </a:rPr>
              <a:t> DNA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160831" y="97981"/>
            <a:ext cx="7730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Příklad přípravy rekombinantního proteinu v bakterii </a:t>
            </a:r>
            <a:r>
              <a:rPr lang="cs-CZ" sz="2400" b="1" i="1" dirty="0" err="1" smtClean="0"/>
              <a:t>E.coli</a:t>
            </a:r>
            <a:r>
              <a:rPr lang="cs-CZ" sz="2400" b="1" dirty="0" smtClean="0"/>
              <a:t> </a:t>
            </a:r>
            <a:endParaRPr lang="cs-CZ" sz="2400" b="1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391310"/>
              </p:ext>
            </p:extLst>
          </p:nvPr>
        </p:nvGraphicFramePr>
        <p:xfrm>
          <a:off x="6132190" y="2234377"/>
          <a:ext cx="1104106" cy="1106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" name="CorelDRAW" r:id="rId6" imgW="2321570" imgH="2325001" progId="CorelDraw.Graphic.17">
                  <p:embed/>
                </p:oleObj>
              </mc:Choice>
              <mc:Fallback>
                <p:oleObj name="CorelDRAW" r:id="rId6" imgW="2321570" imgH="2325001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32190" y="2234377"/>
                        <a:ext cx="1104106" cy="1106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6215313"/>
              </p:ext>
            </p:extLst>
          </p:nvPr>
        </p:nvGraphicFramePr>
        <p:xfrm>
          <a:off x="6132191" y="4107884"/>
          <a:ext cx="1104106" cy="1033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4" name="CorelDRAW" r:id="rId8" imgW="2321570" imgH="2171391" progId="CorelDraw.Graphic.17">
                  <p:embed/>
                </p:oleObj>
              </mc:Choice>
              <mc:Fallback>
                <p:oleObj name="CorelDRAW" r:id="rId8" imgW="2321570" imgH="2171391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32191" y="4107884"/>
                        <a:ext cx="1104106" cy="1033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Přímá spojnice se šipkou 22"/>
          <p:cNvCxnSpPr/>
          <p:nvPr/>
        </p:nvCxnSpPr>
        <p:spPr>
          <a:xfrm>
            <a:off x="6665207" y="3367574"/>
            <a:ext cx="19036" cy="586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7090889" y="3245550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štěpení restrikční </a:t>
            </a:r>
            <a:r>
              <a:rPr lang="cs-CZ" dirty="0" err="1" smtClean="0"/>
              <a:t>endonukleasou</a:t>
            </a:r>
            <a:r>
              <a:rPr lang="cs-CZ" dirty="0" smtClean="0"/>
              <a:t>/</a:t>
            </a:r>
          </a:p>
          <a:p>
            <a:r>
              <a:rPr lang="cs-CZ" dirty="0" smtClean="0"/>
              <a:t>-</a:t>
            </a:r>
            <a:r>
              <a:rPr lang="cs-CZ" dirty="0" err="1" smtClean="0"/>
              <a:t>ami</a:t>
            </a:r>
            <a:endParaRPr lang="cs-CZ" dirty="0"/>
          </a:p>
        </p:txBody>
      </p:sp>
      <p:cxnSp>
        <p:nvCxnSpPr>
          <p:cNvPr id="30" name="Přímá spojnice 29"/>
          <p:cNvCxnSpPr/>
          <p:nvPr/>
        </p:nvCxnSpPr>
        <p:spPr>
          <a:xfrm flipV="1">
            <a:off x="1421650" y="2431524"/>
            <a:ext cx="1764196" cy="3696"/>
          </a:xfrm>
          <a:prstGeom prst="line">
            <a:avLst/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>
            <a:off x="2339752" y="2780928"/>
            <a:ext cx="0" cy="1173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1655676" y="2431524"/>
            <a:ext cx="1368152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107504" y="2922385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štěpení restrikční </a:t>
            </a:r>
            <a:r>
              <a:rPr lang="cs-CZ" dirty="0" err="1" smtClean="0"/>
              <a:t>endonukleasou</a:t>
            </a:r>
            <a:r>
              <a:rPr lang="cs-CZ" dirty="0" smtClean="0"/>
              <a:t>/</a:t>
            </a:r>
          </a:p>
          <a:p>
            <a:r>
              <a:rPr lang="cs-CZ" dirty="0" smtClean="0"/>
              <a:t>-</a:t>
            </a:r>
            <a:r>
              <a:rPr lang="cs-CZ" dirty="0" err="1" smtClean="0"/>
              <a:t>ami</a:t>
            </a:r>
            <a:endParaRPr lang="cs-CZ" dirty="0"/>
          </a:p>
        </p:txBody>
      </p:sp>
      <p:cxnSp>
        <p:nvCxnSpPr>
          <p:cNvPr id="34" name="Přímá spojnice 33"/>
          <p:cNvCxnSpPr/>
          <p:nvPr/>
        </p:nvCxnSpPr>
        <p:spPr>
          <a:xfrm flipV="1">
            <a:off x="1421650" y="2592990"/>
            <a:ext cx="1764196" cy="3696"/>
          </a:xfrm>
          <a:prstGeom prst="line">
            <a:avLst/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1655676" y="2592990"/>
            <a:ext cx="1368152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>
            <a:off x="1457654" y="4113721"/>
            <a:ext cx="1602178" cy="1965"/>
          </a:xfrm>
          <a:prstGeom prst="line">
            <a:avLst/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>
            <a:off x="1691680" y="4110025"/>
            <a:ext cx="1368152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>
            <a:off x="1691680" y="4265831"/>
            <a:ext cx="1530170" cy="5660"/>
          </a:xfrm>
          <a:prstGeom prst="line">
            <a:avLst/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>
            <a:off x="1691680" y="4271491"/>
            <a:ext cx="1368152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I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3972" y="5453273"/>
            <a:ext cx="487363" cy="487363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41710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ál 2"/>
          <p:cNvSpPr/>
          <p:nvPr/>
        </p:nvSpPr>
        <p:spPr>
          <a:xfrm>
            <a:off x="503548" y="687983"/>
            <a:ext cx="3672408" cy="134771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solidFill>
                  <a:schemeClr val="tx1"/>
                </a:solidFill>
              </a:rPr>
              <a:t>Příprava inzertu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PCR </a:t>
            </a:r>
          </a:p>
        </p:txBody>
      </p:sp>
      <p:sp>
        <p:nvSpPr>
          <p:cNvPr id="4" name="Ovál 3"/>
          <p:cNvSpPr/>
          <p:nvPr/>
        </p:nvSpPr>
        <p:spPr>
          <a:xfrm>
            <a:off x="4725664" y="602365"/>
            <a:ext cx="3806776" cy="15304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chemeClr val="tx1"/>
                </a:solidFill>
              </a:rPr>
              <a:t>Příprava </a:t>
            </a:r>
            <a:r>
              <a:rPr lang="cs-CZ" sz="2800" dirty="0" err="1" smtClean="0">
                <a:solidFill>
                  <a:schemeClr val="tx1"/>
                </a:solidFill>
              </a:rPr>
              <a:t>plasmidu</a:t>
            </a:r>
            <a:endParaRPr lang="cs-CZ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izolace </a:t>
            </a:r>
            <a:r>
              <a:rPr lang="cs-CZ" dirty="0" err="1" smtClean="0">
                <a:solidFill>
                  <a:schemeClr val="tx1"/>
                </a:solidFill>
              </a:rPr>
              <a:t>plasmidové</a:t>
            </a:r>
            <a:r>
              <a:rPr lang="cs-CZ" dirty="0" smtClean="0">
                <a:solidFill>
                  <a:schemeClr val="tx1"/>
                </a:solidFill>
              </a:rPr>
              <a:t> DNA</a:t>
            </a:r>
            <a:endParaRPr lang="cs-CZ" dirty="0">
              <a:solidFill>
                <a:schemeClr val="tx1"/>
              </a:solidFill>
            </a:endParaRPr>
          </a:p>
        </p:txBody>
      </p:sp>
      <p:cxnSp>
        <p:nvCxnSpPr>
          <p:cNvPr id="14" name="Přímá spojnice 13"/>
          <p:cNvCxnSpPr/>
          <p:nvPr/>
        </p:nvCxnSpPr>
        <p:spPr>
          <a:xfrm>
            <a:off x="3203848" y="4860891"/>
            <a:ext cx="1296144" cy="8672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H="1">
            <a:off x="4497088" y="4860891"/>
            <a:ext cx="1273845" cy="8672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>
            <a:off x="4497088" y="5728162"/>
            <a:ext cx="0" cy="9411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4497088" y="5790591"/>
            <a:ext cx="4781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ligace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transformace buněk (tepelný šok, </a:t>
            </a:r>
            <a:r>
              <a:rPr lang="cs-CZ" sz="1600" dirty="0" err="1" smtClean="0"/>
              <a:t>elektroporace</a:t>
            </a:r>
            <a:r>
              <a:rPr lang="cs-CZ" sz="1600" dirty="0" smtClean="0"/>
              <a:t>, ...)</a:t>
            </a:r>
            <a:endParaRPr lang="cs-CZ" sz="16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160831" y="97981"/>
            <a:ext cx="7730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Příklad přípravy rekombinantního proteinu v bakterii </a:t>
            </a:r>
            <a:r>
              <a:rPr lang="cs-CZ" sz="2400" b="1" i="1" dirty="0" err="1" smtClean="0"/>
              <a:t>E.coli</a:t>
            </a:r>
            <a:r>
              <a:rPr lang="cs-CZ" sz="2400" b="1" dirty="0" smtClean="0"/>
              <a:t> </a:t>
            </a:r>
            <a:endParaRPr lang="cs-CZ" sz="2400" b="1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391310"/>
              </p:ext>
            </p:extLst>
          </p:nvPr>
        </p:nvGraphicFramePr>
        <p:xfrm>
          <a:off x="6132190" y="2234377"/>
          <a:ext cx="1104106" cy="1106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6" name="CorelDRAW" r:id="rId6" imgW="2321570" imgH="2325001" progId="CorelDraw.Graphic.17">
                  <p:embed/>
                </p:oleObj>
              </mc:Choice>
              <mc:Fallback>
                <p:oleObj name="CorelDRAW" r:id="rId6" imgW="2321570" imgH="2325001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32190" y="2234377"/>
                        <a:ext cx="1104106" cy="1106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6215313"/>
              </p:ext>
            </p:extLst>
          </p:nvPr>
        </p:nvGraphicFramePr>
        <p:xfrm>
          <a:off x="6132191" y="4107884"/>
          <a:ext cx="1104106" cy="1033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7" name="CorelDRAW" r:id="rId8" imgW="2321570" imgH="2171391" progId="CorelDraw.Graphic.17">
                  <p:embed/>
                </p:oleObj>
              </mc:Choice>
              <mc:Fallback>
                <p:oleObj name="CorelDRAW" r:id="rId8" imgW="2321570" imgH="2171391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32191" y="4107884"/>
                        <a:ext cx="1104106" cy="1033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Přímá spojnice se šipkou 22"/>
          <p:cNvCxnSpPr/>
          <p:nvPr/>
        </p:nvCxnSpPr>
        <p:spPr>
          <a:xfrm>
            <a:off x="6665207" y="3367574"/>
            <a:ext cx="19036" cy="586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7090889" y="3245550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štěpení restrikční </a:t>
            </a:r>
            <a:r>
              <a:rPr lang="cs-CZ" dirty="0" err="1" smtClean="0"/>
              <a:t>endonukleasou</a:t>
            </a:r>
            <a:r>
              <a:rPr lang="cs-CZ" dirty="0" smtClean="0"/>
              <a:t>/</a:t>
            </a:r>
          </a:p>
          <a:p>
            <a:r>
              <a:rPr lang="cs-CZ" dirty="0" smtClean="0"/>
              <a:t>-</a:t>
            </a:r>
            <a:r>
              <a:rPr lang="cs-CZ" dirty="0" err="1" smtClean="0"/>
              <a:t>ami</a:t>
            </a:r>
            <a:endParaRPr lang="cs-CZ" dirty="0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9510934"/>
              </p:ext>
            </p:extLst>
          </p:nvPr>
        </p:nvGraphicFramePr>
        <p:xfrm>
          <a:off x="1549056" y="4558288"/>
          <a:ext cx="1942042" cy="192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8" name="CorelDRAW" r:id="rId10" imgW="3521568" imgH="3498623" progId="CorelDraw.Graphic.17">
                  <p:embed/>
                </p:oleObj>
              </mc:Choice>
              <mc:Fallback>
                <p:oleObj name="CorelDRAW" r:id="rId10" imgW="3521568" imgH="3498623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49056" y="4558288"/>
                        <a:ext cx="1942042" cy="192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Přímá spojnice 19"/>
          <p:cNvCxnSpPr/>
          <p:nvPr/>
        </p:nvCxnSpPr>
        <p:spPr>
          <a:xfrm flipV="1">
            <a:off x="1421650" y="2431524"/>
            <a:ext cx="1764196" cy="3696"/>
          </a:xfrm>
          <a:prstGeom prst="line">
            <a:avLst/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>
            <a:off x="2339752" y="2780928"/>
            <a:ext cx="0" cy="1173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1655676" y="2431524"/>
            <a:ext cx="1368152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107504" y="2922385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štěpení restrikční </a:t>
            </a:r>
            <a:r>
              <a:rPr lang="cs-CZ" dirty="0" err="1" smtClean="0"/>
              <a:t>endonukleasou</a:t>
            </a:r>
            <a:r>
              <a:rPr lang="cs-CZ" dirty="0" smtClean="0"/>
              <a:t>/</a:t>
            </a:r>
          </a:p>
          <a:p>
            <a:r>
              <a:rPr lang="cs-CZ" dirty="0" smtClean="0"/>
              <a:t>-</a:t>
            </a:r>
            <a:r>
              <a:rPr lang="cs-CZ" dirty="0" err="1" smtClean="0"/>
              <a:t>ami</a:t>
            </a:r>
            <a:endParaRPr lang="cs-CZ" dirty="0"/>
          </a:p>
        </p:txBody>
      </p:sp>
      <p:cxnSp>
        <p:nvCxnSpPr>
          <p:cNvPr id="27" name="Přímá spojnice 26"/>
          <p:cNvCxnSpPr/>
          <p:nvPr/>
        </p:nvCxnSpPr>
        <p:spPr>
          <a:xfrm flipV="1">
            <a:off x="1421650" y="2592990"/>
            <a:ext cx="1764196" cy="3696"/>
          </a:xfrm>
          <a:prstGeom prst="line">
            <a:avLst/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>
            <a:off x="1655676" y="2592990"/>
            <a:ext cx="1368152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>
            <a:off x="1457654" y="4113721"/>
            <a:ext cx="1602178" cy="1965"/>
          </a:xfrm>
          <a:prstGeom prst="line">
            <a:avLst/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1691680" y="4110025"/>
            <a:ext cx="1368152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1691680" y="4265831"/>
            <a:ext cx="1530170" cy="5660"/>
          </a:xfrm>
          <a:prstGeom prst="line">
            <a:avLst/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1691680" y="4271491"/>
            <a:ext cx="1368152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I 2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9461" y="5790591"/>
            <a:ext cx="487363" cy="487363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74767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CR - Polymerase Chain Reaction (IQOG-CSIC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080" end="31837.5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908720"/>
            <a:ext cx="7388313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7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87824" y="1484784"/>
            <a:ext cx="3313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tx2"/>
                </a:solidFill>
              </a:rPr>
              <a:t>Blue</a:t>
            </a:r>
            <a:r>
              <a:rPr lang="cs-CZ" sz="2800" b="1" dirty="0" smtClean="0"/>
              <a:t>-</a:t>
            </a:r>
            <a:r>
              <a:rPr lang="cs-CZ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screening</a:t>
            </a:r>
            <a:endParaRPr lang="cs-CZ" sz="28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847781" y="404664"/>
            <a:ext cx="6193811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 smtClean="0"/>
              <a:t>SELEKCE TRANSFORMOVANÝCH BUNĚK - antibiotikum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 smtClean="0"/>
              <a:t>SELEKCE BUNĚK S VNESENÝM GENEM – Blue-</a:t>
            </a:r>
            <a:r>
              <a:rPr lang="cs-CZ" dirty="0" err="1" smtClean="0"/>
              <a:t>white</a:t>
            </a:r>
            <a:r>
              <a:rPr lang="cs-CZ" dirty="0" smtClean="0"/>
              <a:t> </a:t>
            </a:r>
            <a:r>
              <a:rPr lang="cs-CZ" dirty="0" err="1" smtClean="0"/>
              <a:t>screening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933199" y="2364849"/>
            <a:ext cx="3994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založeno na aktivitě </a:t>
            </a:r>
            <a:r>
              <a:rPr lang="cs-CZ" dirty="0" smtClean="0">
                <a:latin typeface="Symbol" panose="05050102010706020507" pitchFamily="18" charset="2"/>
              </a:rPr>
              <a:t>b</a:t>
            </a:r>
            <a:r>
              <a:rPr lang="cs-CZ" dirty="0" smtClean="0"/>
              <a:t>-</a:t>
            </a:r>
            <a:r>
              <a:rPr lang="cs-CZ" cap="small" dirty="0" smtClean="0"/>
              <a:t>d</a:t>
            </a:r>
            <a:r>
              <a:rPr lang="cs-CZ" dirty="0" smtClean="0"/>
              <a:t>-</a:t>
            </a:r>
            <a:r>
              <a:rPr lang="cs-CZ" dirty="0" err="1" smtClean="0"/>
              <a:t>galaktosidasy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91026"/>
            <a:ext cx="3275856" cy="232585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79512" y="5416884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5-bromo-4-chloro-3-indolyl </a:t>
            </a:r>
            <a:r>
              <a:rPr lang="cs-CZ" dirty="0"/>
              <a:t>-</a:t>
            </a:r>
            <a:r>
              <a:rPr lang="cs-CZ" dirty="0" smtClean="0"/>
              <a:t>D-</a:t>
            </a:r>
            <a:r>
              <a:rPr lang="cs-CZ" dirty="0" err="1" smtClean="0"/>
              <a:t>galactopyranoside</a:t>
            </a:r>
            <a:endParaRPr lang="cs-CZ" dirty="0"/>
          </a:p>
        </p:txBody>
      </p:sp>
      <p:sp>
        <p:nvSpPr>
          <p:cNvPr id="7" name="Šipka doprava 6"/>
          <p:cNvSpPr/>
          <p:nvPr/>
        </p:nvSpPr>
        <p:spPr>
          <a:xfrm>
            <a:off x="4139952" y="3971091"/>
            <a:ext cx="1296144" cy="28286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833865" y="3441310"/>
            <a:ext cx="1820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latin typeface="Symbol" panose="05050102010706020507" pitchFamily="18" charset="2"/>
              </a:rPr>
              <a:t>b</a:t>
            </a:r>
            <a:r>
              <a:rPr lang="cs-CZ" dirty="0" smtClean="0"/>
              <a:t>-</a:t>
            </a:r>
            <a:r>
              <a:rPr lang="cs-CZ" cap="small" dirty="0" smtClean="0"/>
              <a:t>d</a:t>
            </a:r>
            <a:r>
              <a:rPr lang="cs-CZ" dirty="0" smtClean="0"/>
              <a:t>-</a:t>
            </a:r>
            <a:r>
              <a:rPr lang="cs-CZ" dirty="0" err="1" smtClean="0"/>
              <a:t>galaktosidasa</a:t>
            </a:r>
            <a:endParaRPr lang="cs-CZ" dirty="0"/>
          </a:p>
        </p:txBody>
      </p:sp>
      <p:sp>
        <p:nvSpPr>
          <p:cNvPr id="10" name="Výbuch 2 9"/>
          <p:cNvSpPr/>
          <p:nvPr/>
        </p:nvSpPr>
        <p:spPr>
          <a:xfrm>
            <a:off x="5816388" y="3441310"/>
            <a:ext cx="2049925" cy="1252476"/>
          </a:xfrm>
          <a:prstGeom prst="irregularSeal2">
            <a:avLst/>
          </a:prstGeom>
          <a:solidFill>
            <a:srgbClr val="00CCFF"/>
          </a:solidFill>
          <a:ln>
            <a:solidFill>
              <a:srgbClr val="071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4" descr="http://1.bp.blogspot.com/-xtlDhqaB4_8/TzJpDyL1UuI/AAAAAAAAAFM/Y8ZEfYSNfVk/s320/blue%2Bwhite%2Bscreeni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693786"/>
            <a:ext cx="207645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I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6313" y="1885870"/>
            <a:ext cx="487363" cy="487363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18865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991583"/>
            <a:ext cx="1419225" cy="1838325"/>
          </a:xfrm>
          <a:prstGeom prst="rect">
            <a:avLst/>
          </a:prstGeom>
        </p:spPr>
      </p:pic>
      <p:pic>
        <p:nvPicPr>
          <p:cNvPr id="3" name="Picture 4" descr="http://1.bp.blogspot.com/-xtlDhqaB4_8/TzJpDyL1UuI/AAAAAAAAAFM/Y8ZEfYSNfVk/s320/blue%2Bwhite%2Bscreen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93434"/>
            <a:ext cx="207645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971600" y="1262674"/>
            <a:ext cx="504056" cy="648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ál 5"/>
          <p:cNvSpPr/>
          <p:nvPr/>
        </p:nvSpPr>
        <p:spPr>
          <a:xfrm>
            <a:off x="1475656" y="1910746"/>
            <a:ext cx="144016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louk 6"/>
          <p:cNvSpPr/>
          <p:nvPr/>
        </p:nvSpPr>
        <p:spPr>
          <a:xfrm>
            <a:off x="1847478" y="1118658"/>
            <a:ext cx="2364482" cy="1584176"/>
          </a:xfrm>
          <a:prstGeom prst="arc">
            <a:avLst>
              <a:gd name="adj1" fmla="val 11599204"/>
              <a:gd name="adj2" fmla="val 20688532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/>
          <p:cNvCxnSpPr>
            <a:stCxn id="2" idx="3"/>
          </p:cNvCxnSpPr>
          <p:nvPr/>
        </p:nvCxnSpPr>
        <p:spPr>
          <a:xfrm flipV="1">
            <a:off x="5415161" y="1910745"/>
            <a:ext cx="94525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5415161" y="1586710"/>
            <a:ext cx="833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kultivace</a:t>
            </a:r>
            <a:endParaRPr lang="cs-CZ" sz="1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516216" y="1709821"/>
            <a:ext cx="1656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narostlá kultura</a:t>
            </a:r>
            <a:endParaRPr lang="cs-CZ" dirty="0"/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7344552" y="2054762"/>
            <a:ext cx="0" cy="1512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7553472" y="2617689"/>
            <a:ext cx="110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purifikace</a:t>
            </a:r>
            <a:endParaRPr lang="cs-CZ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4915" y="3755734"/>
            <a:ext cx="1696964" cy="1696964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5566982" y="5689521"/>
            <a:ext cx="3555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rekombinantní protein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3" name="Objek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256890"/>
              </p:ext>
            </p:extLst>
          </p:nvPr>
        </p:nvGraphicFramePr>
        <p:xfrm>
          <a:off x="8172888" y="1019888"/>
          <a:ext cx="781116" cy="1379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33" name="CorelDRAW" r:id="rId8" imgW="2352107" imgH="4155809" progId="CorelDraw.Graphic.17">
                  <p:embed/>
                </p:oleObj>
              </mc:Choice>
              <mc:Fallback>
                <p:oleObj name="CorelDRAW" r:id="rId8" imgW="2352107" imgH="415580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72888" y="1019888"/>
                        <a:ext cx="781116" cy="1379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k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283411"/>
              </p:ext>
            </p:extLst>
          </p:nvPr>
        </p:nvGraphicFramePr>
        <p:xfrm>
          <a:off x="2195736" y="4529571"/>
          <a:ext cx="2291036" cy="1881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34" name="CorelDRAW" r:id="rId10" imgW="2710233" imgH="2224911" progId="CorelDraw.Graphic.17">
                  <p:embed/>
                </p:oleObj>
              </mc:Choice>
              <mc:Fallback>
                <p:oleObj name="CorelDRAW" r:id="rId10" imgW="2710233" imgH="2224911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95736" y="4529571"/>
                        <a:ext cx="2291036" cy="18816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I 3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1844" y="4612600"/>
            <a:ext cx="487363" cy="487363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43532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427984" y="623731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</a:rPr>
              <a:t>Izolace, klonování </a:t>
            </a:r>
            <a:r>
              <a:rPr lang="cs-CZ" sz="1000" dirty="0" smtClean="0">
                <a:latin typeface="Arial" panose="020B0604020202020204" pitchFamily="34" charset="0"/>
              </a:rPr>
              <a:t>a </a:t>
            </a:r>
            <a:r>
              <a:rPr lang="cs-CZ" sz="1000" dirty="0">
                <a:latin typeface="Arial" panose="020B0604020202020204" pitchFamily="34" charset="0"/>
              </a:rPr>
              <a:t>analýza DNA </a:t>
            </a:r>
          </a:p>
          <a:p>
            <a:r>
              <a:rPr lang="cs-CZ" sz="1000" dirty="0">
                <a:latin typeface="Arial" panose="020B0604020202020204" pitchFamily="34" charset="0"/>
              </a:rPr>
              <a:t>Ing. Pavel Kotrba, </a:t>
            </a:r>
            <a:r>
              <a:rPr lang="cs-CZ" sz="1000" dirty="0" err="1">
                <a:latin typeface="Arial" panose="020B0604020202020204" pitchFamily="34" charset="0"/>
              </a:rPr>
              <a:t>Ph.D</a:t>
            </a:r>
            <a:r>
              <a:rPr lang="cs-CZ" sz="1000" dirty="0" err="1" smtClean="0">
                <a:latin typeface="Arial" panose="020B0604020202020204" pitchFamily="34" charset="0"/>
              </a:rPr>
              <a:t>.,Ing</a:t>
            </a:r>
            <a:r>
              <a:rPr lang="cs-CZ" sz="1000" dirty="0">
                <a:latin typeface="Arial" panose="020B0604020202020204" pitchFamily="34" charset="0"/>
              </a:rPr>
              <a:t>. Zdeněk </a:t>
            </a:r>
            <a:r>
              <a:rPr lang="cs-CZ" sz="1000" dirty="0" err="1">
                <a:latin typeface="Arial" panose="020B0604020202020204" pitchFamily="34" charset="0"/>
              </a:rPr>
              <a:t>Knejzlík</a:t>
            </a:r>
            <a:r>
              <a:rPr lang="cs-CZ" sz="1000" dirty="0">
                <a:latin typeface="Arial" panose="020B0604020202020204" pitchFamily="34" charset="0"/>
              </a:rPr>
              <a:t>, </a:t>
            </a:r>
            <a:r>
              <a:rPr lang="cs-CZ" sz="1000" dirty="0" smtClean="0">
                <a:latin typeface="Arial" panose="020B0604020202020204" pitchFamily="34" charset="0"/>
              </a:rPr>
              <a:t>Ph.D</a:t>
            </a:r>
            <a:r>
              <a:rPr lang="cs-CZ" sz="1000" dirty="0">
                <a:latin typeface="Arial" panose="020B0604020202020204" pitchFamily="34" charset="0"/>
              </a:rPr>
              <a:t>., Ing. Zdeněk Chodora</a:t>
            </a:r>
            <a:endParaRPr lang="cs-CZ" sz="10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435004" y="55074"/>
            <a:ext cx="4509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rgbClr val="C00000"/>
                </a:solidFill>
              </a:rPr>
              <a:t>Příprava genomové knihovny</a:t>
            </a:r>
            <a:endParaRPr lang="cs-CZ" sz="2800" b="1" dirty="0">
              <a:solidFill>
                <a:srgbClr val="C0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923925"/>
            <a:ext cx="8115300" cy="5010150"/>
          </a:xfrm>
          <a:prstGeom prst="rect">
            <a:avLst/>
          </a:prstGeom>
        </p:spPr>
      </p:pic>
      <p:pic>
        <p:nvPicPr>
          <p:cNvPr id="2" name="II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5842012"/>
            <a:ext cx="487363" cy="487363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93864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15616" y="404664"/>
            <a:ext cx="6559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Příprava rekombinantního eukaryotního proteinu!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3" name="Ovál 2"/>
          <p:cNvSpPr/>
          <p:nvPr/>
        </p:nvSpPr>
        <p:spPr>
          <a:xfrm>
            <a:off x="611560" y="1412776"/>
            <a:ext cx="4628424" cy="208823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solidFill>
                  <a:schemeClr val="tx1"/>
                </a:solidFill>
              </a:rPr>
              <a:t>Příprava inzertu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izolace </a:t>
            </a:r>
            <a:r>
              <a:rPr lang="cs-CZ" dirty="0" err="1" smtClean="0">
                <a:solidFill>
                  <a:schemeClr val="tx1"/>
                </a:solidFill>
              </a:rPr>
              <a:t>mRNA</a:t>
            </a:r>
            <a:endParaRPr lang="cs-CZ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reversní transkripce - </a:t>
            </a:r>
            <a:r>
              <a:rPr lang="cs-CZ" dirty="0" err="1" smtClean="0">
                <a:solidFill>
                  <a:schemeClr val="tx1"/>
                </a:solidFill>
              </a:rPr>
              <a:t>cDNA</a:t>
            </a:r>
            <a:endParaRPr lang="cs-CZ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namnožení genu PCR </a:t>
            </a:r>
          </a:p>
        </p:txBody>
      </p:sp>
      <p:sp>
        <p:nvSpPr>
          <p:cNvPr id="5" name="Ovál 4"/>
          <p:cNvSpPr/>
          <p:nvPr/>
        </p:nvSpPr>
        <p:spPr>
          <a:xfrm>
            <a:off x="3131840" y="3520153"/>
            <a:ext cx="5688632" cy="280831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>
                <a:solidFill>
                  <a:schemeClr val="tx1"/>
                </a:solidFill>
              </a:rPr>
              <a:t>Volba správného produkčního organismu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</a:rPr>
              <a:t>posttranslační</a:t>
            </a:r>
            <a:r>
              <a:rPr lang="cs-CZ" sz="2000" dirty="0">
                <a:solidFill>
                  <a:schemeClr val="tx1"/>
                </a:solidFill>
              </a:rPr>
              <a:t> modifikace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použití kodonů – </a:t>
            </a:r>
            <a:r>
              <a:rPr lang="cs-CZ" sz="2000" dirty="0" err="1">
                <a:solidFill>
                  <a:schemeClr val="tx1"/>
                </a:solidFill>
              </a:rPr>
              <a:t>codon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usage</a:t>
            </a:r>
            <a:endParaRPr lang="cs-CZ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toxicita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....</a:t>
            </a:r>
          </a:p>
        </p:txBody>
      </p:sp>
      <p:pic>
        <p:nvPicPr>
          <p:cNvPr id="4" name="II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934" y="5445224"/>
            <a:ext cx="487363" cy="487363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254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382" y="692696"/>
            <a:ext cx="5175114" cy="602452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793999" y="1799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Příprava </a:t>
            </a:r>
            <a:r>
              <a:rPr lang="cs-CZ" sz="2800" b="1" dirty="0">
                <a:solidFill>
                  <a:srgbClr val="C00000"/>
                </a:solidFill>
                <a:latin typeface="Arial" panose="020B0604020202020204" pitchFamily="34" charset="0"/>
              </a:rPr>
              <a:t>protilátek 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51520" y="703152"/>
            <a:ext cx="36004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i="1" dirty="0">
                <a:latin typeface="Arial" panose="020B0604020202020204" pitchFamily="34" charset="0"/>
              </a:rPr>
              <a:t>monoklonální </a:t>
            </a:r>
            <a:r>
              <a:rPr lang="cs-CZ" b="1" i="1" dirty="0" smtClean="0">
                <a:latin typeface="Arial" panose="020B0604020202020204" pitchFamily="34" charset="0"/>
              </a:rPr>
              <a:t>PL </a:t>
            </a:r>
            <a:r>
              <a:rPr lang="cs-CZ" b="1" dirty="0">
                <a:latin typeface="Arial" panose="020B0604020202020204" pitchFamily="34" charset="0"/>
              </a:rPr>
              <a:t>chemické individuum</a:t>
            </a:r>
            <a:r>
              <a:rPr lang="cs-CZ" dirty="0">
                <a:latin typeface="Arial" panose="020B0604020202020204" pitchFamily="34" charset="0"/>
              </a:rPr>
              <a:t>, všechny protilátky mají identickou primární strukturu (stejná afinita i specifita) - pouze proti jednomu epitopu daného </a:t>
            </a:r>
            <a:r>
              <a:rPr lang="cs-CZ" dirty="0" err="1">
                <a:latin typeface="Arial" panose="020B0604020202020204" pitchFamily="34" charset="0"/>
              </a:rPr>
              <a:t>Ag</a:t>
            </a:r>
            <a:r>
              <a:rPr lang="cs-CZ" dirty="0">
                <a:latin typeface="Arial" panose="020B0604020202020204" pitchFamily="34" charset="0"/>
              </a:rPr>
              <a:t> 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81030" y="2636912"/>
            <a:ext cx="357088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i="1" dirty="0" err="1">
                <a:latin typeface="Arial" panose="020B0604020202020204" pitchFamily="34" charset="0"/>
              </a:rPr>
              <a:t>polyklonální</a:t>
            </a:r>
            <a:r>
              <a:rPr lang="cs-CZ" b="1" i="1" dirty="0">
                <a:latin typeface="Arial" panose="020B0604020202020204" pitchFamily="34" charset="0"/>
              </a:rPr>
              <a:t> </a:t>
            </a:r>
            <a:r>
              <a:rPr lang="cs-CZ" b="1" i="1" dirty="0" smtClean="0">
                <a:latin typeface="Arial" panose="020B0604020202020204" pitchFamily="34" charset="0"/>
              </a:rPr>
              <a:t>PL </a:t>
            </a:r>
            <a:r>
              <a:rPr lang="cs-CZ" b="1" dirty="0">
                <a:latin typeface="Arial" panose="020B0604020202020204" pitchFamily="34" charset="0"/>
              </a:rPr>
              <a:t>směs protilátek</a:t>
            </a:r>
            <a:r>
              <a:rPr lang="cs-CZ" dirty="0">
                <a:latin typeface="Arial" panose="020B0604020202020204" pitchFamily="34" charset="0"/>
              </a:rPr>
              <a:t>, lišících se jak afinitou, tak specifitou k jednotlivým epitopům daného </a:t>
            </a:r>
            <a:r>
              <a:rPr lang="cs-CZ" dirty="0" err="1">
                <a:latin typeface="Arial" panose="020B0604020202020204" pitchFamily="34" charset="0"/>
              </a:rPr>
              <a:t>Ag</a:t>
            </a:r>
            <a:r>
              <a:rPr lang="cs-CZ" dirty="0">
                <a:latin typeface="Arial" panose="020B0604020202020204" pitchFamily="34" charset="0"/>
              </a:rPr>
              <a:t> - více epitopů na molekule imunogenu, složitost imunitního systému, různé reakce jednotlivců 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51520" y="4901365"/>
            <a:ext cx="36003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i="1" dirty="0">
                <a:latin typeface="Arial" panose="020B0604020202020204" pitchFamily="34" charset="0"/>
              </a:rPr>
              <a:t>rekombinantní </a:t>
            </a:r>
            <a:r>
              <a:rPr lang="cs-CZ" b="1" i="1" dirty="0" smtClean="0">
                <a:latin typeface="Arial" panose="020B0604020202020204" pitchFamily="34" charset="0"/>
              </a:rPr>
              <a:t>PL </a:t>
            </a:r>
            <a:r>
              <a:rPr lang="cs-CZ" dirty="0">
                <a:latin typeface="Arial" panose="020B0604020202020204" pitchFamily="34" charset="0"/>
              </a:rPr>
              <a:t>izolace genů kódujících </a:t>
            </a:r>
            <a:r>
              <a:rPr lang="cs-CZ" dirty="0" err="1">
                <a:latin typeface="Arial" panose="020B0604020202020204" pitchFamily="34" charset="0"/>
              </a:rPr>
              <a:t>Pl</a:t>
            </a:r>
            <a:r>
              <a:rPr lang="cs-CZ" dirty="0">
                <a:latin typeface="Arial" panose="020B0604020202020204" pitchFamily="34" charset="0"/>
              </a:rPr>
              <a:t> </a:t>
            </a:r>
            <a:r>
              <a:rPr lang="cs-CZ" dirty="0">
                <a:latin typeface="Wingdings" panose="05000000000000000000" pitchFamily="2" charset="2"/>
              </a:rPr>
              <a:t> </a:t>
            </a:r>
            <a:r>
              <a:rPr lang="cs-CZ" dirty="0">
                <a:latin typeface="Arial" panose="020B0604020202020204" pitchFamily="34" charset="0"/>
              </a:rPr>
              <a:t>klonování </a:t>
            </a:r>
            <a:r>
              <a:rPr lang="cs-CZ" dirty="0">
                <a:latin typeface="Wingdings" panose="05000000000000000000" pitchFamily="2" charset="2"/>
              </a:rPr>
              <a:t> </a:t>
            </a:r>
            <a:r>
              <a:rPr lang="cs-CZ" dirty="0">
                <a:latin typeface="Arial" panose="020B0604020202020204" pitchFamily="34" charset="0"/>
              </a:rPr>
              <a:t>exprese - rychlost, kvalita, vyšší hustota vaz. míst </a:t>
            </a:r>
            <a:endParaRPr lang="cs-CZ" dirty="0"/>
          </a:p>
        </p:txBody>
      </p:sp>
      <p:pic>
        <p:nvPicPr>
          <p:cNvPr id="7" name="II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6466" y="231157"/>
            <a:ext cx="487363" cy="487363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64928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484510"/>
            <a:ext cx="6153150" cy="6343650"/>
          </a:xfrm>
          <a:prstGeom prst="rect">
            <a:avLst/>
          </a:prstGeom>
        </p:spPr>
      </p:pic>
      <p:pic>
        <p:nvPicPr>
          <p:cNvPr id="3" name="II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20688"/>
            <a:ext cx="487363" cy="487363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63682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727" y="188640"/>
            <a:ext cx="8229600" cy="667544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K čemu slouží PCR?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6727" y="1340768"/>
            <a:ext cx="8229600" cy="4925143"/>
          </a:xfrm>
        </p:spPr>
        <p:txBody>
          <a:bodyPr>
            <a:noAutofit/>
          </a:bodyPr>
          <a:lstStyle/>
          <a:p>
            <a:r>
              <a:rPr lang="cs-CZ" sz="2400" dirty="0"/>
              <a:t>Namnožení konkrétního úseku DNA pro další biotechnologické metody, jako je</a:t>
            </a:r>
            <a:r>
              <a:rPr lang="cs-CZ" sz="2400" dirty="0" smtClean="0"/>
              <a:t>:</a:t>
            </a:r>
          </a:p>
          <a:p>
            <a:pPr lvl="1"/>
            <a:r>
              <a:rPr lang="cs-CZ" sz="2000" dirty="0" smtClean="0"/>
              <a:t>Klonování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Identifikace organismů </a:t>
            </a:r>
            <a:r>
              <a:rPr lang="cs-CZ" sz="2400" dirty="0" err="1"/>
              <a:t>rDNA</a:t>
            </a:r>
            <a:r>
              <a:rPr lang="cs-CZ" sz="2400" dirty="0"/>
              <a:t> (</a:t>
            </a:r>
            <a:r>
              <a:rPr lang="cs-CZ" sz="2400" dirty="0" err="1"/>
              <a:t>rRNA</a:t>
            </a:r>
            <a:r>
              <a:rPr lang="cs-CZ" sz="2400" dirty="0"/>
              <a:t>)</a:t>
            </a:r>
          </a:p>
          <a:p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Vnášení 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</a:rPr>
              <a:t>mutací do </a:t>
            </a:r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genů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Diagnostika infekčních nemocí </a:t>
            </a:r>
          </a:p>
          <a:p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Identifikace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</a:rPr>
              <a:t> </a:t>
            </a:r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dědičných chorob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cs-CZ" sz="2400" dirty="0">
                <a:solidFill>
                  <a:schemeClr val="bg1">
                    <a:lumMod val="75000"/>
                  </a:schemeClr>
                </a:solidFill>
              </a:rPr>
              <a:t>Jednoznačná identifikace </a:t>
            </a:r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osob - </a:t>
            </a:r>
            <a:r>
              <a:rPr lang="en-US" altLang="cs-CZ" sz="2000" b="1" dirty="0" smtClean="0">
                <a:solidFill>
                  <a:schemeClr val="bg1">
                    <a:lumMod val="75000"/>
                  </a:schemeClr>
                </a:solidFill>
              </a:rPr>
              <a:t>Variable </a:t>
            </a:r>
            <a:r>
              <a:rPr lang="en-US" altLang="cs-CZ" sz="2000" b="1" dirty="0">
                <a:solidFill>
                  <a:schemeClr val="bg1">
                    <a:lumMod val="75000"/>
                  </a:schemeClr>
                </a:solidFill>
              </a:rPr>
              <a:t>Number of Tandem Repeat (VNTR</a:t>
            </a:r>
            <a:r>
              <a:rPr lang="en-US" altLang="cs-CZ" sz="20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cs-CZ" altLang="cs-CZ" sz="20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Analýza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</a:rPr>
              <a:t> genové exprese </a:t>
            </a:r>
            <a:r>
              <a:rPr lang="cs-CZ" sz="2000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cs-CZ" sz="2000" b="1" dirty="0">
                <a:solidFill>
                  <a:schemeClr val="bg1">
                    <a:lumMod val="75000"/>
                  </a:schemeClr>
                </a:solidFill>
              </a:rPr>
              <a:t>RT-PCR, </a:t>
            </a:r>
            <a:r>
              <a:rPr lang="cs-CZ" sz="2000" b="1" dirty="0" err="1">
                <a:solidFill>
                  <a:schemeClr val="bg1">
                    <a:lumMod val="75000"/>
                  </a:schemeClr>
                </a:solidFill>
              </a:rPr>
              <a:t>qPCR</a:t>
            </a:r>
            <a:r>
              <a:rPr lang="cs-CZ" sz="20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endParaRPr lang="cs-CZ" altLang="cs-CZ" sz="24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cs-CZ" sz="2400" dirty="0"/>
          </a:p>
        </p:txBody>
      </p:sp>
      <p:pic>
        <p:nvPicPr>
          <p:cNvPr id="4" name="I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5778548"/>
            <a:ext cx="487363" cy="487363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66872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23528" y="1080553"/>
            <a:ext cx="2556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Prokaryotická </a:t>
            </a:r>
            <a:r>
              <a:rPr lang="cs-CZ" dirty="0" err="1" smtClean="0"/>
              <a:t>rRNA</a:t>
            </a:r>
            <a:r>
              <a:rPr lang="cs-CZ" dirty="0" smtClean="0"/>
              <a:t> – 70S</a:t>
            </a:r>
            <a:endParaRPr lang="cs-CZ" dirty="0"/>
          </a:p>
        </p:txBody>
      </p:sp>
      <p:cxnSp>
        <p:nvCxnSpPr>
          <p:cNvPr id="8" name="Přímá spojnice 7"/>
          <p:cNvCxnSpPr>
            <a:stCxn id="6" idx="3"/>
          </p:cNvCxnSpPr>
          <p:nvPr/>
        </p:nvCxnSpPr>
        <p:spPr>
          <a:xfrm flipV="1">
            <a:off x="2880254" y="936537"/>
            <a:ext cx="467610" cy="3286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>
            <a:stCxn id="6" idx="3"/>
          </p:cNvCxnSpPr>
          <p:nvPr/>
        </p:nvCxnSpPr>
        <p:spPr>
          <a:xfrm>
            <a:off x="2880254" y="1265219"/>
            <a:ext cx="467610" cy="3913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3347864" y="751871"/>
            <a:ext cx="230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velká podjednotka 50S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867558" y="751871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5S + 23S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899592" y="1460918"/>
            <a:ext cx="1103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(S-</a:t>
            </a:r>
            <a:r>
              <a:rPr lang="cs-CZ" sz="1400" dirty="0" err="1" smtClean="0"/>
              <a:t>Svedberg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347864" y="1471951"/>
            <a:ext cx="227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malá podjednotka 30S</a:t>
            </a:r>
            <a:endParaRPr lang="cs-CZ" dirty="0"/>
          </a:p>
        </p:txBody>
      </p:sp>
      <p:cxnSp>
        <p:nvCxnSpPr>
          <p:cNvPr id="19" name="Přímá spojnice 18"/>
          <p:cNvCxnSpPr/>
          <p:nvPr/>
        </p:nvCxnSpPr>
        <p:spPr>
          <a:xfrm>
            <a:off x="5580112" y="1656617"/>
            <a:ext cx="2675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5887932" y="1471951"/>
            <a:ext cx="1530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16S</a:t>
            </a:r>
            <a:r>
              <a:rPr lang="cs-CZ" dirty="0" smtClean="0"/>
              <a:t> + proteiny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426515" y="2524254"/>
            <a:ext cx="2473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Eukaryotická </a:t>
            </a:r>
            <a:r>
              <a:rPr lang="cs-CZ" dirty="0" err="1" smtClean="0"/>
              <a:t>rRNA</a:t>
            </a:r>
            <a:r>
              <a:rPr lang="cs-CZ" dirty="0" smtClean="0"/>
              <a:t> – 80S</a:t>
            </a:r>
            <a:endParaRPr lang="cs-CZ" dirty="0"/>
          </a:p>
        </p:txBody>
      </p:sp>
      <p:cxnSp>
        <p:nvCxnSpPr>
          <p:cNvPr id="22" name="Přímá spojnice 21"/>
          <p:cNvCxnSpPr>
            <a:stCxn id="21" idx="3"/>
          </p:cNvCxnSpPr>
          <p:nvPr/>
        </p:nvCxnSpPr>
        <p:spPr>
          <a:xfrm flipV="1">
            <a:off x="2900397" y="2380238"/>
            <a:ext cx="550454" cy="3286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>
            <a:stCxn id="21" idx="3"/>
          </p:cNvCxnSpPr>
          <p:nvPr/>
        </p:nvCxnSpPr>
        <p:spPr>
          <a:xfrm>
            <a:off x="2900397" y="2708920"/>
            <a:ext cx="550454" cy="3913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3450851" y="2195572"/>
            <a:ext cx="230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velká podjednotka 60S</a:t>
            </a:r>
            <a:endParaRPr lang="cs-CZ" dirty="0"/>
          </a:p>
        </p:txBody>
      </p:sp>
      <p:cxnSp>
        <p:nvCxnSpPr>
          <p:cNvPr id="25" name="Přímá spojnice 24"/>
          <p:cNvCxnSpPr/>
          <p:nvPr/>
        </p:nvCxnSpPr>
        <p:spPr>
          <a:xfrm>
            <a:off x="5631538" y="2380238"/>
            <a:ext cx="2675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5939358" y="2195572"/>
            <a:ext cx="2593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5S + 5,8S + 28S + proteiny</a:t>
            </a:r>
            <a:endParaRPr lang="cs-CZ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3450851" y="2915652"/>
            <a:ext cx="227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malá podjednotka 40S</a:t>
            </a:r>
            <a:endParaRPr lang="cs-CZ" dirty="0"/>
          </a:p>
        </p:txBody>
      </p:sp>
      <p:cxnSp>
        <p:nvCxnSpPr>
          <p:cNvPr id="29" name="Přímá spojnice 28"/>
          <p:cNvCxnSpPr/>
          <p:nvPr/>
        </p:nvCxnSpPr>
        <p:spPr>
          <a:xfrm>
            <a:off x="5631538" y="3100318"/>
            <a:ext cx="2675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5939358" y="2915652"/>
            <a:ext cx="1530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18S</a:t>
            </a:r>
            <a:r>
              <a:rPr lang="cs-CZ" dirty="0" smtClean="0"/>
              <a:t> + proteiny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3450851" y="119806"/>
            <a:ext cx="240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R</a:t>
            </a:r>
            <a:r>
              <a:rPr lang="cs-CZ" sz="2400" b="1" dirty="0" smtClean="0">
                <a:solidFill>
                  <a:srgbClr val="C00000"/>
                </a:solidFill>
              </a:rPr>
              <a:t>ibosomální RNA</a:t>
            </a:r>
            <a:endParaRPr lang="cs-CZ" sz="2400" b="1" dirty="0">
              <a:solidFill>
                <a:srgbClr val="C00000"/>
              </a:solidFill>
            </a:endParaRPr>
          </a:p>
        </p:txBody>
      </p:sp>
      <p:cxnSp>
        <p:nvCxnSpPr>
          <p:cNvPr id="36" name="Přímá spojnice 35"/>
          <p:cNvCxnSpPr/>
          <p:nvPr/>
        </p:nvCxnSpPr>
        <p:spPr>
          <a:xfrm>
            <a:off x="5599973" y="930402"/>
            <a:ext cx="2675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Obrázek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3746307"/>
            <a:ext cx="3676650" cy="2676525"/>
          </a:xfrm>
          <a:prstGeom prst="rect">
            <a:avLst/>
          </a:prstGeom>
        </p:spPr>
      </p:pic>
      <p:sp>
        <p:nvSpPr>
          <p:cNvPr id="37" name="TextovéPole 36"/>
          <p:cNvSpPr txBox="1"/>
          <p:nvPr/>
        </p:nvSpPr>
        <p:spPr>
          <a:xfrm>
            <a:off x="536969" y="3649145"/>
            <a:ext cx="230063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C00000"/>
                </a:solidFill>
              </a:rPr>
              <a:t>Smyčky</a:t>
            </a:r>
          </a:p>
          <a:p>
            <a:r>
              <a:rPr lang="cs-CZ" sz="1600" dirty="0" smtClean="0"/>
              <a:t>místa přístupná mutacím </a:t>
            </a:r>
          </a:p>
          <a:p>
            <a:r>
              <a:rPr lang="cs-CZ" sz="1600" dirty="0" smtClean="0"/>
              <a:t>mění se rychleji</a:t>
            </a:r>
            <a:endParaRPr lang="cs-CZ" sz="1600" dirty="0"/>
          </a:p>
        </p:txBody>
      </p:sp>
      <p:cxnSp>
        <p:nvCxnSpPr>
          <p:cNvPr id="43" name="Přímá spojnice se šipkou 42"/>
          <p:cNvCxnSpPr/>
          <p:nvPr/>
        </p:nvCxnSpPr>
        <p:spPr>
          <a:xfrm>
            <a:off x="2106023" y="4293096"/>
            <a:ext cx="305737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/>
          <p:nvPr/>
        </p:nvCxnSpPr>
        <p:spPr>
          <a:xfrm>
            <a:off x="2106023" y="4293096"/>
            <a:ext cx="953809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/>
          <p:nvPr/>
        </p:nvCxnSpPr>
        <p:spPr>
          <a:xfrm flipV="1">
            <a:off x="2106023" y="4065117"/>
            <a:ext cx="1673889" cy="227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ovéPole 48"/>
          <p:cNvSpPr txBox="1"/>
          <p:nvPr/>
        </p:nvSpPr>
        <p:spPr>
          <a:xfrm>
            <a:off x="3587233" y="5524310"/>
            <a:ext cx="21780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C00000"/>
                </a:solidFill>
              </a:rPr>
              <a:t>Stopky</a:t>
            </a:r>
          </a:p>
          <a:p>
            <a:r>
              <a:rPr lang="cs-CZ" sz="1600" dirty="0" smtClean="0"/>
              <a:t>vzácně mutovaná místa </a:t>
            </a:r>
          </a:p>
          <a:p>
            <a:r>
              <a:rPr lang="cs-CZ" sz="1600" dirty="0" smtClean="0"/>
              <a:t>konzervovaná</a:t>
            </a:r>
            <a:endParaRPr lang="cs-CZ" sz="1600" dirty="0"/>
          </a:p>
        </p:txBody>
      </p:sp>
      <p:graphicFrame>
        <p:nvGraphicFramePr>
          <p:cNvPr id="54" name="Objek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233589"/>
              </p:ext>
            </p:extLst>
          </p:nvPr>
        </p:nvGraphicFramePr>
        <p:xfrm>
          <a:off x="4506817" y="3662369"/>
          <a:ext cx="4353756" cy="435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8" name="CorelDRAW" r:id="rId6" imgW="3933829" imgH="393408" progId="CorelDraw.Graphic.17">
                  <p:embed/>
                </p:oleObj>
              </mc:Choice>
              <mc:Fallback>
                <p:oleObj name="CorelDRAW" r:id="rId6" imgW="3933829" imgH="393408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6817" y="3662369"/>
                        <a:ext cx="4353756" cy="435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Šipka dolů 56"/>
          <p:cNvSpPr/>
          <p:nvPr/>
        </p:nvSpPr>
        <p:spPr>
          <a:xfrm>
            <a:off x="6552106" y="4279082"/>
            <a:ext cx="131589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TextovéPole 57"/>
          <p:cNvSpPr txBox="1"/>
          <p:nvPr/>
        </p:nvSpPr>
        <p:spPr>
          <a:xfrm>
            <a:off x="5647917" y="4609116"/>
            <a:ext cx="2411173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sekvenace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porovnání s databasí</a:t>
            </a:r>
            <a:endParaRPr lang="cs-CZ" dirty="0"/>
          </a:p>
        </p:txBody>
      </p:sp>
      <p:cxnSp>
        <p:nvCxnSpPr>
          <p:cNvPr id="60" name="Přímá spojnice se šipkou 59"/>
          <p:cNvCxnSpPr/>
          <p:nvPr/>
        </p:nvCxnSpPr>
        <p:spPr>
          <a:xfrm flipH="1" flipV="1">
            <a:off x="3175624" y="5380226"/>
            <a:ext cx="388264" cy="353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se šipkou 61"/>
          <p:cNvCxnSpPr/>
          <p:nvPr/>
        </p:nvCxnSpPr>
        <p:spPr>
          <a:xfrm flipV="1">
            <a:off x="3563888" y="5301208"/>
            <a:ext cx="23345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60" name="Přímá spojnice se šipkou 15359"/>
          <p:cNvCxnSpPr/>
          <p:nvPr/>
        </p:nvCxnSpPr>
        <p:spPr>
          <a:xfrm flipH="1">
            <a:off x="2258891" y="5733256"/>
            <a:ext cx="1304997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I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15408" y="6042957"/>
            <a:ext cx="487363" cy="487363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4752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VÃ½sledek obrÃ¡zku pro phylogenetic 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528856" cy="373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331640" y="196470"/>
            <a:ext cx="358046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Fylogenetický strom života</a:t>
            </a:r>
            <a:endParaRPr lang="cs-CZ" sz="2400" b="1" dirty="0"/>
          </a:p>
        </p:txBody>
      </p:sp>
      <p:pic>
        <p:nvPicPr>
          <p:cNvPr id="2" name="I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5805264"/>
            <a:ext cx="487363" cy="487363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5452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727" y="188640"/>
            <a:ext cx="8229600" cy="667544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K čemu slouží PCR?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56727" y="1340768"/>
            <a:ext cx="8229600" cy="4925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Namnožení konkrétního úseku DNA pro další biotechnologické metody, jako je:</a:t>
            </a:r>
          </a:p>
          <a:p>
            <a:pPr lvl="1"/>
            <a:r>
              <a:rPr lang="cs-CZ" sz="2000" dirty="0" smtClean="0">
                <a:solidFill>
                  <a:schemeClr val="bg1">
                    <a:lumMod val="65000"/>
                  </a:schemeClr>
                </a:solidFill>
              </a:rPr>
              <a:t>Klonování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Identifikace organismů </a:t>
            </a:r>
            <a:r>
              <a:rPr lang="cs-CZ" sz="2400" dirty="0" err="1" smtClean="0">
                <a:solidFill>
                  <a:schemeClr val="bg1">
                    <a:lumMod val="65000"/>
                  </a:schemeClr>
                </a:solidFill>
              </a:rPr>
              <a:t>rDNA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cs-CZ" sz="2400" dirty="0" err="1" smtClean="0">
                <a:solidFill>
                  <a:schemeClr val="bg1">
                    <a:lumMod val="65000"/>
                  </a:schemeClr>
                </a:solidFill>
              </a:rPr>
              <a:t>rRNA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r>
              <a:rPr lang="cs-CZ" sz="2400" dirty="0" smtClean="0"/>
              <a:t>Vnášení mutací do genů</a:t>
            </a:r>
          </a:p>
          <a:p>
            <a:r>
              <a:rPr lang="cs-CZ" sz="2400" dirty="0" smtClean="0"/>
              <a:t>Diagnostika infekčních nemocí </a:t>
            </a:r>
          </a:p>
          <a:p>
            <a:r>
              <a:rPr lang="cs-CZ" sz="2400" dirty="0" smtClean="0"/>
              <a:t>Identifikace dědičných chorob</a:t>
            </a:r>
          </a:p>
          <a:p>
            <a:r>
              <a:rPr lang="cs-CZ" sz="2400" dirty="0" smtClean="0"/>
              <a:t>Jednoznačná identifikace osob</a:t>
            </a:r>
          </a:p>
          <a:p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Analýza transkripce genů </a:t>
            </a:r>
            <a:r>
              <a:rPr lang="cs-CZ" sz="20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cs-CZ" sz="2000" b="1" dirty="0" smtClean="0">
                <a:solidFill>
                  <a:schemeClr val="bg1">
                    <a:lumMod val="65000"/>
                  </a:schemeClr>
                </a:solidFill>
              </a:rPr>
              <a:t>RT-PCR, </a:t>
            </a:r>
            <a:r>
              <a:rPr lang="cs-CZ" sz="2000" b="1" dirty="0" err="1" smtClean="0">
                <a:solidFill>
                  <a:schemeClr val="bg1">
                    <a:lumMod val="65000"/>
                  </a:schemeClr>
                </a:solidFill>
              </a:rPr>
              <a:t>qPCR</a:t>
            </a:r>
            <a:r>
              <a:rPr lang="cs-CZ" sz="20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endParaRPr lang="cs-CZ" altLang="cs-CZ" sz="24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cs-CZ" sz="2400" dirty="0"/>
          </a:p>
        </p:txBody>
      </p:sp>
      <p:pic>
        <p:nvPicPr>
          <p:cNvPr id="3" name="II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4149080"/>
            <a:ext cx="487363" cy="487363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52963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ouvisejÃ­cÃ­ obrÃ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92478"/>
            <a:ext cx="1104057" cy="119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34" y="3175840"/>
            <a:ext cx="1118475" cy="12592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728" y="1480774"/>
            <a:ext cx="6267450" cy="4095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728" y="2064226"/>
            <a:ext cx="6267450" cy="4095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728" y="3334941"/>
            <a:ext cx="6267450" cy="4095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728" y="3918393"/>
            <a:ext cx="6267450" cy="40957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843808" y="1364487"/>
            <a:ext cx="864096" cy="432048"/>
          </a:xfrm>
          <a:prstGeom prst="rect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2843808" y="1980947"/>
            <a:ext cx="864096" cy="432048"/>
          </a:xfrm>
          <a:prstGeom prst="rect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2843808" y="3239127"/>
            <a:ext cx="864096" cy="432048"/>
          </a:xfrm>
          <a:prstGeom prst="rect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2843808" y="3840330"/>
            <a:ext cx="864096" cy="432048"/>
          </a:xfrm>
          <a:prstGeom prst="rect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6444208" y="1376511"/>
            <a:ext cx="648072" cy="432048"/>
          </a:xfrm>
          <a:prstGeom prst="rect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6444208" y="1968412"/>
            <a:ext cx="648072" cy="432048"/>
          </a:xfrm>
          <a:prstGeom prst="rect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6444208" y="3239127"/>
            <a:ext cx="648072" cy="432048"/>
          </a:xfrm>
          <a:prstGeom prst="rect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6444208" y="3842104"/>
            <a:ext cx="648072" cy="432048"/>
          </a:xfrm>
          <a:prstGeom prst="rect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4289406" y="1383186"/>
            <a:ext cx="1290706" cy="432048"/>
          </a:xfrm>
          <a:prstGeom prst="rect">
            <a:avLst/>
          </a:prstGeom>
          <a:solidFill>
            <a:srgbClr val="92D050">
              <a:alpha val="32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4289406" y="1971785"/>
            <a:ext cx="1866770" cy="432048"/>
          </a:xfrm>
          <a:prstGeom prst="rect">
            <a:avLst/>
          </a:prstGeom>
          <a:solidFill>
            <a:srgbClr val="92D05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5" name="Přímá spojnice 24"/>
          <p:cNvCxnSpPr/>
          <p:nvPr/>
        </p:nvCxnSpPr>
        <p:spPr>
          <a:xfrm>
            <a:off x="4427984" y="1383186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>
            <a:off x="4572000" y="1383186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>
            <a:off x="4716016" y="1383186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>
            <a:off x="4860032" y="1383186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5004048" y="1383186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5148064" y="1383186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5292080" y="1383186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5436096" y="1383186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04" name="Přímá spojnice 21503"/>
          <p:cNvCxnSpPr>
            <a:endCxn id="21508" idx="3"/>
          </p:cNvCxnSpPr>
          <p:nvPr/>
        </p:nvCxnSpPr>
        <p:spPr>
          <a:xfrm flipV="1">
            <a:off x="4427984" y="790462"/>
            <a:ext cx="300215" cy="574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07" name="Přímá spojnice 21506"/>
          <p:cNvCxnSpPr/>
          <p:nvPr/>
        </p:nvCxnSpPr>
        <p:spPr>
          <a:xfrm flipH="1" flipV="1">
            <a:off x="4008867" y="769633"/>
            <a:ext cx="280539" cy="606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8" name="TextovéPole 21507"/>
          <p:cNvSpPr txBox="1"/>
          <p:nvPr/>
        </p:nvSpPr>
        <p:spPr>
          <a:xfrm>
            <a:off x="3999666" y="605796"/>
            <a:ext cx="72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ACGA</a:t>
            </a:r>
            <a:endParaRPr lang="cs-CZ" b="1" dirty="0"/>
          </a:p>
        </p:txBody>
      </p:sp>
      <p:cxnSp>
        <p:nvCxnSpPr>
          <p:cNvPr id="41" name="Přímá spojnice 40"/>
          <p:cNvCxnSpPr/>
          <p:nvPr/>
        </p:nvCxnSpPr>
        <p:spPr>
          <a:xfrm>
            <a:off x="4427984" y="1972747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>
            <a:off x="4572000" y="1972747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4716016" y="1972747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4860032" y="1972747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5004048" y="1972747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5148064" y="1972747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5292080" y="1972747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>
            <a:off x="5436096" y="1972747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>
            <a:off x="5580112" y="1989618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5724128" y="1989618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5868144" y="1989618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>
            <a:off x="6012160" y="1989618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1" name="TextovéPole 21510"/>
          <p:cNvSpPr txBox="1"/>
          <p:nvPr/>
        </p:nvSpPr>
        <p:spPr>
          <a:xfrm>
            <a:off x="4921079" y="916266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9 x</a:t>
            </a:r>
            <a:endParaRPr lang="cs-CZ" b="1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4934759" y="2483604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13 x</a:t>
            </a:r>
            <a:endParaRPr lang="cs-CZ" b="1" dirty="0"/>
          </a:p>
        </p:txBody>
      </p:sp>
      <p:sp>
        <p:nvSpPr>
          <p:cNvPr id="55" name="Obdélník 54"/>
          <p:cNvSpPr/>
          <p:nvPr/>
        </p:nvSpPr>
        <p:spPr>
          <a:xfrm>
            <a:off x="4289406" y="3247848"/>
            <a:ext cx="1434722" cy="432048"/>
          </a:xfrm>
          <a:prstGeom prst="rect">
            <a:avLst/>
          </a:prstGeom>
          <a:solidFill>
            <a:srgbClr val="92D05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6" name="Přímá spojnice 55"/>
          <p:cNvCxnSpPr/>
          <p:nvPr/>
        </p:nvCxnSpPr>
        <p:spPr>
          <a:xfrm>
            <a:off x="4411216" y="3256519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4555232" y="3256519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>
            <a:off x="4699248" y="3256519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/>
          <p:cNvCxnSpPr/>
          <p:nvPr/>
        </p:nvCxnSpPr>
        <p:spPr>
          <a:xfrm>
            <a:off x="4843264" y="3256519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/>
          <p:nvPr/>
        </p:nvCxnSpPr>
        <p:spPr>
          <a:xfrm>
            <a:off x="4987280" y="3256519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>
            <a:off x="5131296" y="3256519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/>
          <p:cNvCxnSpPr/>
          <p:nvPr/>
        </p:nvCxnSpPr>
        <p:spPr>
          <a:xfrm>
            <a:off x="5275312" y="3256519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62"/>
          <p:cNvCxnSpPr/>
          <p:nvPr/>
        </p:nvCxnSpPr>
        <p:spPr>
          <a:xfrm>
            <a:off x="5419328" y="3256519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>
            <a:off x="5576842" y="3247848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ovéPole 64"/>
          <p:cNvSpPr txBox="1"/>
          <p:nvPr/>
        </p:nvSpPr>
        <p:spPr>
          <a:xfrm>
            <a:off x="4921079" y="2780928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10 x</a:t>
            </a:r>
            <a:endParaRPr lang="cs-CZ" b="1" dirty="0"/>
          </a:p>
        </p:txBody>
      </p:sp>
      <p:sp>
        <p:nvSpPr>
          <p:cNvPr id="66" name="TextovéPole 65"/>
          <p:cNvSpPr txBox="1"/>
          <p:nvPr/>
        </p:nvSpPr>
        <p:spPr>
          <a:xfrm>
            <a:off x="4921079" y="4442692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10 x</a:t>
            </a:r>
            <a:endParaRPr lang="cs-CZ" b="1" dirty="0"/>
          </a:p>
        </p:txBody>
      </p:sp>
      <p:sp>
        <p:nvSpPr>
          <p:cNvPr id="67" name="Obdélník 66"/>
          <p:cNvSpPr/>
          <p:nvPr/>
        </p:nvSpPr>
        <p:spPr>
          <a:xfrm>
            <a:off x="4306174" y="3836767"/>
            <a:ext cx="1434722" cy="432048"/>
          </a:xfrm>
          <a:prstGeom prst="rect">
            <a:avLst/>
          </a:prstGeom>
          <a:solidFill>
            <a:srgbClr val="92D05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8" name="Přímá spojnice 67"/>
          <p:cNvCxnSpPr/>
          <p:nvPr/>
        </p:nvCxnSpPr>
        <p:spPr>
          <a:xfrm>
            <a:off x="4427984" y="3845438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>
            <a:off x="4572000" y="3845438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69"/>
          <p:cNvCxnSpPr/>
          <p:nvPr/>
        </p:nvCxnSpPr>
        <p:spPr>
          <a:xfrm>
            <a:off x="4716016" y="3845438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70"/>
          <p:cNvCxnSpPr/>
          <p:nvPr/>
        </p:nvCxnSpPr>
        <p:spPr>
          <a:xfrm>
            <a:off x="4860032" y="3845438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>
            <a:off x="5004048" y="3845438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nice 72"/>
          <p:cNvCxnSpPr/>
          <p:nvPr/>
        </p:nvCxnSpPr>
        <p:spPr>
          <a:xfrm>
            <a:off x="5148064" y="3845438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nice 73"/>
          <p:cNvCxnSpPr/>
          <p:nvPr/>
        </p:nvCxnSpPr>
        <p:spPr>
          <a:xfrm>
            <a:off x="5292080" y="3845438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5436096" y="3845438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75"/>
          <p:cNvCxnSpPr/>
          <p:nvPr/>
        </p:nvCxnSpPr>
        <p:spPr>
          <a:xfrm>
            <a:off x="5593610" y="3836767"/>
            <a:ext cx="0" cy="423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2" name="Obdélník 21511"/>
          <p:cNvSpPr/>
          <p:nvPr/>
        </p:nvSpPr>
        <p:spPr>
          <a:xfrm>
            <a:off x="2123728" y="5157192"/>
            <a:ext cx="1080120" cy="1512168"/>
          </a:xfrm>
          <a:prstGeom prst="rect">
            <a:avLst/>
          </a:prstGeom>
          <a:solidFill>
            <a:srgbClr val="E4E7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514" name="Přímá spojnice 21513"/>
          <p:cNvCxnSpPr/>
          <p:nvPr/>
        </p:nvCxnSpPr>
        <p:spPr>
          <a:xfrm>
            <a:off x="2267744" y="5517232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nice 79"/>
          <p:cNvCxnSpPr/>
          <p:nvPr/>
        </p:nvCxnSpPr>
        <p:spPr>
          <a:xfrm>
            <a:off x="2267744" y="5877272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80"/>
          <p:cNvCxnSpPr/>
          <p:nvPr/>
        </p:nvCxnSpPr>
        <p:spPr>
          <a:xfrm>
            <a:off x="2721643" y="5733256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Obrázek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675" y="4812129"/>
            <a:ext cx="230481" cy="259482"/>
          </a:xfrm>
          <a:prstGeom prst="rect">
            <a:avLst/>
          </a:prstGeom>
        </p:spPr>
      </p:pic>
      <p:pic>
        <p:nvPicPr>
          <p:cNvPr id="83" name="Picture 2" descr="SouvisejÃ­cÃ­ obrÃ¡ze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44" y="4790434"/>
            <a:ext cx="279648" cy="30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5" name="TextovéPole 21514"/>
          <p:cNvSpPr txBox="1"/>
          <p:nvPr/>
        </p:nvSpPr>
        <p:spPr>
          <a:xfrm>
            <a:off x="384760" y="5502423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PCR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21516" name="Šipka doprava 21515"/>
          <p:cNvSpPr/>
          <p:nvPr/>
        </p:nvSpPr>
        <p:spPr>
          <a:xfrm>
            <a:off x="1381667" y="5661247"/>
            <a:ext cx="377679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517" name="Obrázek 215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9796" y="4559225"/>
            <a:ext cx="2660421" cy="2092654"/>
          </a:xfrm>
          <a:prstGeom prst="rect">
            <a:avLst/>
          </a:prstGeom>
        </p:spPr>
      </p:pic>
      <p:sp>
        <p:nvSpPr>
          <p:cNvPr id="21518" name="TextovéPole 21517"/>
          <p:cNvSpPr txBox="1"/>
          <p:nvPr/>
        </p:nvSpPr>
        <p:spPr>
          <a:xfrm>
            <a:off x="1941572" y="86932"/>
            <a:ext cx="5966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STR (</a:t>
            </a:r>
            <a:r>
              <a:rPr lang="cs-CZ" sz="2400" b="1" dirty="0" err="1" smtClean="0">
                <a:solidFill>
                  <a:srgbClr val="C00000"/>
                </a:solidFill>
              </a:rPr>
              <a:t>short</a:t>
            </a:r>
            <a:r>
              <a:rPr lang="cs-CZ" sz="2400" b="1" dirty="0" smtClean="0">
                <a:solidFill>
                  <a:srgbClr val="C00000"/>
                </a:solidFill>
              </a:rPr>
              <a:t> tandem </a:t>
            </a:r>
            <a:r>
              <a:rPr lang="cs-CZ" sz="2400" b="1" dirty="0" err="1" smtClean="0">
                <a:solidFill>
                  <a:srgbClr val="C00000"/>
                </a:solidFill>
              </a:rPr>
              <a:t>repeat</a:t>
            </a:r>
            <a:r>
              <a:rPr lang="cs-CZ" sz="2400" b="1" dirty="0" smtClean="0">
                <a:solidFill>
                  <a:srgbClr val="C00000"/>
                </a:solidFill>
              </a:rPr>
              <a:t>) - identifikace osob</a:t>
            </a:r>
            <a:endParaRPr lang="cs-CZ" sz="2400" b="1" dirty="0">
              <a:solidFill>
                <a:srgbClr val="C00000"/>
              </a:solidFill>
            </a:endParaRPr>
          </a:p>
        </p:txBody>
      </p:sp>
      <p:pic>
        <p:nvPicPr>
          <p:cNvPr id="2" name="II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47496" y="5050747"/>
            <a:ext cx="487363" cy="48736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12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ouvisejÃ­cÃ­ obrÃ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6672"/>
            <a:ext cx="1104057" cy="119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13205"/>
            <a:ext cx="1118475" cy="125921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439543"/>
            <a:ext cx="1360952" cy="127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690" y="557241"/>
            <a:ext cx="1488279" cy="1034603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2843808" y="2543708"/>
            <a:ext cx="2592288" cy="2664296"/>
          </a:xfrm>
          <a:prstGeom prst="rect">
            <a:avLst/>
          </a:prstGeom>
          <a:solidFill>
            <a:srgbClr val="E4E7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nice 10"/>
          <p:cNvCxnSpPr/>
          <p:nvPr/>
        </p:nvCxnSpPr>
        <p:spPr>
          <a:xfrm>
            <a:off x="3040765" y="2780928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3040765" y="3212976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3040765" y="2924944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960" y="2099525"/>
            <a:ext cx="277399" cy="312304"/>
          </a:xfrm>
          <a:prstGeom prst="rect">
            <a:avLst/>
          </a:prstGeom>
        </p:spPr>
      </p:pic>
      <p:pic>
        <p:nvPicPr>
          <p:cNvPr id="15" name="Picture 2" descr="SouvisejÃ­cÃ­ obrÃ¡ze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738" y="2096708"/>
            <a:ext cx="279648" cy="30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611560" y="3717032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PCR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17" name="Šipka doprava 16"/>
          <p:cNvSpPr/>
          <p:nvPr/>
        </p:nvSpPr>
        <p:spPr>
          <a:xfrm>
            <a:off x="1608467" y="3875856"/>
            <a:ext cx="377679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741" y="2064045"/>
            <a:ext cx="355651" cy="331882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4814811" y="207798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?</a:t>
            </a:r>
            <a:endParaRPr lang="cs-CZ" b="1" dirty="0">
              <a:solidFill>
                <a:srgbClr val="C00000"/>
              </a:solidFill>
            </a:endParaRPr>
          </a:p>
        </p:txBody>
      </p:sp>
      <p:cxnSp>
        <p:nvCxnSpPr>
          <p:cNvPr id="21" name="Přímá spojnice 20"/>
          <p:cNvCxnSpPr/>
          <p:nvPr/>
        </p:nvCxnSpPr>
        <p:spPr>
          <a:xfrm>
            <a:off x="3040765" y="4941168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3040765" y="4022158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3040765" y="4205792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3040765" y="3573016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4824285" y="2780928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4824285" y="3212976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>
            <a:off x="4824285" y="2924944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>
            <a:off x="4824285" y="4941168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>
            <a:off x="4824285" y="4022158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4824285" y="4205792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4824285" y="3573016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3657738" y="2780928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3657738" y="3212976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>
            <a:off x="3654792" y="3068960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3657738" y="4941168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>
            <a:off x="3654792" y="3783878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>
            <a:off x="3654792" y="4365104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>
            <a:off x="3654792" y="3429000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>
            <a:off x="4230041" y="2888720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>
            <a:off x="4230041" y="3183498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>
            <a:off x="4230041" y="3299026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>
            <a:off x="4230041" y="4797152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4231398" y="3919493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4230041" y="4653136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4230041" y="3573492"/>
            <a:ext cx="282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>
            <a:off x="6372200" y="2888720"/>
            <a:ext cx="0" cy="21390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>
            <a:off x="6732240" y="2888720"/>
            <a:ext cx="0" cy="21390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7075164" y="2888720"/>
            <a:ext cx="0" cy="21390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7452320" y="2888720"/>
            <a:ext cx="0" cy="21390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>
            <a:off x="7813339" y="2888720"/>
            <a:ext cx="0" cy="21390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>
            <a:off x="8172400" y="2888720"/>
            <a:ext cx="0" cy="21390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Skupina 59"/>
          <p:cNvGrpSpPr/>
          <p:nvPr/>
        </p:nvGrpSpPr>
        <p:grpSpPr>
          <a:xfrm rot="16200000">
            <a:off x="6376023" y="2878342"/>
            <a:ext cx="1800200" cy="2139044"/>
            <a:chOff x="6524600" y="3041120"/>
            <a:chExt cx="1800200" cy="2139044"/>
          </a:xfrm>
        </p:grpSpPr>
        <p:cxnSp>
          <p:nvCxnSpPr>
            <p:cNvPr id="54" name="Přímá spojnice 53"/>
            <p:cNvCxnSpPr/>
            <p:nvPr/>
          </p:nvCxnSpPr>
          <p:spPr>
            <a:xfrm>
              <a:off x="6524600" y="3041120"/>
              <a:ext cx="0" cy="21390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Přímá spojnice 54"/>
            <p:cNvCxnSpPr/>
            <p:nvPr/>
          </p:nvCxnSpPr>
          <p:spPr>
            <a:xfrm>
              <a:off x="6884640" y="3041120"/>
              <a:ext cx="0" cy="21390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Přímá spojnice 55"/>
            <p:cNvCxnSpPr/>
            <p:nvPr/>
          </p:nvCxnSpPr>
          <p:spPr>
            <a:xfrm>
              <a:off x="7227564" y="3041120"/>
              <a:ext cx="0" cy="21390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Přímá spojnice 56"/>
            <p:cNvCxnSpPr/>
            <p:nvPr/>
          </p:nvCxnSpPr>
          <p:spPr>
            <a:xfrm>
              <a:off x="7604720" y="3041120"/>
              <a:ext cx="0" cy="21390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nice 57"/>
            <p:cNvCxnSpPr/>
            <p:nvPr/>
          </p:nvCxnSpPr>
          <p:spPr>
            <a:xfrm>
              <a:off x="7965739" y="3041120"/>
              <a:ext cx="0" cy="21390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Přímá spojnice 58"/>
            <p:cNvCxnSpPr/>
            <p:nvPr/>
          </p:nvCxnSpPr>
          <p:spPr>
            <a:xfrm>
              <a:off x="8324800" y="3041120"/>
              <a:ext cx="0" cy="21390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Šipka doprava 61"/>
          <p:cNvSpPr/>
          <p:nvPr/>
        </p:nvSpPr>
        <p:spPr>
          <a:xfrm flipV="1">
            <a:off x="5632509" y="3991500"/>
            <a:ext cx="377679" cy="174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6642826" y="2739946"/>
            <a:ext cx="117051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600" dirty="0" smtClean="0">
                <a:solidFill>
                  <a:schemeClr val="accent1"/>
                </a:solidFill>
              </a:rPr>
              <a:t>?</a:t>
            </a:r>
            <a:endParaRPr lang="cs-CZ" sz="16600" dirty="0">
              <a:solidFill>
                <a:schemeClr val="accent1"/>
              </a:solidFill>
            </a:endParaRPr>
          </a:p>
        </p:txBody>
      </p:sp>
      <p:pic>
        <p:nvPicPr>
          <p:cNvPr id="6" name="II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9000" y="5386824"/>
            <a:ext cx="487363" cy="487363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sp>
        <p:nvSpPr>
          <p:cNvPr id="9" name="Obdélník 8"/>
          <p:cNvSpPr/>
          <p:nvPr/>
        </p:nvSpPr>
        <p:spPr>
          <a:xfrm>
            <a:off x="5912961" y="5186807"/>
            <a:ext cx="2726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Věznice Světlá nad Sázavou</a:t>
            </a:r>
          </a:p>
        </p:txBody>
      </p:sp>
    </p:spTree>
    <p:extLst>
      <p:ext uri="{BB962C8B-B14F-4D97-AF65-F5344CB8AC3E}">
        <p14:creationId xmlns:p14="http://schemas.microsoft.com/office/powerpoint/2010/main" val="206010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96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314B87F80F3A640815F4820C40DD41B" ma:contentTypeVersion="13" ma:contentTypeDescription="Vytvoří nový dokument" ma:contentTypeScope="" ma:versionID="2ffcb3059030671f1f86171cb78a9397">
  <xsd:schema xmlns:xsd="http://www.w3.org/2001/XMLSchema" xmlns:xs="http://www.w3.org/2001/XMLSchema" xmlns:p="http://schemas.microsoft.com/office/2006/metadata/properties" xmlns:ns3="3d9c7691-5823-47d4-b347-89f6aebe5634" xmlns:ns4="df555ec7-6f73-4f9c-b256-74ca05c506eb" targetNamespace="http://schemas.microsoft.com/office/2006/metadata/properties" ma:root="true" ma:fieldsID="e61d3898dba58eb9c5e0d2de179fbcb7" ns3:_="" ns4:_="">
    <xsd:import namespace="3d9c7691-5823-47d4-b347-89f6aebe5634"/>
    <xsd:import namespace="df555ec7-6f73-4f9c-b256-74ca05c506e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9c7691-5823-47d4-b347-89f6aebe56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555ec7-6f73-4f9c-b256-74ca05c506e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35DF27A-925C-4670-8871-AD4BD23D6C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FF0110-A183-4FAF-90B3-B3E7E98692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9c7691-5823-47d4-b347-89f6aebe5634"/>
    <ds:schemaRef ds:uri="df555ec7-6f73-4f9c-b256-74ca05c506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F28972-D555-4A00-8C66-7AC7C273598C}">
  <ds:schemaRefs>
    <ds:schemaRef ds:uri="http://purl.org/dc/terms/"/>
    <ds:schemaRef ds:uri="http://schemas.openxmlformats.org/package/2006/metadata/core-properties"/>
    <ds:schemaRef ds:uri="df555ec7-6f73-4f9c-b256-74ca05c506eb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3d9c7691-5823-47d4-b347-89f6aebe5634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21839</TotalTime>
  <Words>1124</Words>
  <Application>Microsoft Office PowerPoint</Application>
  <PresentationFormat>Předvádění na obrazovce (4:3)</PresentationFormat>
  <Paragraphs>266</Paragraphs>
  <Slides>35</Slides>
  <Notes>14</Notes>
  <HiddenSlides>0</HiddenSlides>
  <MMClips>33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35</vt:i4>
      </vt:variant>
    </vt:vector>
  </HeadingPairs>
  <TitlesOfParts>
    <vt:vector size="43" baseType="lpstr">
      <vt:lpstr>Arial</vt:lpstr>
      <vt:lpstr>Calibri</vt:lpstr>
      <vt:lpstr>Symbol</vt:lpstr>
      <vt:lpstr>Times New Roman</vt:lpstr>
      <vt:lpstr>Wingdings</vt:lpstr>
      <vt:lpstr>Motiv systému Office</vt:lpstr>
      <vt:lpstr>CorelDRAW</vt:lpstr>
      <vt:lpstr>PHOTO-PAINT</vt:lpstr>
      <vt:lpstr>Prezentace aplikace PowerPoint</vt:lpstr>
      <vt:lpstr>Prezentace aplikace PowerPoint</vt:lpstr>
      <vt:lpstr>Prezentace aplikace PowerPoint</vt:lpstr>
      <vt:lpstr>K čemu slouží PCR?</vt:lpstr>
      <vt:lpstr>Prezentace aplikace PowerPoint</vt:lpstr>
      <vt:lpstr>Prezentace aplikace PowerPoint</vt:lpstr>
      <vt:lpstr>K čemu slouží PCR?</vt:lpstr>
      <vt:lpstr>Prezentace aplikace PowerPoint</vt:lpstr>
      <vt:lpstr>Prezentace aplikace PowerPoint</vt:lpstr>
      <vt:lpstr>K čemu slouží PCR?</vt:lpstr>
      <vt:lpstr>Prezentace aplikace PowerPoint</vt:lpstr>
      <vt:lpstr>Prezentace aplikace PowerPoint</vt:lpstr>
      <vt:lpstr>Prezentace aplikace PowerPoint</vt:lpstr>
      <vt:lpstr>Reversní transkripce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Náhled do genového inženýrství</dc:title>
  <dc:creator>Lipovova Petra</dc:creator>
  <cp:lastModifiedBy>Lipovova Petra</cp:lastModifiedBy>
  <cp:revision>374</cp:revision>
  <cp:lastPrinted>2019-04-29T05:25:34Z</cp:lastPrinted>
  <dcterms:created xsi:type="dcterms:W3CDTF">2016-03-14T05:16:56Z</dcterms:created>
  <dcterms:modified xsi:type="dcterms:W3CDTF">2020-05-07T11:01:24Z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0x010100E314B87F80F3A640815F4820C40DD41B</vt:lpwstr>
  </property>
</Properties>
</file>