
<file path=[Content_Types].xml><?xml version="1.0" encoding="utf-8"?>
<Types xmlns="http://schemas.openxmlformats.org/package/2006/content-types">
  <Default Extension="mp3" ContentType="audio/mpeg"/>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256" r:id="rId5"/>
    <p:sldId id="268" r:id="rId6"/>
    <p:sldId id="291" r:id="rId7"/>
    <p:sldId id="382" r:id="rId8"/>
    <p:sldId id="384" r:id="rId9"/>
    <p:sldId id="339" r:id="rId10"/>
    <p:sldId id="314" r:id="rId11"/>
    <p:sldId id="340" r:id="rId12"/>
    <p:sldId id="315" r:id="rId13"/>
    <p:sldId id="313" r:id="rId14"/>
    <p:sldId id="328" r:id="rId15"/>
    <p:sldId id="329" r:id="rId16"/>
    <p:sldId id="330" r:id="rId17"/>
    <p:sldId id="331" r:id="rId18"/>
    <p:sldId id="332" r:id="rId19"/>
    <p:sldId id="333" r:id="rId20"/>
    <p:sldId id="335" r:id="rId21"/>
    <p:sldId id="351" r:id="rId22"/>
    <p:sldId id="380" r:id="rId23"/>
    <p:sldId id="381" r:id="rId24"/>
    <p:sldId id="352" r:id="rId25"/>
    <p:sldId id="270" r:id="rId26"/>
    <p:sldId id="271" r:id="rId27"/>
    <p:sldId id="309" r:id="rId28"/>
    <p:sldId id="343" r:id="rId29"/>
    <p:sldId id="344" r:id="rId30"/>
    <p:sldId id="348" r:id="rId31"/>
    <p:sldId id="279" r:id="rId32"/>
    <p:sldId id="347" r:id="rId33"/>
    <p:sldId id="349" r:id="rId34"/>
    <p:sldId id="319" r:id="rId35"/>
    <p:sldId id="320" r:id="rId36"/>
    <p:sldId id="342" r:id="rId37"/>
    <p:sldId id="303" r:id="rId38"/>
    <p:sldId id="304" r:id="rId39"/>
    <p:sldId id="346" r:id="rId40"/>
    <p:sldId id="379" r:id="rId41"/>
    <p:sldId id="385" r:id="rId42"/>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E7EF"/>
    <a:srgbClr val="D8D7DF"/>
    <a:srgbClr val="00CCFF"/>
    <a:srgbClr val="0718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Světlý styl 2 – zvýraznění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ABFCF23-3B69-468F-B69F-88F6DE6A72F2}" styleName="Střední styl 1 – zvýraznění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743" autoAdjust="0"/>
    <p:restoredTop sz="75184" autoAdjust="0"/>
  </p:normalViewPr>
  <p:slideViewPr>
    <p:cSldViewPr>
      <p:cViewPr varScale="1">
        <p:scale>
          <a:sx n="62" d="100"/>
          <a:sy n="62" d="100"/>
        </p:scale>
        <p:origin x="749"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2A71486-9673-449C-ABCC-58A58BD98F9F}" type="datetimeFigureOut">
              <a:rPr lang="cs-CZ" smtClean="0"/>
              <a:t>28.04.2020</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7F91568-CD1E-4918-B70C-492D107C5B62}" type="slidenum">
              <a:rPr lang="cs-CZ" smtClean="0"/>
              <a:t>‹#›</a:t>
            </a:fld>
            <a:endParaRPr lang="cs-CZ"/>
          </a:p>
        </p:txBody>
      </p:sp>
    </p:spTree>
    <p:extLst>
      <p:ext uri="{BB962C8B-B14F-4D97-AF65-F5344CB8AC3E}">
        <p14:creationId xmlns:p14="http://schemas.microsoft.com/office/powerpoint/2010/main" val="547938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1</a:t>
            </a:fld>
            <a:endParaRPr lang="cs-CZ"/>
          </a:p>
        </p:txBody>
      </p:sp>
    </p:spTree>
    <p:extLst>
      <p:ext uri="{BB962C8B-B14F-4D97-AF65-F5344CB8AC3E}">
        <p14:creationId xmlns:p14="http://schemas.microsoft.com/office/powerpoint/2010/main" val="2932107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18</a:t>
            </a:fld>
            <a:endParaRPr lang="cs-CZ"/>
          </a:p>
        </p:txBody>
      </p:sp>
    </p:spTree>
    <p:extLst>
      <p:ext uri="{BB962C8B-B14F-4D97-AF65-F5344CB8AC3E}">
        <p14:creationId xmlns:p14="http://schemas.microsoft.com/office/powerpoint/2010/main" val="4200627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19</a:t>
            </a:fld>
            <a:endParaRPr lang="cs-CZ"/>
          </a:p>
        </p:txBody>
      </p:sp>
    </p:spTree>
    <p:extLst>
      <p:ext uri="{BB962C8B-B14F-4D97-AF65-F5344CB8AC3E}">
        <p14:creationId xmlns:p14="http://schemas.microsoft.com/office/powerpoint/2010/main" val="1065513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21</a:t>
            </a:fld>
            <a:endParaRPr lang="cs-CZ"/>
          </a:p>
        </p:txBody>
      </p:sp>
    </p:spTree>
    <p:extLst>
      <p:ext uri="{BB962C8B-B14F-4D97-AF65-F5344CB8AC3E}">
        <p14:creationId xmlns:p14="http://schemas.microsoft.com/office/powerpoint/2010/main" val="532023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22</a:t>
            </a:fld>
            <a:endParaRPr lang="cs-CZ"/>
          </a:p>
        </p:txBody>
      </p:sp>
    </p:spTree>
    <p:extLst>
      <p:ext uri="{BB962C8B-B14F-4D97-AF65-F5344CB8AC3E}">
        <p14:creationId xmlns:p14="http://schemas.microsoft.com/office/powerpoint/2010/main" val="2426684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23</a:t>
            </a:fld>
            <a:endParaRPr lang="cs-CZ"/>
          </a:p>
        </p:txBody>
      </p:sp>
    </p:spTree>
    <p:extLst>
      <p:ext uri="{BB962C8B-B14F-4D97-AF65-F5344CB8AC3E}">
        <p14:creationId xmlns:p14="http://schemas.microsoft.com/office/powerpoint/2010/main" val="4035322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24</a:t>
            </a:fld>
            <a:endParaRPr lang="cs-CZ"/>
          </a:p>
        </p:txBody>
      </p:sp>
    </p:spTree>
    <p:extLst>
      <p:ext uri="{BB962C8B-B14F-4D97-AF65-F5344CB8AC3E}">
        <p14:creationId xmlns:p14="http://schemas.microsoft.com/office/powerpoint/2010/main" val="41860084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27</a:t>
            </a:fld>
            <a:endParaRPr lang="cs-CZ"/>
          </a:p>
        </p:txBody>
      </p:sp>
    </p:spTree>
    <p:extLst>
      <p:ext uri="{BB962C8B-B14F-4D97-AF65-F5344CB8AC3E}">
        <p14:creationId xmlns:p14="http://schemas.microsoft.com/office/powerpoint/2010/main" val="25693207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28</a:t>
            </a:fld>
            <a:endParaRPr lang="cs-CZ"/>
          </a:p>
        </p:txBody>
      </p:sp>
    </p:spTree>
    <p:extLst>
      <p:ext uri="{BB962C8B-B14F-4D97-AF65-F5344CB8AC3E}">
        <p14:creationId xmlns:p14="http://schemas.microsoft.com/office/powerpoint/2010/main" val="1968604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29</a:t>
            </a:fld>
            <a:endParaRPr lang="cs-CZ"/>
          </a:p>
        </p:txBody>
      </p:sp>
    </p:spTree>
    <p:extLst>
      <p:ext uri="{BB962C8B-B14F-4D97-AF65-F5344CB8AC3E}">
        <p14:creationId xmlns:p14="http://schemas.microsoft.com/office/powerpoint/2010/main" val="3919568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smtClean="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31</a:t>
            </a:fld>
            <a:endParaRPr lang="cs-CZ"/>
          </a:p>
        </p:txBody>
      </p:sp>
    </p:spTree>
    <p:extLst>
      <p:ext uri="{BB962C8B-B14F-4D97-AF65-F5344CB8AC3E}">
        <p14:creationId xmlns:p14="http://schemas.microsoft.com/office/powerpoint/2010/main" val="1456904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2</a:t>
            </a:fld>
            <a:endParaRPr lang="cs-CZ"/>
          </a:p>
        </p:txBody>
      </p:sp>
    </p:spTree>
    <p:extLst>
      <p:ext uri="{BB962C8B-B14F-4D97-AF65-F5344CB8AC3E}">
        <p14:creationId xmlns:p14="http://schemas.microsoft.com/office/powerpoint/2010/main" val="3407111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32</a:t>
            </a:fld>
            <a:endParaRPr lang="cs-CZ"/>
          </a:p>
        </p:txBody>
      </p:sp>
    </p:spTree>
    <p:extLst>
      <p:ext uri="{BB962C8B-B14F-4D97-AF65-F5344CB8AC3E}">
        <p14:creationId xmlns:p14="http://schemas.microsoft.com/office/powerpoint/2010/main" val="1399197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34</a:t>
            </a:fld>
            <a:endParaRPr lang="cs-CZ"/>
          </a:p>
        </p:txBody>
      </p:sp>
    </p:spTree>
    <p:extLst>
      <p:ext uri="{BB962C8B-B14F-4D97-AF65-F5344CB8AC3E}">
        <p14:creationId xmlns:p14="http://schemas.microsoft.com/office/powerpoint/2010/main" val="1133450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35</a:t>
            </a:fld>
            <a:endParaRPr lang="cs-CZ"/>
          </a:p>
        </p:txBody>
      </p:sp>
    </p:spTree>
    <p:extLst>
      <p:ext uri="{BB962C8B-B14F-4D97-AF65-F5344CB8AC3E}">
        <p14:creationId xmlns:p14="http://schemas.microsoft.com/office/powerpoint/2010/main" val="6809641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36</a:t>
            </a:fld>
            <a:endParaRPr lang="cs-CZ"/>
          </a:p>
        </p:txBody>
      </p:sp>
    </p:spTree>
    <p:extLst>
      <p:ext uri="{BB962C8B-B14F-4D97-AF65-F5344CB8AC3E}">
        <p14:creationId xmlns:p14="http://schemas.microsoft.com/office/powerpoint/2010/main" val="4264423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1" kern="1200" dirty="0" err="1" smtClean="0">
                <a:solidFill>
                  <a:schemeClr val="tx1"/>
                </a:solidFill>
                <a:effectLst/>
                <a:latin typeface="+mn-lt"/>
                <a:ea typeface="+mn-ea"/>
                <a:cs typeface="+mn-cs"/>
              </a:rPr>
              <a:t>Serratia</a:t>
            </a:r>
            <a:r>
              <a:rPr lang="cs-CZ" sz="1200" b="0" i="1" kern="1200" dirty="0" smtClean="0">
                <a:solidFill>
                  <a:schemeClr val="tx1"/>
                </a:solidFill>
                <a:effectLst/>
                <a:latin typeface="+mn-lt"/>
                <a:ea typeface="+mn-ea"/>
                <a:cs typeface="+mn-cs"/>
              </a:rPr>
              <a:t> </a:t>
            </a:r>
            <a:r>
              <a:rPr lang="cs-CZ" sz="1200" b="0" i="1" kern="1200" dirty="0" err="1" smtClean="0">
                <a:solidFill>
                  <a:schemeClr val="tx1"/>
                </a:solidFill>
                <a:effectLst/>
                <a:latin typeface="+mn-lt"/>
                <a:ea typeface="+mn-ea"/>
                <a:cs typeface="+mn-cs"/>
              </a:rPr>
              <a:t>marcescens</a:t>
            </a:r>
            <a:r>
              <a:rPr lang="cs-CZ" sz="1200" b="0" i="1" kern="1200" dirty="0" smtClean="0">
                <a:solidFill>
                  <a:schemeClr val="tx1"/>
                </a:solidFill>
                <a:effectLst/>
                <a:latin typeface="+mn-lt"/>
                <a:ea typeface="+mn-ea"/>
                <a:cs typeface="+mn-cs"/>
              </a:rPr>
              <a:t> </a:t>
            </a:r>
            <a:r>
              <a:rPr lang="cs-CZ" sz="1200" b="0" i="1" kern="1200" dirty="0" err="1" smtClean="0">
                <a:solidFill>
                  <a:schemeClr val="tx1"/>
                </a:solidFill>
                <a:effectLst/>
                <a:latin typeface="+mn-lt"/>
                <a:ea typeface="+mn-ea"/>
                <a:cs typeface="+mn-cs"/>
              </a:rPr>
              <a:t>SmaI</a:t>
            </a:r>
            <a:endParaRPr lang="cs-CZ" sz="1200" b="0" i="0" kern="1200" dirty="0" smtClean="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3</a:t>
            </a:fld>
            <a:endParaRPr lang="cs-CZ"/>
          </a:p>
        </p:txBody>
      </p:sp>
    </p:spTree>
    <p:extLst>
      <p:ext uri="{BB962C8B-B14F-4D97-AF65-F5344CB8AC3E}">
        <p14:creationId xmlns:p14="http://schemas.microsoft.com/office/powerpoint/2010/main" val="2354474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7</a:t>
            </a:fld>
            <a:endParaRPr lang="cs-CZ"/>
          </a:p>
        </p:txBody>
      </p:sp>
    </p:spTree>
    <p:extLst>
      <p:ext uri="{BB962C8B-B14F-4D97-AF65-F5344CB8AC3E}">
        <p14:creationId xmlns:p14="http://schemas.microsoft.com/office/powerpoint/2010/main" val="3630589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8</a:t>
            </a:fld>
            <a:endParaRPr lang="cs-CZ"/>
          </a:p>
        </p:txBody>
      </p:sp>
    </p:spTree>
    <p:extLst>
      <p:ext uri="{BB962C8B-B14F-4D97-AF65-F5344CB8AC3E}">
        <p14:creationId xmlns:p14="http://schemas.microsoft.com/office/powerpoint/2010/main" val="171446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9</a:t>
            </a:fld>
            <a:endParaRPr lang="cs-CZ"/>
          </a:p>
        </p:txBody>
      </p:sp>
    </p:spTree>
    <p:extLst>
      <p:ext uri="{BB962C8B-B14F-4D97-AF65-F5344CB8AC3E}">
        <p14:creationId xmlns:p14="http://schemas.microsoft.com/office/powerpoint/2010/main" val="33779605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11</a:t>
            </a:fld>
            <a:endParaRPr lang="cs-CZ"/>
          </a:p>
        </p:txBody>
      </p:sp>
    </p:spTree>
    <p:extLst>
      <p:ext uri="{BB962C8B-B14F-4D97-AF65-F5344CB8AC3E}">
        <p14:creationId xmlns:p14="http://schemas.microsoft.com/office/powerpoint/2010/main" val="1049700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16</a:t>
            </a:fld>
            <a:endParaRPr lang="cs-CZ"/>
          </a:p>
        </p:txBody>
      </p:sp>
    </p:spTree>
    <p:extLst>
      <p:ext uri="{BB962C8B-B14F-4D97-AF65-F5344CB8AC3E}">
        <p14:creationId xmlns:p14="http://schemas.microsoft.com/office/powerpoint/2010/main" val="3103393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D7F91568-CD1E-4918-B70C-492D107C5B62}" type="slidenum">
              <a:rPr lang="cs-CZ" smtClean="0"/>
              <a:t>17</a:t>
            </a:fld>
            <a:endParaRPr lang="cs-CZ"/>
          </a:p>
        </p:txBody>
      </p:sp>
    </p:spTree>
    <p:extLst>
      <p:ext uri="{BB962C8B-B14F-4D97-AF65-F5344CB8AC3E}">
        <p14:creationId xmlns:p14="http://schemas.microsoft.com/office/powerpoint/2010/main" val="1483094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4A9E7ADB-4D9C-4910-B5B6-67D769A222C6}" type="datetimeFigureOut">
              <a:rPr lang="cs-CZ" smtClean="0"/>
              <a:t>28.04.2020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AA435A-7DA5-4C67-A6B9-E255F605291C}" type="slidenum">
              <a:rPr lang="cs-CZ" smtClean="0"/>
              <a:t>‹#›</a:t>
            </a:fld>
            <a:endParaRPr lang="cs-CZ"/>
          </a:p>
        </p:txBody>
      </p:sp>
    </p:spTree>
    <p:extLst>
      <p:ext uri="{BB962C8B-B14F-4D97-AF65-F5344CB8AC3E}">
        <p14:creationId xmlns:p14="http://schemas.microsoft.com/office/powerpoint/2010/main" val="1986364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A9E7ADB-4D9C-4910-B5B6-67D769A222C6}" type="datetimeFigureOut">
              <a:rPr lang="cs-CZ" smtClean="0"/>
              <a:t>28.04.2020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AA435A-7DA5-4C67-A6B9-E255F605291C}" type="slidenum">
              <a:rPr lang="cs-CZ" smtClean="0"/>
              <a:t>‹#›</a:t>
            </a:fld>
            <a:endParaRPr lang="cs-CZ"/>
          </a:p>
        </p:txBody>
      </p:sp>
    </p:spTree>
    <p:extLst>
      <p:ext uri="{BB962C8B-B14F-4D97-AF65-F5344CB8AC3E}">
        <p14:creationId xmlns:p14="http://schemas.microsoft.com/office/powerpoint/2010/main" val="285830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A9E7ADB-4D9C-4910-B5B6-67D769A222C6}" type="datetimeFigureOut">
              <a:rPr lang="cs-CZ" smtClean="0"/>
              <a:t>28.04.2020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AA435A-7DA5-4C67-A6B9-E255F605291C}" type="slidenum">
              <a:rPr lang="cs-CZ" smtClean="0"/>
              <a:t>‹#›</a:t>
            </a:fld>
            <a:endParaRPr lang="cs-CZ"/>
          </a:p>
        </p:txBody>
      </p:sp>
    </p:spTree>
    <p:extLst>
      <p:ext uri="{BB962C8B-B14F-4D97-AF65-F5344CB8AC3E}">
        <p14:creationId xmlns:p14="http://schemas.microsoft.com/office/powerpoint/2010/main" val="588695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A9E7ADB-4D9C-4910-B5B6-67D769A222C6}" type="datetimeFigureOut">
              <a:rPr lang="cs-CZ" smtClean="0"/>
              <a:t>28.04.2020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AA435A-7DA5-4C67-A6B9-E255F605291C}" type="slidenum">
              <a:rPr lang="cs-CZ" smtClean="0"/>
              <a:t>‹#›</a:t>
            </a:fld>
            <a:endParaRPr lang="cs-CZ"/>
          </a:p>
        </p:txBody>
      </p:sp>
    </p:spTree>
    <p:extLst>
      <p:ext uri="{BB962C8B-B14F-4D97-AF65-F5344CB8AC3E}">
        <p14:creationId xmlns:p14="http://schemas.microsoft.com/office/powerpoint/2010/main" val="4221585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4A9E7ADB-4D9C-4910-B5B6-67D769A222C6}" type="datetimeFigureOut">
              <a:rPr lang="cs-CZ" smtClean="0"/>
              <a:t>28.04.2020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AA435A-7DA5-4C67-A6B9-E255F605291C}" type="slidenum">
              <a:rPr lang="cs-CZ" smtClean="0"/>
              <a:t>‹#›</a:t>
            </a:fld>
            <a:endParaRPr lang="cs-CZ"/>
          </a:p>
        </p:txBody>
      </p:sp>
    </p:spTree>
    <p:extLst>
      <p:ext uri="{BB962C8B-B14F-4D97-AF65-F5344CB8AC3E}">
        <p14:creationId xmlns:p14="http://schemas.microsoft.com/office/powerpoint/2010/main" val="3780955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A9E7ADB-4D9C-4910-B5B6-67D769A222C6}" type="datetimeFigureOut">
              <a:rPr lang="cs-CZ" smtClean="0"/>
              <a:t>28.04.2020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AA435A-7DA5-4C67-A6B9-E255F605291C}" type="slidenum">
              <a:rPr lang="cs-CZ" smtClean="0"/>
              <a:t>‹#›</a:t>
            </a:fld>
            <a:endParaRPr lang="cs-CZ"/>
          </a:p>
        </p:txBody>
      </p:sp>
    </p:spTree>
    <p:extLst>
      <p:ext uri="{BB962C8B-B14F-4D97-AF65-F5344CB8AC3E}">
        <p14:creationId xmlns:p14="http://schemas.microsoft.com/office/powerpoint/2010/main" val="3073954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4A9E7ADB-4D9C-4910-B5B6-67D769A222C6}" type="datetimeFigureOut">
              <a:rPr lang="cs-CZ" smtClean="0"/>
              <a:t>28.04.2020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EAA435A-7DA5-4C67-A6B9-E255F605291C}" type="slidenum">
              <a:rPr lang="cs-CZ" smtClean="0"/>
              <a:t>‹#›</a:t>
            </a:fld>
            <a:endParaRPr lang="cs-CZ"/>
          </a:p>
        </p:txBody>
      </p:sp>
    </p:spTree>
    <p:extLst>
      <p:ext uri="{BB962C8B-B14F-4D97-AF65-F5344CB8AC3E}">
        <p14:creationId xmlns:p14="http://schemas.microsoft.com/office/powerpoint/2010/main" val="283413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4A9E7ADB-4D9C-4910-B5B6-67D769A222C6}" type="datetimeFigureOut">
              <a:rPr lang="cs-CZ" smtClean="0"/>
              <a:t>28.04.2020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EAA435A-7DA5-4C67-A6B9-E255F605291C}" type="slidenum">
              <a:rPr lang="cs-CZ" smtClean="0"/>
              <a:t>‹#›</a:t>
            </a:fld>
            <a:endParaRPr lang="cs-CZ"/>
          </a:p>
        </p:txBody>
      </p:sp>
    </p:spTree>
    <p:extLst>
      <p:ext uri="{BB962C8B-B14F-4D97-AF65-F5344CB8AC3E}">
        <p14:creationId xmlns:p14="http://schemas.microsoft.com/office/powerpoint/2010/main" val="1158630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A9E7ADB-4D9C-4910-B5B6-67D769A222C6}" type="datetimeFigureOut">
              <a:rPr lang="cs-CZ" smtClean="0"/>
              <a:t>28.04.2020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FEAA435A-7DA5-4C67-A6B9-E255F605291C}" type="slidenum">
              <a:rPr lang="cs-CZ" smtClean="0"/>
              <a:t>‹#›</a:t>
            </a:fld>
            <a:endParaRPr lang="cs-CZ"/>
          </a:p>
        </p:txBody>
      </p:sp>
    </p:spTree>
    <p:extLst>
      <p:ext uri="{BB962C8B-B14F-4D97-AF65-F5344CB8AC3E}">
        <p14:creationId xmlns:p14="http://schemas.microsoft.com/office/powerpoint/2010/main" val="3357684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4A9E7ADB-4D9C-4910-B5B6-67D769A222C6}" type="datetimeFigureOut">
              <a:rPr lang="cs-CZ" smtClean="0"/>
              <a:t>28.04.2020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AA435A-7DA5-4C67-A6B9-E255F605291C}" type="slidenum">
              <a:rPr lang="cs-CZ" smtClean="0"/>
              <a:t>‹#›</a:t>
            </a:fld>
            <a:endParaRPr lang="cs-CZ"/>
          </a:p>
        </p:txBody>
      </p:sp>
    </p:spTree>
    <p:extLst>
      <p:ext uri="{BB962C8B-B14F-4D97-AF65-F5344CB8AC3E}">
        <p14:creationId xmlns:p14="http://schemas.microsoft.com/office/powerpoint/2010/main" val="2793080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4A9E7ADB-4D9C-4910-B5B6-67D769A222C6}" type="datetimeFigureOut">
              <a:rPr lang="cs-CZ" smtClean="0"/>
              <a:t>28.04.2020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AA435A-7DA5-4C67-A6B9-E255F605291C}" type="slidenum">
              <a:rPr lang="cs-CZ" smtClean="0"/>
              <a:t>‹#›</a:t>
            </a:fld>
            <a:endParaRPr lang="cs-CZ"/>
          </a:p>
        </p:txBody>
      </p:sp>
    </p:spTree>
    <p:extLst>
      <p:ext uri="{BB962C8B-B14F-4D97-AF65-F5344CB8AC3E}">
        <p14:creationId xmlns:p14="http://schemas.microsoft.com/office/powerpoint/2010/main" val="2211388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9E7ADB-4D9C-4910-B5B6-67D769A222C6}" type="datetimeFigureOut">
              <a:rPr lang="cs-CZ" smtClean="0"/>
              <a:t>28.04.2020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AA435A-7DA5-4C67-A6B9-E255F605291C}" type="slidenum">
              <a:rPr lang="cs-CZ" smtClean="0"/>
              <a:t>‹#›</a:t>
            </a:fld>
            <a:endParaRPr lang="cs-CZ"/>
          </a:p>
        </p:txBody>
      </p:sp>
    </p:spTree>
    <p:extLst>
      <p:ext uri="{BB962C8B-B14F-4D97-AF65-F5344CB8AC3E}">
        <p14:creationId xmlns:p14="http://schemas.microsoft.com/office/powerpoint/2010/main" val="42749553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png"/><Relationship Id="rId5" Type="http://schemas.openxmlformats.org/officeDocument/2006/relationships/image" Target="../media/image21.png"/><Relationship Id="rId4"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png"/><Relationship Id="rId5" Type="http://schemas.openxmlformats.org/officeDocument/2006/relationships/image" Target="../media/image24.gif"/><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2.mp4"/><Relationship Id="rId1" Type="http://schemas.microsoft.com/office/2007/relationships/media" Target="../media/media12.mp4"/><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png"/><Relationship Id="rId5" Type="http://schemas.openxmlformats.org/officeDocument/2006/relationships/image" Target="../media/image27.pn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slideLayout" Target="../slideLayouts/slideLayout2.xml"/><Relationship Id="rId7" Type="http://schemas.openxmlformats.org/officeDocument/2006/relationships/image" Target="../media/image30.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8.xml"/><Relationship Id="rId9"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p3"/><Relationship Id="rId1" Type="http://schemas.microsoft.com/office/2007/relationships/media" Target="../media/media15.mp3"/><Relationship Id="rId5" Type="http://schemas.openxmlformats.org/officeDocument/2006/relationships/image" Target="../media/image1.png"/><Relationship Id="rId4"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2.xml"/><Relationship Id="rId7" Type="http://schemas.openxmlformats.org/officeDocument/2006/relationships/image" Target="../media/image34.png"/><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1.png"/><Relationship Id="rId4" Type="http://schemas.openxmlformats.org/officeDocument/2006/relationships/notesSlide" Target="../notesSlides/notesSlide10.xml"/><Relationship Id="rId9" Type="http://schemas.openxmlformats.org/officeDocument/2006/relationships/image" Target="../media/image36.png"/></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slideLayout" Target="../slideLayouts/slideLayout2.xml"/><Relationship Id="rId7" Type="http://schemas.openxmlformats.org/officeDocument/2006/relationships/image" Target="../media/image39.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1.png"/><Relationship Id="rId4" Type="http://schemas.openxmlformats.org/officeDocument/2006/relationships/notesSlide" Target="../notesSlides/notesSlide11.xml"/><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notesSlide" Target="../notesSlides/notesSlide2.xml"/><Relationship Id="rId9"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1.png"/><Relationship Id="rId5" Type="http://schemas.openxmlformats.org/officeDocument/2006/relationships/image" Target="../media/image42.png"/><Relationship Id="rId4" Type="http://schemas.openxmlformats.org/officeDocument/2006/relationships/notesSlide" Target="../notesSlides/notesSlide12.xml"/></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2.xml"/><Relationship Id="rId7" Type="http://schemas.openxmlformats.org/officeDocument/2006/relationships/image" Target="../media/image45.png"/><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44.emf"/><Relationship Id="rId5" Type="http://schemas.openxmlformats.org/officeDocument/2006/relationships/image" Target="../media/image43.png"/><Relationship Id="rId10" Type="http://schemas.openxmlformats.org/officeDocument/2006/relationships/image" Target="../media/image1.png"/><Relationship Id="rId4" Type="http://schemas.openxmlformats.org/officeDocument/2006/relationships/notesSlide" Target="../notesSlides/notesSlide13.xml"/><Relationship Id="rId9" Type="http://schemas.openxmlformats.org/officeDocument/2006/relationships/image" Target="../media/image47.png"/></Relationships>
</file>

<file path=ppt/slides/_rels/slide2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50.jpe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notesSlide" Target="../notesSlides/notesSlide14.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1.png"/><Relationship Id="rId5" Type="http://schemas.openxmlformats.org/officeDocument/2006/relationships/image" Target="../media/image53.pn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2.mp4"/><Relationship Id="rId1" Type="http://schemas.microsoft.com/office/2007/relationships/media" Target="../media/media22.mp4"/><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55.png"/><Relationship Id="rId5" Type="http://schemas.openxmlformats.org/officeDocument/2006/relationships/hyperlink" Target="http://www.ncbi.nlm.nih.gov/" TargetMode="External"/><Relationship Id="rId4" Type="http://schemas.openxmlformats.org/officeDocument/2006/relationships/notesSlide" Target="../notesSlides/notesSlide1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1.png"/><Relationship Id="rId5" Type="http://schemas.openxmlformats.org/officeDocument/2006/relationships/image" Target="../media/image56.png"/><Relationship Id="rId4" Type="http://schemas.openxmlformats.org/officeDocument/2006/relationships/notesSlide" Target="../notesSlides/notesSlide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slideLayout" Target="../slideLayouts/slideLayout2.xml"/><Relationship Id="rId7" Type="http://schemas.openxmlformats.org/officeDocument/2006/relationships/image" Target="../media/image8.gif"/><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7.gif"/><Relationship Id="rId5" Type="http://schemas.openxmlformats.org/officeDocument/2006/relationships/image" Target="../media/image6.gif"/><Relationship Id="rId4" Type="http://schemas.openxmlformats.org/officeDocument/2006/relationships/notesSlide" Target="../notesSlides/notesSlide3.xml"/><Relationship Id="rId9"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1.png"/><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p3"/><Relationship Id="rId1" Type="http://schemas.microsoft.com/office/2007/relationships/media" Target="../media/media26.mp3"/><Relationship Id="rId5" Type="http://schemas.openxmlformats.org/officeDocument/2006/relationships/image" Target="../media/image1.png"/><Relationship Id="rId4" Type="http://schemas.openxmlformats.org/officeDocument/2006/relationships/notesSlide" Target="../notesSlides/notesSlide19.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notesSlide" Target="../notesSlides/notesSlide2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8.mp4"/><Relationship Id="rId1" Type="http://schemas.microsoft.com/office/2007/relationships/media" Target="../media/media28.mp4"/><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mp3"/><Relationship Id="rId1" Type="http://schemas.microsoft.com/office/2007/relationships/media" Target="../media/media29.mp3"/><Relationship Id="rId5" Type="http://schemas.openxmlformats.org/officeDocument/2006/relationships/image" Target="../media/image1.png"/><Relationship Id="rId4" Type="http://schemas.openxmlformats.org/officeDocument/2006/relationships/notesSlide" Target="../notesSlides/notesSlide2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notesSlide" Target="../notesSlides/notesSlide23.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p3"/><Relationship Id="rId1" Type="http://schemas.microsoft.com/office/2007/relationships/media" Target="../media/media31.mp3"/><Relationship Id="rId5" Type="http://schemas.openxmlformats.org/officeDocument/2006/relationships/image" Target="../media/image1.png"/><Relationship Id="rId4" Type="http://schemas.openxmlformats.org/officeDocument/2006/relationships/image" Target="../media/image63.emf"/></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1.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8.emf"/><Relationship Id="rId5" Type="http://schemas.openxmlformats.org/officeDocument/2006/relationships/image" Target="../media/image17.png"/><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1.pn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2204864"/>
            <a:ext cx="7772400" cy="3051770"/>
          </a:xfrm>
        </p:spPr>
        <p:txBody>
          <a:bodyPr>
            <a:normAutofit fontScale="90000"/>
          </a:bodyPr>
          <a:lstStyle/>
          <a:p>
            <a:r>
              <a:rPr lang="cs-CZ" sz="4900" b="1" dirty="0" smtClean="0"/>
              <a:t>Náhled do genového inženýrství</a:t>
            </a:r>
            <a:r>
              <a:rPr lang="cs-CZ" b="1" dirty="0" smtClean="0"/>
              <a:t/>
            </a:r>
            <a:br>
              <a:rPr lang="cs-CZ" b="1" dirty="0" smtClean="0"/>
            </a:br>
            <a:r>
              <a:rPr lang="cs-CZ" b="1" dirty="0" smtClean="0"/>
              <a:t/>
            </a:r>
            <a:br>
              <a:rPr lang="cs-CZ" b="1" dirty="0" smtClean="0"/>
            </a:br>
            <a:r>
              <a:rPr lang="cs-CZ" sz="3600" b="1" dirty="0" smtClean="0"/>
              <a:t>=</a:t>
            </a:r>
            <a:br>
              <a:rPr lang="cs-CZ" sz="3600" b="1" dirty="0" smtClean="0"/>
            </a:br>
            <a:r>
              <a:rPr lang="cs-CZ" sz="3600" dirty="0" smtClean="0"/>
              <a:t>soubor </a:t>
            </a:r>
            <a:r>
              <a:rPr lang="cs-CZ" sz="3600" dirty="0"/>
              <a:t>postupů a metod, jimiž se cíleně ovlivňuje genetická výbava buněk </a:t>
            </a:r>
            <a:endParaRPr lang="cs-CZ" sz="3600" b="1" dirty="0"/>
          </a:p>
        </p:txBody>
      </p:sp>
      <p:pic>
        <p:nvPicPr>
          <p:cNvPr id="3" name="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68344" y="548680"/>
            <a:ext cx="487363" cy="487363"/>
          </a:xfrm>
          <a:prstGeom prst="rect">
            <a:avLst/>
          </a:prstGeom>
          <a:ln w="25400">
            <a:solidFill>
              <a:srgbClr val="00B050"/>
            </a:solidFill>
          </a:ln>
        </p:spPr>
      </p:pic>
    </p:spTree>
    <p:extLst>
      <p:ext uri="{BB962C8B-B14F-4D97-AF65-F5344CB8AC3E}">
        <p14:creationId xmlns:p14="http://schemas.microsoft.com/office/powerpoint/2010/main" val="30542660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5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outhern Blot Test HD Animati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27584" y="188640"/>
            <a:ext cx="7848872" cy="5674081"/>
          </a:xfrm>
          <a:prstGeom prst="rect">
            <a:avLst/>
          </a:prstGeom>
        </p:spPr>
      </p:pic>
      <p:pic>
        <p:nvPicPr>
          <p:cNvPr id="3" name="Obrázek 2"/>
          <p:cNvPicPr>
            <a:picLocks noChangeAspect="1"/>
          </p:cNvPicPr>
          <p:nvPr/>
        </p:nvPicPr>
        <p:blipFill>
          <a:blip r:embed="rId5"/>
          <a:stretch>
            <a:fillRect/>
          </a:stretch>
        </p:blipFill>
        <p:spPr>
          <a:xfrm>
            <a:off x="6084168" y="5949280"/>
            <a:ext cx="2952328" cy="787287"/>
          </a:xfrm>
          <a:prstGeom prst="rect">
            <a:avLst/>
          </a:prstGeom>
        </p:spPr>
      </p:pic>
    </p:spTree>
    <p:extLst>
      <p:ext uri="{BB962C8B-B14F-4D97-AF65-F5344CB8AC3E}">
        <p14:creationId xmlns:p14="http://schemas.microsoft.com/office/powerpoint/2010/main" val="10620566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057140" y="179373"/>
            <a:ext cx="6991786" cy="461665"/>
          </a:xfrm>
          <a:prstGeom prst="rect">
            <a:avLst/>
          </a:prstGeom>
        </p:spPr>
        <p:txBody>
          <a:bodyPr wrap="none">
            <a:spAutoFit/>
          </a:bodyPr>
          <a:lstStyle/>
          <a:p>
            <a:r>
              <a:rPr lang="cs-CZ" altLang="cs-CZ" sz="2400" b="1" dirty="0" err="1" smtClean="0">
                <a:solidFill>
                  <a:srgbClr val="C00000"/>
                </a:solidFill>
              </a:rPr>
              <a:t>Maxam</a:t>
            </a:r>
            <a:r>
              <a:rPr lang="cs-CZ" altLang="cs-CZ" sz="2400" b="1" dirty="0" smtClean="0">
                <a:solidFill>
                  <a:srgbClr val="C00000"/>
                </a:solidFill>
              </a:rPr>
              <a:t>-Gilbertova metoda - „chemické </a:t>
            </a:r>
            <a:r>
              <a:rPr lang="cs-CZ" altLang="cs-CZ" sz="2400" b="1" dirty="0" err="1" smtClean="0">
                <a:solidFill>
                  <a:srgbClr val="C00000"/>
                </a:solidFill>
              </a:rPr>
              <a:t>sekvenování</a:t>
            </a:r>
            <a:r>
              <a:rPr lang="cs-CZ" altLang="cs-CZ" sz="2400" b="1" dirty="0" smtClean="0">
                <a:solidFill>
                  <a:srgbClr val="C00000"/>
                </a:solidFill>
              </a:rPr>
              <a:t>“</a:t>
            </a:r>
            <a:endParaRPr lang="cs-CZ" sz="2400" b="1" dirty="0">
              <a:solidFill>
                <a:srgbClr val="C00000"/>
              </a:solidFill>
            </a:endParaRPr>
          </a:p>
        </p:txBody>
      </p:sp>
      <p:sp>
        <p:nvSpPr>
          <p:cNvPr id="7" name="TextovéPole 6"/>
          <p:cNvSpPr txBox="1"/>
          <p:nvPr/>
        </p:nvSpPr>
        <p:spPr>
          <a:xfrm>
            <a:off x="228581" y="2814294"/>
            <a:ext cx="1293944" cy="553998"/>
          </a:xfrm>
          <a:prstGeom prst="rect">
            <a:avLst/>
          </a:prstGeom>
          <a:noFill/>
        </p:spPr>
        <p:txBody>
          <a:bodyPr wrap="none" rtlCol="0">
            <a:spAutoFit/>
          </a:bodyPr>
          <a:lstStyle/>
          <a:p>
            <a:pPr algn="ctr"/>
            <a:r>
              <a:rPr lang="cs-CZ" sz="1600" b="1" dirty="0" smtClean="0">
                <a:solidFill>
                  <a:srgbClr val="C00000"/>
                </a:solidFill>
              </a:rPr>
              <a:t>G</a:t>
            </a:r>
          </a:p>
          <a:p>
            <a:pPr algn="ctr"/>
            <a:r>
              <a:rPr lang="cs-CZ" sz="1400" b="1" dirty="0" smtClean="0">
                <a:solidFill>
                  <a:schemeClr val="accent3">
                    <a:lumMod val="50000"/>
                  </a:schemeClr>
                </a:solidFill>
              </a:rPr>
              <a:t>DMS, piperidin</a:t>
            </a:r>
            <a:endParaRPr lang="cs-CZ" sz="1400" b="1" dirty="0">
              <a:solidFill>
                <a:schemeClr val="accent3">
                  <a:lumMod val="50000"/>
                </a:schemeClr>
              </a:solidFill>
            </a:endParaRPr>
          </a:p>
        </p:txBody>
      </p:sp>
      <p:sp>
        <p:nvSpPr>
          <p:cNvPr id="8" name="TextovéPole 7"/>
          <p:cNvSpPr txBox="1"/>
          <p:nvPr/>
        </p:nvSpPr>
        <p:spPr>
          <a:xfrm>
            <a:off x="2996313" y="2827505"/>
            <a:ext cx="1300356" cy="769441"/>
          </a:xfrm>
          <a:prstGeom prst="rect">
            <a:avLst/>
          </a:prstGeom>
          <a:noFill/>
        </p:spPr>
        <p:txBody>
          <a:bodyPr wrap="none" rtlCol="0">
            <a:spAutoFit/>
          </a:bodyPr>
          <a:lstStyle/>
          <a:p>
            <a:pPr algn="ctr"/>
            <a:r>
              <a:rPr lang="cs-CZ" sz="1600" b="1" dirty="0" smtClean="0">
                <a:solidFill>
                  <a:srgbClr val="C00000"/>
                </a:solidFill>
              </a:rPr>
              <a:t>A, </a:t>
            </a:r>
            <a:r>
              <a:rPr lang="cs-CZ" sz="1400" dirty="0" smtClean="0">
                <a:solidFill>
                  <a:srgbClr val="C00000"/>
                </a:solidFill>
              </a:rPr>
              <a:t>G</a:t>
            </a:r>
            <a:endParaRPr lang="cs-CZ" sz="1600" dirty="0" smtClean="0">
              <a:solidFill>
                <a:srgbClr val="C00000"/>
              </a:solidFill>
            </a:endParaRPr>
          </a:p>
          <a:p>
            <a:pPr algn="ctr"/>
            <a:r>
              <a:rPr lang="cs-CZ" sz="1400" b="1" dirty="0" smtClean="0">
                <a:solidFill>
                  <a:schemeClr val="accent3">
                    <a:lumMod val="50000"/>
                  </a:schemeClr>
                </a:solidFill>
              </a:rPr>
              <a:t>DMS, piperidin</a:t>
            </a:r>
          </a:p>
          <a:p>
            <a:pPr algn="ctr"/>
            <a:r>
              <a:rPr lang="cs-CZ" sz="1400" b="1" dirty="0" smtClean="0">
                <a:solidFill>
                  <a:schemeClr val="accent3">
                    <a:lumMod val="50000"/>
                  </a:schemeClr>
                </a:solidFill>
              </a:rPr>
              <a:t>v HCOOH</a:t>
            </a:r>
            <a:endParaRPr lang="cs-CZ" sz="1400" b="1" dirty="0">
              <a:solidFill>
                <a:schemeClr val="accent3">
                  <a:lumMod val="50000"/>
                </a:schemeClr>
              </a:solidFill>
            </a:endParaRPr>
          </a:p>
        </p:txBody>
      </p:sp>
      <p:sp>
        <p:nvSpPr>
          <p:cNvPr id="9" name="TextovéPole 8"/>
          <p:cNvSpPr txBox="1"/>
          <p:nvPr/>
        </p:nvSpPr>
        <p:spPr>
          <a:xfrm>
            <a:off x="5161725" y="2863958"/>
            <a:ext cx="1578060" cy="553998"/>
          </a:xfrm>
          <a:prstGeom prst="rect">
            <a:avLst/>
          </a:prstGeom>
          <a:noFill/>
        </p:spPr>
        <p:txBody>
          <a:bodyPr wrap="none" rtlCol="0">
            <a:spAutoFit/>
          </a:bodyPr>
          <a:lstStyle/>
          <a:p>
            <a:pPr algn="ctr"/>
            <a:r>
              <a:rPr lang="cs-CZ" sz="1600" b="1" dirty="0" smtClean="0">
                <a:solidFill>
                  <a:srgbClr val="C00000"/>
                </a:solidFill>
              </a:rPr>
              <a:t>T, </a:t>
            </a:r>
            <a:r>
              <a:rPr lang="cs-CZ" sz="1400" dirty="0" smtClean="0">
                <a:solidFill>
                  <a:srgbClr val="C00000"/>
                </a:solidFill>
              </a:rPr>
              <a:t>C</a:t>
            </a:r>
            <a:endParaRPr lang="cs-CZ" sz="1600" dirty="0" smtClean="0">
              <a:solidFill>
                <a:srgbClr val="C00000"/>
              </a:solidFill>
            </a:endParaRPr>
          </a:p>
          <a:p>
            <a:pPr algn="ctr"/>
            <a:r>
              <a:rPr lang="cs-CZ" sz="1400" b="1" dirty="0" smtClean="0">
                <a:solidFill>
                  <a:schemeClr val="accent3">
                    <a:lumMod val="50000"/>
                  </a:schemeClr>
                </a:solidFill>
              </a:rPr>
              <a:t>hydrazin, piperidin</a:t>
            </a:r>
            <a:endParaRPr lang="cs-CZ" sz="1400" b="1" dirty="0">
              <a:solidFill>
                <a:schemeClr val="accent3">
                  <a:lumMod val="50000"/>
                </a:schemeClr>
              </a:solidFill>
            </a:endParaRPr>
          </a:p>
        </p:txBody>
      </p:sp>
      <p:sp>
        <p:nvSpPr>
          <p:cNvPr id="10" name="TextovéPole 9"/>
          <p:cNvSpPr txBox="1"/>
          <p:nvPr/>
        </p:nvSpPr>
        <p:spPr>
          <a:xfrm>
            <a:off x="7417324" y="2819101"/>
            <a:ext cx="1578061" cy="769441"/>
          </a:xfrm>
          <a:prstGeom prst="rect">
            <a:avLst/>
          </a:prstGeom>
          <a:noFill/>
        </p:spPr>
        <p:txBody>
          <a:bodyPr wrap="none" rtlCol="0">
            <a:spAutoFit/>
          </a:bodyPr>
          <a:lstStyle/>
          <a:p>
            <a:pPr algn="ctr"/>
            <a:r>
              <a:rPr lang="cs-CZ" sz="1600" b="1" dirty="0" smtClean="0">
                <a:solidFill>
                  <a:srgbClr val="C00000"/>
                </a:solidFill>
              </a:rPr>
              <a:t>C</a:t>
            </a:r>
          </a:p>
          <a:p>
            <a:pPr algn="ctr"/>
            <a:r>
              <a:rPr lang="cs-CZ" sz="1400" b="1" dirty="0" smtClean="0">
                <a:solidFill>
                  <a:schemeClr val="accent3">
                    <a:lumMod val="50000"/>
                  </a:schemeClr>
                </a:solidFill>
              </a:rPr>
              <a:t>hydrazin, piperidin</a:t>
            </a:r>
          </a:p>
          <a:p>
            <a:pPr algn="ctr"/>
            <a:r>
              <a:rPr lang="cs-CZ" sz="1400" b="1" dirty="0" smtClean="0">
                <a:solidFill>
                  <a:schemeClr val="accent3">
                    <a:lumMod val="50000"/>
                  </a:schemeClr>
                </a:solidFill>
              </a:rPr>
              <a:t>v 1,5 M </a:t>
            </a:r>
            <a:r>
              <a:rPr lang="cs-CZ" sz="1400" b="1" dirty="0" err="1" smtClean="0">
                <a:solidFill>
                  <a:schemeClr val="accent3">
                    <a:lumMod val="50000"/>
                  </a:schemeClr>
                </a:solidFill>
              </a:rPr>
              <a:t>NaCl</a:t>
            </a:r>
            <a:endParaRPr lang="cs-CZ" sz="1400" b="1" dirty="0">
              <a:solidFill>
                <a:schemeClr val="accent3">
                  <a:lumMod val="50000"/>
                </a:schemeClr>
              </a:solidFill>
            </a:endParaRPr>
          </a:p>
        </p:txBody>
      </p:sp>
      <p:pic>
        <p:nvPicPr>
          <p:cNvPr id="21506" name="Picture 2" descr="VÃ½sledek obrÃ¡zku pro DN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13340" y="853200"/>
            <a:ext cx="1668402" cy="474794"/>
          </a:xfrm>
          <a:prstGeom prst="rect">
            <a:avLst/>
          </a:prstGeom>
          <a:noFill/>
          <a:extLst>
            <a:ext uri="{909E8E84-426E-40DD-AFC4-6F175D3DCCD1}">
              <a14:hiddenFill xmlns:a14="http://schemas.microsoft.com/office/drawing/2010/main">
                <a:solidFill>
                  <a:srgbClr val="FFFFFF"/>
                </a:solidFill>
              </a14:hiddenFill>
            </a:ext>
          </a:extLst>
        </p:spPr>
      </p:pic>
      <p:sp>
        <p:nvSpPr>
          <p:cNvPr id="12" name="Šipka dolů 11"/>
          <p:cNvSpPr/>
          <p:nvPr/>
        </p:nvSpPr>
        <p:spPr>
          <a:xfrm flipH="1">
            <a:off x="4686220" y="1406389"/>
            <a:ext cx="45719"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p:cNvSpPr txBox="1"/>
          <p:nvPr/>
        </p:nvSpPr>
        <p:spPr>
          <a:xfrm>
            <a:off x="3544327" y="1700808"/>
            <a:ext cx="2406428" cy="338554"/>
          </a:xfrm>
          <a:prstGeom prst="rect">
            <a:avLst/>
          </a:prstGeom>
          <a:noFill/>
        </p:spPr>
        <p:txBody>
          <a:bodyPr wrap="none" rtlCol="0">
            <a:spAutoFit/>
          </a:bodyPr>
          <a:lstStyle/>
          <a:p>
            <a:r>
              <a:rPr lang="cs-CZ" sz="1600" b="1" dirty="0" smtClean="0">
                <a:latin typeface="Courier New" panose="02070309020205020404" pitchFamily="49" charset="0"/>
                <a:cs typeface="Courier New" panose="02070309020205020404" pitchFamily="49" charset="0"/>
              </a:rPr>
              <a:t>5´-ATTGACTTAGCC-3´</a:t>
            </a:r>
            <a:endParaRPr lang="cs-CZ" sz="1600" b="1" dirty="0">
              <a:latin typeface="Courier New" panose="02070309020205020404" pitchFamily="49" charset="0"/>
              <a:cs typeface="Courier New" panose="02070309020205020404" pitchFamily="49" charset="0"/>
            </a:endParaRPr>
          </a:p>
        </p:txBody>
      </p:sp>
      <p:sp>
        <p:nvSpPr>
          <p:cNvPr id="16" name="Šipka dolů 15"/>
          <p:cNvSpPr/>
          <p:nvPr/>
        </p:nvSpPr>
        <p:spPr>
          <a:xfrm flipH="1">
            <a:off x="4686220" y="2014240"/>
            <a:ext cx="45719"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TextovéPole 16"/>
          <p:cNvSpPr txBox="1"/>
          <p:nvPr/>
        </p:nvSpPr>
        <p:spPr>
          <a:xfrm>
            <a:off x="3670974" y="2205142"/>
            <a:ext cx="2076209" cy="338554"/>
          </a:xfrm>
          <a:prstGeom prst="rect">
            <a:avLst/>
          </a:prstGeom>
          <a:noFill/>
        </p:spPr>
        <p:txBody>
          <a:bodyPr wrap="none" rtlCol="0">
            <a:spAutoFit/>
          </a:bodyPr>
          <a:lstStyle/>
          <a:p>
            <a:r>
              <a:rPr lang="cs-CZ" sz="1600" b="1" baseline="30000" dirty="0" smtClean="0">
                <a:solidFill>
                  <a:schemeClr val="accent1"/>
                </a:solidFill>
                <a:latin typeface="Courier New" panose="02070309020205020404" pitchFamily="49" charset="0"/>
                <a:cs typeface="Courier New" panose="02070309020205020404" pitchFamily="49" charset="0"/>
              </a:rPr>
              <a:t>32</a:t>
            </a:r>
            <a:r>
              <a:rPr lang="cs-CZ" sz="1600" b="1" dirty="0" smtClean="0">
                <a:solidFill>
                  <a:schemeClr val="accent1"/>
                </a:solidFill>
                <a:latin typeface="Courier New" panose="02070309020205020404" pitchFamily="49" charset="0"/>
                <a:cs typeface="Courier New" panose="02070309020205020404" pitchFamily="49" charset="0"/>
              </a:rPr>
              <a:t>P-</a:t>
            </a:r>
            <a:r>
              <a:rPr lang="cs-CZ" sz="1600" b="1" dirty="0" smtClean="0">
                <a:latin typeface="Courier New" panose="02070309020205020404" pitchFamily="49" charset="0"/>
                <a:cs typeface="Courier New" panose="02070309020205020404" pitchFamily="49" charset="0"/>
              </a:rPr>
              <a:t>ATTGACTTAGCC</a:t>
            </a:r>
            <a:endParaRPr lang="cs-CZ" sz="1600" b="1" dirty="0">
              <a:latin typeface="Courier New" panose="02070309020205020404" pitchFamily="49" charset="0"/>
              <a:cs typeface="Courier New" panose="02070309020205020404" pitchFamily="49" charset="0"/>
            </a:endParaRPr>
          </a:p>
        </p:txBody>
      </p:sp>
      <p:cxnSp>
        <p:nvCxnSpPr>
          <p:cNvPr id="21" name="Přímá spojnice 20"/>
          <p:cNvCxnSpPr>
            <a:stCxn id="17" idx="2"/>
          </p:cNvCxnSpPr>
          <p:nvPr/>
        </p:nvCxnSpPr>
        <p:spPr>
          <a:xfrm flipH="1">
            <a:off x="4709078" y="2543696"/>
            <a:ext cx="1" cy="1652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Přímá spojnice 24"/>
          <p:cNvCxnSpPr/>
          <p:nvPr/>
        </p:nvCxnSpPr>
        <p:spPr>
          <a:xfrm>
            <a:off x="899592" y="2698734"/>
            <a:ext cx="3832347" cy="10186"/>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Přímá spojnice 25"/>
          <p:cNvCxnSpPr/>
          <p:nvPr/>
        </p:nvCxnSpPr>
        <p:spPr>
          <a:xfrm flipH="1">
            <a:off x="896720" y="2698734"/>
            <a:ext cx="1" cy="1652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Přímá spojnice 26"/>
          <p:cNvCxnSpPr/>
          <p:nvPr/>
        </p:nvCxnSpPr>
        <p:spPr>
          <a:xfrm flipH="1">
            <a:off x="3577048" y="2708921"/>
            <a:ext cx="1" cy="1652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Přímá spojnice 27"/>
          <p:cNvCxnSpPr/>
          <p:nvPr/>
        </p:nvCxnSpPr>
        <p:spPr>
          <a:xfrm flipH="1">
            <a:off x="5863969" y="2708921"/>
            <a:ext cx="1" cy="16522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Přímá spojnice 28"/>
          <p:cNvCxnSpPr/>
          <p:nvPr/>
        </p:nvCxnSpPr>
        <p:spPr>
          <a:xfrm flipH="1">
            <a:off x="8227723" y="2698734"/>
            <a:ext cx="1" cy="165224"/>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Přímá spojnice 30"/>
          <p:cNvCxnSpPr/>
          <p:nvPr/>
        </p:nvCxnSpPr>
        <p:spPr>
          <a:xfrm flipV="1">
            <a:off x="4686220" y="2707385"/>
            <a:ext cx="3541503" cy="5053"/>
          </a:xfrm>
          <a:prstGeom prst="line">
            <a:avLst/>
          </a:prstGeom>
        </p:spPr>
        <p:style>
          <a:lnRef idx="1">
            <a:schemeClr val="accent1"/>
          </a:lnRef>
          <a:fillRef idx="0">
            <a:schemeClr val="accent1"/>
          </a:fillRef>
          <a:effectRef idx="0">
            <a:schemeClr val="accent1"/>
          </a:effectRef>
          <a:fontRef idx="minor">
            <a:schemeClr val="tx1"/>
          </a:fontRef>
        </p:style>
      </p:cxnSp>
      <p:sp>
        <p:nvSpPr>
          <p:cNvPr id="30" name="Obdélník 29"/>
          <p:cNvSpPr/>
          <p:nvPr/>
        </p:nvSpPr>
        <p:spPr>
          <a:xfrm>
            <a:off x="140863" y="3621129"/>
            <a:ext cx="1832553" cy="954107"/>
          </a:xfrm>
          <a:prstGeom prst="rect">
            <a:avLst/>
          </a:prstGeom>
        </p:spPr>
        <p:txBody>
          <a:bodyPr wrap="none">
            <a:spAutoFit/>
          </a:bodyPr>
          <a:lstStyle/>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ATTGACTTAGCC</a:t>
            </a: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a:t>
            </a: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a:t>
            </a:r>
            <a:endParaRPr lang="cs-CZ" sz="1400" b="1" dirty="0">
              <a:latin typeface="Courier New" panose="02070309020205020404" pitchFamily="49" charset="0"/>
              <a:cs typeface="Courier New" panose="02070309020205020404" pitchFamily="49" charset="0"/>
            </a:endParaRPr>
          </a:p>
          <a:p>
            <a:endParaRPr lang="cs-CZ" sz="1400" b="1" dirty="0">
              <a:latin typeface="Courier New" panose="02070309020205020404" pitchFamily="49" charset="0"/>
              <a:cs typeface="Courier New" panose="02070309020205020404" pitchFamily="49" charset="0"/>
            </a:endParaRPr>
          </a:p>
        </p:txBody>
      </p:sp>
      <p:sp>
        <p:nvSpPr>
          <p:cNvPr id="33" name="Obdélník 32"/>
          <p:cNvSpPr/>
          <p:nvPr/>
        </p:nvSpPr>
        <p:spPr>
          <a:xfrm>
            <a:off x="2628050" y="3621129"/>
            <a:ext cx="1832553" cy="1384995"/>
          </a:xfrm>
          <a:prstGeom prst="rect">
            <a:avLst/>
          </a:prstGeom>
        </p:spPr>
        <p:txBody>
          <a:bodyPr wrap="none">
            <a:spAutoFit/>
          </a:bodyPr>
          <a:lstStyle/>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ATTGACTTAGCC</a:t>
            </a: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a:t>
            </a:r>
            <a:endParaRPr lang="cs-CZ" sz="1400" b="1" dirty="0">
              <a:latin typeface="Courier New" panose="02070309020205020404" pitchFamily="49" charset="0"/>
              <a:cs typeface="Courier New" panose="02070309020205020404" pitchFamily="49" charset="0"/>
            </a:endParaRPr>
          </a:p>
          <a:p>
            <a:endParaRPr lang="cs-CZ" sz="1400" b="1" dirty="0">
              <a:latin typeface="Courier New" panose="02070309020205020404" pitchFamily="49" charset="0"/>
              <a:cs typeface="Courier New" panose="02070309020205020404" pitchFamily="49" charset="0"/>
            </a:endParaRPr>
          </a:p>
        </p:txBody>
      </p:sp>
      <p:sp>
        <p:nvSpPr>
          <p:cNvPr id="34" name="Obdélník 33"/>
          <p:cNvSpPr/>
          <p:nvPr/>
        </p:nvSpPr>
        <p:spPr>
          <a:xfrm>
            <a:off x="5016953" y="3621129"/>
            <a:ext cx="1832553" cy="2246769"/>
          </a:xfrm>
          <a:prstGeom prst="rect">
            <a:avLst/>
          </a:prstGeom>
        </p:spPr>
        <p:txBody>
          <a:bodyPr wrap="none">
            <a:spAutoFit/>
          </a:bodyPr>
          <a:lstStyle/>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ATTGACTTAGCC</a:t>
            </a: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ATTGACTTAGC</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a:t>
            </a:r>
            <a:endParaRPr lang="cs-CZ" sz="1400" b="1" dirty="0">
              <a:latin typeface="Courier New" panose="02070309020205020404" pitchFamily="49" charset="0"/>
              <a:cs typeface="Courier New" panose="02070309020205020404" pitchFamily="49" charset="0"/>
            </a:endParaRPr>
          </a:p>
          <a:p>
            <a:endParaRPr lang="cs-CZ" sz="1400" b="1" dirty="0" smtClean="0">
              <a:latin typeface="Courier New" panose="02070309020205020404" pitchFamily="49" charset="0"/>
              <a:cs typeface="Courier New" panose="02070309020205020404" pitchFamily="49" charset="0"/>
            </a:endParaRPr>
          </a:p>
          <a:p>
            <a:endParaRPr lang="cs-CZ" sz="1400" b="1" dirty="0">
              <a:latin typeface="Courier New" panose="02070309020205020404" pitchFamily="49" charset="0"/>
              <a:cs typeface="Courier New" panose="02070309020205020404" pitchFamily="49" charset="0"/>
            </a:endParaRPr>
          </a:p>
        </p:txBody>
      </p:sp>
      <p:sp>
        <p:nvSpPr>
          <p:cNvPr id="36" name="Obdélník 35"/>
          <p:cNvSpPr/>
          <p:nvPr/>
        </p:nvSpPr>
        <p:spPr>
          <a:xfrm>
            <a:off x="7290077" y="3621129"/>
            <a:ext cx="1832553" cy="1384995"/>
          </a:xfrm>
          <a:prstGeom prst="rect">
            <a:avLst/>
          </a:prstGeom>
        </p:spPr>
        <p:txBody>
          <a:bodyPr wrap="none">
            <a:spAutoFit/>
          </a:bodyPr>
          <a:lstStyle/>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ATTGACTTAGCC</a:t>
            </a: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ATTGACTTAGC</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a:t>
            </a:r>
            <a:endParaRPr lang="cs-CZ" sz="1400" b="1" dirty="0">
              <a:latin typeface="Courier New" panose="02070309020205020404" pitchFamily="49" charset="0"/>
              <a:cs typeface="Courier New" panose="02070309020205020404" pitchFamily="49" charset="0"/>
            </a:endParaRPr>
          </a:p>
          <a:p>
            <a:endParaRPr lang="cs-CZ" sz="1400" b="1" dirty="0" smtClean="0">
              <a:latin typeface="Courier New" panose="02070309020205020404" pitchFamily="49" charset="0"/>
              <a:cs typeface="Courier New" panose="02070309020205020404" pitchFamily="49" charset="0"/>
            </a:endParaRPr>
          </a:p>
          <a:p>
            <a:endParaRPr lang="cs-CZ" sz="1400" b="1" dirty="0">
              <a:latin typeface="Courier New" panose="02070309020205020404" pitchFamily="49" charset="0"/>
              <a:cs typeface="Courier New" panose="02070309020205020404" pitchFamily="49" charset="0"/>
            </a:endParaRPr>
          </a:p>
        </p:txBody>
      </p:sp>
      <p:sp>
        <p:nvSpPr>
          <p:cNvPr id="32" name="TextovéPole 31"/>
          <p:cNvSpPr txBox="1"/>
          <p:nvPr/>
        </p:nvSpPr>
        <p:spPr>
          <a:xfrm>
            <a:off x="4860032" y="1358736"/>
            <a:ext cx="1252266" cy="338554"/>
          </a:xfrm>
          <a:prstGeom prst="rect">
            <a:avLst/>
          </a:prstGeom>
          <a:noFill/>
        </p:spPr>
        <p:txBody>
          <a:bodyPr wrap="none" rtlCol="0">
            <a:spAutoFit/>
          </a:bodyPr>
          <a:lstStyle/>
          <a:p>
            <a:r>
              <a:rPr lang="cs-CZ" sz="1600" b="1" dirty="0" smtClean="0">
                <a:solidFill>
                  <a:srgbClr val="00B050"/>
                </a:solidFill>
              </a:rPr>
              <a:t>1. </a:t>
            </a:r>
            <a:r>
              <a:rPr lang="cs-CZ" sz="1600" b="1" dirty="0" err="1" smtClean="0">
                <a:solidFill>
                  <a:srgbClr val="00B050"/>
                </a:solidFill>
              </a:rPr>
              <a:t>denturace</a:t>
            </a:r>
            <a:endParaRPr lang="cs-CZ" sz="1600" b="1" dirty="0">
              <a:solidFill>
                <a:srgbClr val="00B050"/>
              </a:solidFill>
            </a:endParaRPr>
          </a:p>
        </p:txBody>
      </p:sp>
      <p:sp>
        <p:nvSpPr>
          <p:cNvPr id="38" name="TextovéPole 37"/>
          <p:cNvSpPr txBox="1"/>
          <p:nvPr/>
        </p:nvSpPr>
        <p:spPr>
          <a:xfrm>
            <a:off x="4860032" y="1946637"/>
            <a:ext cx="3701526" cy="338554"/>
          </a:xfrm>
          <a:prstGeom prst="rect">
            <a:avLst/>
          </a:prstGeom>
          <a:noFill/>
        </p:spPr>
        <p:txBody>
          <a:bodyPr wrap="none" rtlCol="0">
            <a:spAutoFit/>
          </a:bodyPr>
          <a:lstStyle/>
          <a:p>
            <a:r>
              <a:rPr lang="cs-CZ" sz="1600" b="1" dirty="0">
                <a:solidFill>
                  <a:srgbClr val="00B050"/>
                </a:solidFill>
              </a:rPr>
              <a:t>2</a:t>
            </a:r>
            <a:r>
              <a:rPr lang="cs-CZ" sz="1600" b="1" dirty="0" smtClean="0">
                <a:solidFill>
                  <a:srgbClr val="00B050"/>
                </a:solidFill>
              </a:rPr>
              <a:t>. přidání radioaktivní značky na 5´konec </a:t>
            </a:r>
            <a:endParaRPr lang="cs-CZ" sz="1600" b="1" dirty="0">
              <a:solidFill>
                <a:srgbClr val="00B050"/>
              </a:solidFill>
            </a:endParaRPr>
          </a:p>
        </p:txBody>
      </p:sp>
      <p:sp>
        <p:nvSpPr>
          <p:cNvPr id="41" name="TextovéPole 40"/>
          <p:cNvSpPr txBox="1"/>
          <p:nvPr/>
        </p:nvSpPr>
        <p:spPr>
          <a:xfrm>
            <a:off x="5655742" y="2336244"/>
            <a:ext cx="1372107" cy="338554"/>
          </a:xfrm>
          <a:prstGeom prst="rect">
            <a:avLst/>
          </a:prstGeom>
          <a:noFill/>
        </p:spPr>
        <p:txBody>
          <a:bodyPr wrap="none" rtlCol="0">
            <a:spAutoFit/>
          </a:bodyPr>
          <a:lstStyle/>
          <a:p>
            <a:r>
              <a:rPr lang="cs-CZ" sz="1600" b="1" dirty="0" smtClean="0">
                <a:solidFill>
                  <a:srgbClr val="00B050"/>
                </a:solidFill>
              </a:rPr>
              <a:t>3. čtyři reakce</a:t>
            </a:r>
            <a:endParaRPr lang="cs-CZ" sz="1600" b="1" dirty="0">
              <a:solidFill>
                <a:srgbClr val="00B050"/>
              </a:solidFill>
            </a:endParaRPr>
          </a:p>
        </p:txBody>
      </p:sp>
      <p:pic>
        <p:nvPicPr>
          <p:cNvPr id="3" name="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06353" y="707915"/>
            <a:ext cx="487363" cy="487363"/>
          </a:xfrm>
          <a:prstGeom prst="rect">
            <a:avLst/>
          </a:prstGeom>
          <a:ln w="25400">
            <a:solidFill>
              <a:srgbClr val="00B050"/>
            </a:solidFill>
          </a:ln>
        </p:spPr>
      </p:pic>
    </p:spTree>
    <p:extLst>
      <p:ext uri="{BB962C8B-B14F-4D97-AF65-F5344CB8AC3E}">
        <p14:creationId xmlns:p14="http://schemas.microsoft.com/office/powerpoint/2010/main" val="20017186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25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488424" y="5623303"/>
            <a:ext cx="2396810" cy="461665"/>
          </a:xfrm>
          <a:prstGeom prst="rect">
            <a:avLst/>
          </a:prstGeom>
          <a:noFill/>
        </p:spPr>
        <p:txBody>
          <a:bodyPr wrap="none" rtlCol="0">
            <a:spAutoFit/>
          </a:bodyPr>
          <a:lstStyle/>
          <a:p>
            <a:r>
              <a:rPr lang="cs-CZ" sz="2400" b="1" dirty="0" smtClean="0">
                <a:solidFill>
                  <a:srgbClr val="C00000"/>
                </a:solidFill>
                <a:latin typeface="Courier New" panose="02070309020205020404" pitchFamily="49" charset="0"/>
                <a:cs typeface="Courier New" panose="02070309020205020404" pitchFamily="49" charset="0"/>
              </a:rPr>
              <a:t>?TTGACTTAGCC</a:t>
            </a:r>
            <a:endParaRPr lang="cs-CZ" sz="2400" b="1" dirty="0">
              <a:solidFill>
                <a:srgbClr val="C00000"/>
              </a:solidFill>
              <a:latin typeface="Courier New" panose="02070309020205020404" pitchFamily="49" charset="0"/>
              <a:cs typeface="Courier New" panose="02070309020205020404" pitchFamily="49" charset="0"/>
            </a:endParaRPr>
          </a:p>
        </p:txBody>
      </p:sp>
      <p:grpSp>
        <p:nvGrpSpPr>
          <p:cNvPr id="11" name="Skupina 10"/>
          <p:cNvGrpSpPr/>
          <p:nvPr/>
        </p:nvGrpSpPr>
        <p:grpSpPr>
          <a:xfrm>
            <a:off x="2339752" y="2614065"/>
            <a:ext cx="4568456" cy="2439902"/>
            <a:chOff x="2584671" y="539388"/>
            <a:chExt cx="4831932" cy="2636903"/>
          </a:xfrm>
        </p:grpSpPr>
        <p:sp>
          <p:nvSpPr>
            <p:cNvPr id="5" name="TextovéPole 4"/>
            <p:cNvSpPr txBox="1"/>
            <p:nvPr/>
          </p:nvSpPr>
          <p:spPr>
            <a:xfrm>
              <a:off x="3995936" y="539388"/>
              <a:ext cx="601818" cy="399152"/>
            </a:xfrm>
            <a:prstGeom prst="rect">
              <a:avLst/>
            </a:prstGeom>
            <a:noFill/>
          </p:spPr>
          <p:txBody>
            <a:bodyPr wrap="none" rtlCol="0">
              <a:spAutoFit/>
            </a:bodyPr>
            <a:lstStyle/>
            <a:p>
              <a:r>
                <a:rPr lang="cs-CZ" b="1" dirty="0" smtClean="0">
                  <a:solidFill>
                    <a:srgbClr val="C00000"/>
                  </a:solidFill>
                </a:rPr>
                <a:t>A, </a:t>
              </a:r>
              <a:r>
                <a:rPr lang="cs-CZ" sz="1600" dirty="0" smtClean="0">
                  <a:solidFill>
                    <a:srgbClr val="C00000"/>
                  </a:solidFill>
                </a:rPr>
                <a:t>G</a:t>
              </a:r>
              <a:endParaRPr lang="cs-CZ" dirty="0">
                <a:solidFill>
                  <a:srgbClr val="C00000"/>
                </a:solidFill>
              </a:endParaRPr>
            </a:p>
          </p:txBody>
        </p:sp>
        <p:sp>
          <p:nvSpPr>
            <p:cNvPr id="6" name="TextovéPole 5"/>
            <p:cNvSpPr txBox="1"/>
            <p:nvPr/>
          </p:nvSpPr>
          <p:spPr>
            <a:xfrm>
              <a:off x="2771800" y="539388"/>
              <a:ext cx="330540" cy="369332"/>
            </a:xfrm>
            <a:prstGeom prst="rect">
              <a:avLst/>
            </a:prstGeom>
            <a:noFill/>
          </p:spPr>
          <p:txBody>
            <a:bodyPr wrap="none" rtlCol="0">
              <a:spAutoFit/>
            </a:bodyPr>
            <a:lstStyle/>
            <a:p>
              <a:r>
                <a:rPr lang="cs-CZ" b="1" dirty="0" smtClean="0">
                  <a:solidFill>
                    <a:srgbClr val="C00000"/>
                  </a:solidFill>
                </a:rPr>
                <a:t>G</a:t>
              </a:r>
              <a:endParaRPr lang="cs-CZ" b="1" dirty="0">
                <a:solidFill>
                  <a:srgbClr val="C00000"/>
                </a:solidFill>
              </a:endParaRPr>
            </a:p>
          </p:txBody>
        </p:sp>
        <p:sp>
          <p:nvSpPr>
            <p:cNvPr id="7" name="TextovéPole 6"/>
            <p:cNvSpPr txBox="1"/>
            <p:nvPr/>
          </p:nvSpPr>
          <p:spPr>
            <a:xfrm>
              <a:off x="5368138" y="539388"/>
              <a:ext cx="527015" cy="399152"/>
            </a:xfrm>
            <a:prstGeom prst="rect">
              <a:avLst/>
            </a:prstGeom>
            <a:noFill/>
          </p:spPr>
          <p:txBody>
            <a:bodyPr wrap="none" rtlCol="0">
              <a:spAutoFit/>
            </a:bodyPr>
            <a:lstStyle/>
            <a:p>
              <a:r>
                <a:rPr lang="cs-CZ" b="1" dirty="0" smtClean="0">
                  <a:solidFill>
                    <a:srgbClr val="C00000"/>
                  </a:solidFill>
                </a:rPr>
                <a:t>T, </a:t>
              </a:r>
              <a:r>
                <a:rPr lang="cs-CZ" sz="1600" dirty="0" smtClean="0">
                  <a:solidFill>
                    <a:srgbClr val="C00000"/>
                  </a:solidFill>
                </a:rPr>
                <a:t>C</a:t>
              </a:r>
              <a:endParaRPr lang="cs-CZ" dirty="0">
                <a:solidFill>
                  <a:srgbClr val="C00000"/>
                </a:solidFill>
              </a:endParaRPr>
            </a:p>
          </p:txBody>
        </p:sp>
        <p:sp>
          <p:nvSpPr>
            <p:cNvPr id="8" name="TextovéPole 7"/>
            <p:cNvSpPr txBox="1"/>
            <p:nvPr/>
          </p:nvSpPr>
          <p:spPr>
            <a:xfrm>
              <a:off x="6911935" y="539388"/>
              <a:ext cx="306494" cy="369332"/>
            </a:xfrm>
            <a:prstGeom prst="rect">
              <a:avLst/>
            </a:prstGeom>
            <a:noFill/>
          </p:spPr>
          <p:txBody>
            <a:bodyPr wrap="none" rtlCol="0">
              <a:spAutoFit/>
            </a:bodyPr>
            <a:lstStyle/>
            <a:p>
              <a:r>
                <a:rPr lang="cs-CZ" b="1" dirty="0">
                  <a:solidFill>
                    <a:srgbClr val="C00000"/>
                  </a:solidFill>
                </a:rPr>
                <a:t>C</a:t>
              </a:r>
            </a:p>
          </p:txBody>
        </p:sp>
        <p:pic>
          <p:nvPicPr>
            <p:cNvPr id="3" name="Obrázek 2"/>
            <p:cNvPicPr>
              <a:picLocks noChangeAspect="1"/>
            </p:cNvPicPr>
            <p:nvPr/>
          </p:nvPicPr>
          <p:blipFill>
            <a:blip r:embed="rId2"/>
            <a:stretch>
              <a:fillRect/>
            </a:stretch>
          </p:blipFill>
          <p:spPr>
            <a:xfrm>
              <a:off x="2584671" y="926691"/>
              <a:ext cx="4831932" cy="2249600"/>
            </a:xfrm>
            <a:prstGeom prst="rect">
              <a:avLst/>
            </a:prstGeom>
          </p:spPr>
        </p:pic>
      </p:grpSp>
      <p:sp>
        <p:nvSpPr>
          <p:cNvPr id="9" name="TextovéPole 8"/>
          <p:cNvSpPr txBox="1"/>
          <p:nvPr/>
        </p:nvSpPr>
        <p:spPr>
          <a:xfrm>
            <a:off x="4874381" y="2276872"/>
            <a:ext cx="3404906" cy="338554"/>
          </a:xfrm>
          <a:prstGeom prst="rect">
            <a:avLst/>
          </a:prstGeom>
          <a:noFill/>
        </p:spPr>
        <p:txBody>
          <a:bodyPr wrap="none" rtlCol="0">
            <a:spAutoFit/>
          </a:bodyPr>
          <a:lstStyle/>
          <a:p>
            <a:r>
              <a:rPr lang="cs-CZ" sz="1600" b="1" dirty="0" smtClean="0">
                <a:solidFill>
                  <a:srgbClr val="00B050"/>
                </a:solidFill>
              </a:rPr>
              <a:t>5. elektroforéza, detekce radioaktivity</a:t>
            </a:r>
            <a:endParaRPr lang="cs-CZ" sz="1600" b="1" dirty="0">
              <a:solidFill>
                <a:srgbClr val="00B050"/>
              </a:solidFill>
            </a:endParaRPr>
          </a:p>
        </p:txBody>
      </p:sp>
      <p:sp>
        <p:nvSpPr>
          <p:cNvPr id="10" name="Šipka dolů 9"/>
          <p:cNvSpPr/>
          <p:nvPr/>
        </p:nvSpPr>
        <p:spPr>
          <a:xfrm flipH="1">
            <a:off x="4534031" y="2374512"/>
            <a:ext cx="45719"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TextovéPole 11"/>
          <p:cNvSpPr txBox="1"/>
          <p:nvPr/>
        </p:nvSpPr>
        <p:spPr>
          <a:xfrm>
            <a:off x="4874381" y="5266587"/>
            <a:ext cx="1918795" cy="338554"/>
          </a:xfrm>
          <a:prstGeom prst="rect">
            <a:avLst/>
          </a:prstGeom>
          <a:noFill/>
        </p:spPr>
        <p:txBody>
          <a:bodyPr wrap="none" rtlCol="0">
            <a:spAutoFit/>
          </a:bodyPr>
          <a:lstStyle/>
          <a:p>
            <a:r>
              <a:rPr lang="cs-CZ" sz="1600" b="1" dirty="0" smtClean="0">
                <a:solidFill>
                  <a:srgbClr val="00B050"/>
                </a:solidFill>
              </a:rPr>
              <a:t>6. přečtení sekvence</a:t>
            </a:r>
            <a:endParaRPr lang="cs-CZ" sz="1600" b="1" dirty="0">
              <a:solidFill>
                <a:srgbClr val="00B050"/>
              </a:solidFill>
            </a:endParaRPr>
          </a:p>
        </p:txBody>
      </p:sp>
      <p:sp>
        <p:nvSpPr>
          <p:cNvPr id="13" name="Šipka dolů 12"/>
          <p:cNvSpPr/>
          <p:nvPr/>
        </p:nvSpPr>
        <p:spPr>
          <a:xfrm flipH="1">
            <a:off x="4534031" y="5302962"/>
            <a:ext cx="45719"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189320" y="320063"/>
            <a:ext cx="1832553" cy="954107"/>
          </a:xfrm>
          <a:prstGeom prst="rect">
            <a:avLst/>
          </a:prstGeom>
        </p:spPr>
        <p:txBody>
          <a:bodyPr wrap="none">
            <a:spAutoFit/>
          </a:bodyPr>
          <a:lstStyle/>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ATTGACTTAGCC</a:t>
            </a: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a:t>
            </a: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a:t>
            </a:r>
            <a:endParaRPr lang="cs-CZ" sz="1400" b="1" dirty="0">
              <a:latin typeface="Courier New" panose="02070309020205020404" pitchFamily="49" charset="0"/>
              <a:cs typeface="Courier New" panose="02070309020205020404" pitchFamily="49" charset="0"/>
            </a:endParaRPr>
          </a:p>
          <a:p>
            <a:endParaRPr lang="cs-CZ" sz="1400" b="1" dirty="0">
              <a:latin typeface="Courier New" panose="02070309020205020404" pitchFamily="49" charset="0"/>
              <a:cs typeface="Courier New" panose="02070309020205020404" pitchFamily="49" charset="0"/>
            </a:endParaRPr>
          </a:p>
        </p:txBody>
      </p:sp>
      <p:sp>
        <p:nvSpPr>
          <p:cNvPr id="15" name="Obdélník 14"/>
          <p:cNvSpPr/>
          <p:nvPr/>
        </p:nvSpPr>
        <p:spPr>
          <a:xfrm>
            <a:off x="2676507" y="320063"/>
            <a:ext cx="1832553" cy="1384995"/>
          </a:xfrm>
          <a:prstGeom prst="rect">
            <a:avLst/>
          </a:prstGeom>
        </p:spPr>
        <p:txBody>
          <a:bodyPr wrap="none">
            <a:spAutoFit/>
          </a:bodyPr>
          <a:lstStyle/>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ATTGACTTAGCC</a:t>
            </a: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a:t>
            </a:r>
            <a:endParaRPr lang="cs-CZ" sz="1400" b="1" dirty="0">
              <a:latin typeface="Courier New" panose="02070309020205020404" pitchFamily="49" charset="0"/>
              <a:cs typeface="Courier New" panose="02070309020205020404" pitchFamily="49" charset="0"/>
            </a:endParaRPr>
          </a:p>
          <a:p>
            <a:endParaRPr lang="cs-CZ" sz="1400" b="1" dirty="0">
              <a:latin typeface="Courier New" panose="02070309020205020404" pitchFamily="49" charset="0"/>
              <a:cs typeface="Courier New" panose="02070309020205020404" pitchFamily="49" charset="0"/>
            </a:endParaRPr>
          </a:p>
        </p:txBody>
      </p:sp>
      <p:sp>
        <p:nvSpPr>
          <p:cNvPr id="16" name="Obdélník 15"/>
          <p:cNvSpPr/>
          <p:nvPr/>
        </p:nvSpPr>
        <p:spPr>
          <a:xfrm>
            <a:off x="5065410" y="320063"/>
            <a:ext cx="1832553" cy="2246769"/>
          </a:xfrm>
          <a:prstGeom prst="rect">
            <a:avLst/>
          </a:prstGeom>
        </p:spPr>
        <p:txBody>
          <a:bodyPr wrap="none">
            <a:spAutoFit/>
          </a:bodyPr>
          <a:lstStyle/>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ATTGACTTAGCC</a:t>
            </a: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ATTGACTTAGC</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a:t>
            </a:r>
            <a:endParaRPr lang="cs-CZ" sz="1400" b="1" dirty="0">
              <a:latin typeface="Courier New" panose="02070309020205020404" pitchFamily="49" charset="0"/>
              <a:cs typeface="Courier New" panose="02070309020205020404" pitchFamily="49" charset="0"/>
            </a:endParaRPr>
          </a:p>
          <a:p>
            <a:endParaRPr lang="cs-CZ" sz="1400" b="1" dirty="0" smtClean="0">
              <a:latin typeface="Courier New" panose="02070309020205020404" pitchFamily="49" charset="0"/>
              <a:cs typeface="Courier New" panose="02070309020205020404" pitchFamily="49" charset="0"/>
            </a:endParaRPr>
          </a:p>
          <a:p>
            <a:endParaRPr lang="cs-CZ" sz="1400" b="1" dirty="0">
              <a:latin typeface="Courier New" panose="02070309020205020404" pitchFamily="49" charset="0"/>
              <a:cs typeface="Courier New" panose="02070309020205020404" pitchFamily="49" charset="0"/>
            </a:endParaRPr>
          </a:p>
        </p:txBody>
      </p:sp>
      <p:sp>
        <p:nvSpPr>
          <p:cNvPr id="17" name="Obdélník 16"/>
          <p:cNvSpPr/>
          <p:nvPr/>
        </p:nvSpPr>
        <p:spPr>
          <a:xfrm>
            <a:off x="7338534" y="320063"/>
            <a:ext cx="1832553" cy="1384995"/>
          </a:xfrm>
          <a:prstGeom prst="rect">
            <a:avLst/>
          </a:prstGeom>
        </p:spPr>
        <p:txBody>
          <a:bodyPr wrap="none">
            <a:spAutoFit/>
          </a:bodyPr>
          <a:lstStyle/>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ATTGACTTAGCC</a:t>
            </a: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ATTGACTTAGC</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ATTGACTTAG</a:t>
            </a:r>
            <a:endParaRPr lang="cs-CZ" sz="1400" b="1" dirty="0">
              <a:latin typeface="Courier New" panose="02070309020205020404" pitchFamily="49" charset="0"/>
              <a:cs typeface="Courier New" panose="02070309020205020404" pitchFamily="49" charset="0"/>
            </a:endParaRPr>
          </a:p>
          <a:p>
            <a:r>
              <a:rPr lang="cs-CZ" sz="1400" b="1" baseline="30000" dirty="0" smtClean="0">
                <a:solidFill>
                  <a:schemeClr val="accent1"/>
                </a:solidFill>
                <a:latin typeface="Courier New" panose="02070309020205020404" pitchFamily="49" charset="0"/>
                <a:cs typeface="Courier New" panose="02070309020205020404" pitchFamily="49" charset="0"/>
              </a:rPr>
              <a:t>32</a:t>
            </a:r>
            <a:r>
              <a:rPr lang="cs-CZ" sz="1400" b="1" dirty="0" smtClean="0">
                <a:solidFill>
                  <a:schemeClr val="accent1"/>
                </a:solidFill>
                <a:latin typeface="Courier New" panose="02070309020205020404" pitchFamily="49" charset="0"/>
                <a:cs typeface="Courier New" panose="02070309020205020404" pitchFamily="49" charset="0"/>
              </a:rPr>
              <a:t>P-</a:t>
            </a:r>
            <a:r>
              <a:rPr lang="cs-CZ" sz="1400" b="1" dirty="0" smtClean="0">
                <a:latin typeface="Courier New" panose="02070309020205020404" pitchFamily="49" charset="0"/>
                <a:cs typeface="Courier New" panose="02070309020205020404" pitchFamily="49" charset="0"/>
              </a:rPr>
              <a:t>ATTGA</a:t>
            </a:r>
            <a:endParaRPr lang="cs-CZ" sz="1400" b="1" dirty="0">
              <a:latin typeface="Courier New" panose="02070309020205020404" pitchFamily="49" charset="0"/>
              <a:cs typeface="Courier New" panose="02070309020205020404" pitchFamily="49" charset="0"/>
            </a:endParaRPr>
          </a:p>
          <a:p>
            <a:endParaRPr lang="cs-CZ" sz="1400" b="1" dirty="0" smtClean="0">
              <a:latin typeface="Courier New" panose="02070309020205020404" pitchFamily="49" charset="0"/>
              <a:cs typeface="Courier New" panose="02070309020205020404" pitchFamily="49" charset="0"/>
            </a:endParaRPr>
          </a:p>
          <a:p>
            <a:endParaRPr lang="cs-CZ" sz="1400" b="1"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28336510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5656" y="2712568"/>
            <a:ext cx="2011680" cy="1676400"/>
          </a:xfrm>
          <a:prstGeom prst="rect">
            <a:avLst/>
          </a:prstGeom>
        </p:spPr>
      </p:pic>
      <p:sp>
        <p:nvSpPr>
          <p:cNvPr id="4" name="Obdélník 3"/>
          <p:cNvSpPr/>
          <p:nvPr/>
        </p:nvSpPr>
        <p:spPr>
          <a:xfrm>
            <a:off x="1763688" y="215564"/>
            <a:ext cx="5736057" cy="461665"/>
          </a:xfrm>
          <a:prstGeom prst="rect">
            <a:avLst/>
          </a:prstGeom>
        </p:spPr>
        <p:txBody>
          <a:bodyPr wrap="none">
            <a:spAutoFit/>
          </a:bodyPr>
          <a:lstStyle/>
          <a:p>
            <a:r>
              <a:rPr lang="cs-CZ" altLang="cs-CZ" sz="2400" b="1" dirty="0" err="1" smtClean="0">
                <a:solidFill>
                  <a:srgbClr val="C00000"/>
                </a:solidFill>
              </a:rPr>
              <a:t>Sangerova</a:t>
            </a:r>
            <a:r>
              <a:rPr lang="cs-CZ" altLang="cs-CZ" sz="2400" b="1" dirty="0" smtClean="0">
                <a:solidFill>
                  <a:srgbClr val="C00000"/>
                </a:solidFill>
              </a:rPr>
              <a:t> metoda - „</a:t>
            </a:r>
            <a:r>
              <a:rPr lang="cs-CZ" altLang="cs-CZ" sz="2400" b="1" dirty="0" err="1" smtClean="0">
                <a:solidFill>
                  <a:srgbClr val="C00000"/>
                </a:solidFill>
              </a:rPr>
              <a:t>dideoxy</a:t>
            </a:r>
            <a:r>
              <a:rPr lang="cs-CZ" altLang="cs-CZ" sz="2400" b="1" dirty="0" smtClean="0">
                <a:solidFill>
                  <a:srgbClr val="C00000"/>
                </a:solidFill>
              </a:rPr>
              <a:t> </a:t>
            </a:r>
            <a:r>
              <a:rPr lang="cs-CZ" altLang="cs-CZ" sz="2400" b="1" dirty="0" err="1" smtClean="0">
                <a:solidFill>
                  <a:srgbClr val="C00000"/>
                </a:solidFill>
              </a:rPr>
              <a:t>sekvenování</a:t>
            </a:r>
            <a:r>
              <a:rPr lang="cs-CZ" altLang="cs-CZ" sz="2400" b="1" dirty="0" smtClean="0">
                <a:solidFill>
                  <a:srgbClr val="C00000"/>
                </a:solidFill>
              </a:rPr>
              <a:t>“</a:t>
            </a:r>
            <a:endParaRPr lang="cs-CZ" sz="2400" b="1" dirty="0">
              <a:solidFill>
                <a:srgbClr val="C00000"/>
              </a:solidFill>
            </a:endParaRPr>
          </a:p>
        </p:txBody>
      </p:sp>
      <p:sp>
        <p:nvSpPr>
          <p:cNvPr id="6" name="TextovéPole 5"/>
          <p:cNvSpPr txBox="1"/>
          <p:nvPr/>
        </p:nvSpPr>
        <p:spPr>
          <a:xfrm>
            <a:off x="600976" y="2670187"/>
            <a:ext cx="815095" cy="369332"/>
          </a:xfrm>
          <a:prstGeom prst="rect">
            <a:avLst/>
          </a:prstGeom>
          <a:noFill/>
        </p:spPr>
        <p:txBody>
          <a:bodyPr wrap="none" rtlCol="0">
            <a:spAutoFit/>
          </a:bodyPr>
          <a:lstStyle/>
          <a:p>
            <a:r>
              <a:rPr lang="cs-CZ" b="1" dirty="0" err="1" smtClean="0">
                <a:solidFill>
                  <a:schemeClr val="accent3">
                    <a:lumMod val="50000"/>
                  </a:schemeClr>
                </a:solidFill>
              </a:rPr>
              <a:t>ddGTP</a:t>
            </a:r>
            <a:endParaRPr lang="cs-CZ" b="1" dirty="0">
              <a:solidFill>
                <a:schemeClr val="accent3">
                  <a:lumMod val="50000"/>
                </a:schemeClr>
              </a:solidFill>
            </a:endParaRPr>
          </a:p>
        </p:txBody>
      </p:sp>
      <p:sp>
        <p:nvSpPr>
          <p:cNvPr id="10" name="TextovéPole 9"/>
          <p:cNvSpPr txBox="1"/>
          <p:nvPr/>
        </p:nvSpPr>
        <p:spPr>
          <a:xfrm>
            <a:off x="615820" y="4204302"/>
            <a:ext cx="785408" cy="369332"/>
          </a:xfrm>
          <a:prstGeom prst="rect">
            <a:avLst/>
          </a:prstGeom>
          <a:noFill/>
        </p:spPr>
        <p:txBody>
          <a:bodyPr wrap="none" rtlCol="0">
            <a:spAutoFit/>
          </a:bodyPr>
          <a:lstStyle/>
          <a:p>
            <a:r>
              <a:rPr lang="cs-CZ" b="1" dirty="0" err="1" smtClean="0">
                <a:solidFill>
                  <a:schemeClr val="accent3">
                    <a:lumMod val="50000"/>
                  </a:schemeClr>
                </a:solidFill>
              </a:rPr>
              <a:t>ddTTP</a:t>
            </a:r>
            <a:endParaRPr lang="cs-CZ" b="1" dirty="0">
              <a:solidFill>
                <a:schemeClr val="accent3">
                  <a:lumMod val="50000"/>
                </a:schemeClr>
              </a:solidFill>
            </a:endParaRPr>
          </a:p>
        </p:txBody>
      </p:sp>
      <p:sp>
        <p:nvSpPr>
          <p:cNvPr id="11" name="TextovéPole 10"/>
          <p:cNvSpPr txBox="1"/>
          <p:nvPr/>
        </p:nvSpPr>
        <p:spPr>
          <a:xfrm>
            <a:off x="619328" y="4610152"/>
            <a:ext cx="790216" cy="369332"/>
          </a:xfrm>
          <a:prstGeom prst="rect">
            <a:avLst/>
          </a:prstGeom>
          <a:noFill/>
        </p:spPr>
        <p:txBody>
          <a:bodyPr wrap="none" rtlCol="0">
            <a:spAutoFit/>
          </a:bodyPr>
          <a:lstStyle/>
          <a:p>
            <a:r>
              <a:rPr lang="cs-CZ" b="1" dirty="0" err="1" smtClean="0">
                <a:solidFill>
                  <a:schemeClr val="accent3">
                    <a:lumMod val="50000"/>
                  </a:schemeClr>
                </a:solidFill>
              </a:rPr>
              <a:t>ddATP</a:t>
            </a:r>
            <a:endParaRPr lang="cs-CZ" b="1" dirty="0">
              <a:solidFill>
                <a:schemeClr val="accent3">
                  <a:lumMod val="50000"/>
                </a:schemeClr>
              </a:solidFill>
            </a:endParaRPr>
          </a:p>
        </p:txBody>
      </p:sp>
      <p:sp>
        <p:nvSpPr>
          <p:cNvPr id="12" name="TextovéPole 11"/>
          <p:cNvSpPr txBox="1"/>
          <p:nvPr/>
        </p:nvSpPr>
        <p:spPr>
          <a:xfrm>
            <a:off x="615820" y="4978932"/>
            <a:ext cx="791755" cy="369332"/>
          </a:xfrm>
          <a:prstGeom prst="rect">
            <a:avLst/>
          </a:prstGeom>
          <a:noFill/>
        </p:spPr>
        <p:txBody>
          <a:bodyPr wrap="none" rtlCol="0">
            <a:spAutoFit/>
          </a:bodyPr>
          <a:lstStyle/>
          <a:p>
            <a:r>
              <a:rPr lang="cs-CZ" b="1" dirty="0" err="1" smtClean="0">
                <a:solidFill>
                  <a:schemeClr val="accent3">
                    <a:lumMod val="50000"/>
                  </a:schemeClr>
                </a:solidFill>
              </a:rPr>
              <a:t>ddCTP</a:t>
            </a:r>
            <a:endParaRPr lang="cs-CZ" b="1" dirty="0">
              <a:solidFill>
                <a:schemeClr val="accent3">
                  <a:lumMod val="50000"/>
                </a:schemeClr>
              </a:solidFill>
            </a:endParaRPr>
          </a:p>
        </p:txBody>
      </p:sp>
      <p:pic>
        <p:nvPicPr>
          <p:cNvPr id="4100" name="Picture 4" descr="the sanger method of DNA sequenc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685134"/>
            <a:ext cx="3552177" cy="3552177"/>
          </a:xfrm>
          <a:prstGeom prst="rect">
            <a:avLst/>
          </a:prstGeom>
          <a:noFill/>
          <a:extLst>
            <a:ext uri="{909E8E84-426E-40DD-AFC4-6F175D3DCCD1}">
              <a14:hiddenFill xmlns:a14="http://schemas.microsoft.com/office/drawing/2010/main">
                <a:solidFill>
                  <a:srgbClr val="FFFFFF"/>
                </a:solidFill>
              </a14:hiddenFill>
            </a:ext>
          </a:extLst>
        </p:spPr>
      </p:pic>
      <p:sp>
        <p:nvSpPr>
          <p:cNvPr id="9" name="Ovál 8"/>
          <p:cNvSpPr/>
          <p:nvPr/>
        </p:nvSpPr>
        <p:spPr>
          <a:xfrm>
            <a:off x="2705238" y="3977168"/>
            <a:ext cx="288032" cy="22713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204472" y="6436278"/>
            <a:ext cx="8568952" cy="253916"/>
          </a:xfrm>
          <a:prstGeom prst="rect">
            <a:avLst/>
          </a:prstGeom>
        </p:spPr>
        <p:txBody>
          <a:bodyPr wrap="square">
            <a:spAutoFit/>
          </a:bodyPr>
          <a:lstStyle/>
          <a:p>
            <a:r>
              <a:rPr lang="cs-CZ" sz="1050" dirty="0"/>
              <a:t>http://tle.westone.wa.gov.au/content/file/969144ed-0d3b-fa04-2e88-8b23de2a630c/1/human_bio_science_3b.zip/content/005_dna/page_15.htm</a:t>
            </a:r>
          </a:p>
        </p:txBody>
      </p:sp>
      <p:cxnSp>
        <p:nvCxnSpPr>
          <p:cNvPr id="14" name="Přímá spojnice 13"/>
          <p:cNvCxnSpPr/>
          <p:nvPr/>
        </p:nvCxnSpPr>
        <p:spPr>
          <a:xfrm>
            <a:off x="876585" y="1300118"/>
            <a:ext cx="383047" cy="0"/>
          </a:xfrm>
          <a:prstGeom prst="line">
            <a:avLst/>
          </a:prstGeom>
        </p:spPr>
        <p:style>
          <a:lnRef idx="3">
            <a:schemeClr val="accent1"/>
          </a:lnRef>
          <a:fillRef idx="0">
            <a:schemeClr val="accent1"/>
          </a:fillRef>
          <a:effectRef idx="2">
            <a:schemeClr val="accent1"/>
          </a:effectRef>
          <a:fontRef idx="minor">
            <a:schemeClr val="tx1"/>
          </a:fontRef>
        </p:style>
      </p:cxnSp>
      <p:sp>
        <p:nvSpPr>
          <p:cNvPr id="8" name="TextovéPole 7"/>
          <p:cNvSpPr txBox="1"/>
          <p:nvPr/>
        </p:nvSpPr>
        <p:spPr>
          <a:xfrm>
            <a:off x="3059832" y="1180695"/>
            <a:ext cx="1695144" cy="369332"/>
          </a:xfrm>
          <a:prstGeom prst="rect">
            <a:avLst/>
          </a:prstGeom>
          <a:noFill/>
        </p:spPr>
        <p:txBody>
          <a:bodyPr wrap="none" rtlCol="0">
            <a:spAutoFit/>
          </a:bodyPr>
          <a:lstStyle/>
          <a:p>
            <a:r>
              <a:rPr lang="cs-CZ" dirty="0" smtClean="0"/>
              <a:t>+ </a:t>
            </a:r>
            <a:r>
              <a:rPr lang="cs-CZ" dirty="0" err="1" smtClean="0">
                <a:solidFill>
                  <a:srgbClr val="C00000"/>
                </a:solidFill>
              </a:rPr>
              <a:t>dNTP</a:t>
            </a:r>
            <a:r>
              <a:rPr lang="cs-CZ" dirty="0" smtClean="0"/>
              <a:t> + </a:t>
            </a:r>
            <a:r>
              <a:rPr lang="cs-CZ" b="1" dirty="0" err="1" smtClean="0">
                <a:solidFill>
                  <a:srgbClr val="00B050"/>
                </a:solidFill>
              </a:rPr>
              <a:t>ddGTP</a:t>
            </a:r>
            <a:endParaRPr lang="cs-CZ" b="1" dirty="0">
              <a:solidFill>
                <a:srgbClr val="00B050"/>
              </a:solidFill>
            </a:endParaRPr>
          </a:p>
        </p:txBody>
      </p:sp>
      <p:sp>
        <p:nvSpPr>
          <p:cNvPr id="15" name="TextovéPole 14"/>
          <p:cNvSpPr txBox="1"/>
          <p:nvPr/>
        </p:nvSpPr>
        <p:spPr>
          <a:xfrm>
            <a:off x="1259632" y="1300118"/>
            <a:ext cx="1976823" cy="369332"/>
          </a:xfrm>
          <a:prstGeom prst="rect">
            <a:avLst/>
          </a:prstGeom>
          <a:noFill/>
        </p:spPr>
        <p:txBody>
          <a:bodyPr wrap="none" rtlCol="0">
            <a:spAutoFit/>
          </a:bodyPr>
          <a:lstStyle/>
          <a:p>
            <a:r>
              <a:rPr lang="cs-CZ" b="1" dirty="0" smtClean="0">
                <a:solidFill>
                  <a:srgbClr val="0070C0"/>
                </a:solidFill>
                <a:latin typeface="Courier New" panose="02070309020205020404" pitchFamily="49" charset="0"/>
                <a:cs typeface="Courier New" panose="02070309020205020404" pitchFamily="49" charset="0"/>
              </a:rPr>
              <a:t>ACTGGTCTAG...</a:t>
            </a:r>
            <a:endParaRPr lang="cs-CZ" b="1" dirty="0">
              <a:solidFill>
                <a:srgbClr val="0070C0"/>
              </a:solidFill>
              <a:latin typeface="Courier New" panose="02070309020205020404" pitchFamily="49" charset="0"/>
              <a:cs typeface="Courier New" panose="02070309020205020404" pitchFamily="49" charset="0"/>
            </a:endParaRPr>
          </a:p>
        </p:txBody>
      </p:sp>
      <p:cxnSp>
        <p:nvCxnSpPr>
          <p:cNvPr id="18" name="Přímá spojnice 17"/>
          <p:cNvCxnSpPr/>
          <p:nvPr/>
        </p:nvCxnSpPr>
        <p:spPr>
          <a:xfrm>
            <a:off x="876585" y="1484784"/>
            <a:ext cx="383047" cy="0"/>
          </a:xfrm>
          <a:prstGeom prst="line">
            <a:avLst/>
          </a:prstGeom>
        </p:spPr>
        <p:style>
          <a:lnRef idx="3">
            <a:schemeClr val="accent1"/>
          </a:lnRef>
          <a:fillRef idx="0">
            <a:schemeClr val="accent1"/>
          </a:fillRef>
          <a:effectRef idx="2">
            <a:schemeClr val="accent1"/>
          </a:effectRef>
          <a:fontRef idx="minor">
            <a:schemeClr val="tx1"/>
          </a:fontRef>
        </p:style>
      </p:cxnSp>
      <p:sp>
        <p:nvSpPr>
          <p:cNvPr id="17" name="Šipka doprava 16"/>
          <p:cNvSpPr/>
          <p:nvPr/>
        </p:nvSpPr>
        <p:spPr>
          <a:xfrm>
            <a:off x="4818418" y="1345957"/>
            <a:ext cx="1265749"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9" name="TextovéPole 18"/>
          <p:cNvSpPr txBox="1"/>
          <p:nvPr/>
        </p:nvSpPr>
        <p:spPr>
          <a:xfrm>
            <a:off x="194320" y="746120"/>
            <a:ext cx="678391" cy="307777"/>
          </a:xfrm>
          <a:prstGeom prst="rect">
            <a:avLst/>
          </a:prstGeom>
          <a:noFill/>
        </p:spPr>
        <p:txBody>
          <a:bodyPr wrap="none" rtlCol="0">
            <a:spAutoFit/>
          </a:bodyPr>
          <a:lstStyle/>
          <a:p>
            <a:r>
              <a:rPr lang="cs-CZ" sz="1400" dirty="0" err="1" smtClean="0">
                <a:solidFill>
                  <a:srgbClr val="C00000"/>
                </a:solidFill>
              </a:rPr>
              <a:t>primer</a:t>
            </a:r>
            <a:endParaRPr lang="cs-CZ" sz="1400" dirty="0">
              <a:solidFill>
                <a:srgbClr val="C00000"/>
              </a:solidFill>
            </a:endParaRPr>
          </a:p>
        </p:txBody>
      </p:sp>
      <p:cxnSp>
        <p:nvCxnSpPr>
          <p:cNvPr id="21" name="Přímá spojnice se šipkou 20"/>
          <p:cNvCxnSpPr>
            <a:stCxn id="19" idx="2"/>
          </p:cNvCxnSpPr>
          <p:nvPr/>
        </p:nvCxnSpPr>
        <p:spPr>
          <a:xfrm>
            <a:off x="533516" y="1053897"/>
            <a:ext cx="341575" cy="176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ovéPole 22"/>
          <p:cNvSpPr txBox="1"/>
          <p:nvPr/>
        </p:nvSpPr>
        <p:spPr>
          <a:xfrm>
            <a:off x="194319" y="1642808"/>
            <a:ext cx="2119491" cy="307777"/>
          </a:xfrm>
          <a:prstGeom prst="rect">
            <a:avLst/>
          </a:prstGeom>
          <a:noFill/>
        </p:spPr>
        <p:txBody>
          <a:bodyPr wrap="none" rtlCol="0">
            <a:spAutoFit/>
          </a:bodyPr>
          <a:lstStyle/>
          <a:p>
            <a:r>
              <a:rPr lang="cs-CZ" sz="1400" dirty="0" smtClean="0">
                <a:solidFill>
                  <a:srgbClr val="C00000"/>
                </a:solidFill>
              </a:rPr>
              <a:t>DNA</a:t>
            </a:r>
            <a:r>
              <a:rPr lang="cs-CZ" sz="1100" dirty="0" smtClean="0"/>
              <a:t>, kterou chceme </a:t>
            </a:r>
            <a:r>
              <a:rPr lang="cs-CZ" sz="1100" dirty="0" err="1" smtClean="0"/>
              <a:t>sekvenovat</a:t>
            </a:r>
            <a:endParaRPr lang="cs-CZ" sz="1400" dirty="0"/>
          </a:p>
        </p:txBody>
      </p:sp>
      <p:cxnSp>
        <p:nvCxnSpPr>
          <p:cNvPr id="24" name="Přímá spojnice se šipkou 23"/>
          <p:cNvCxnSpPr/>
          <p:nvPr/>
        </p:nvCxnSpPr>
        <p:spPr>
          <a:xfrm flipV="1">
            <a:off x="467544" y="1499085"/>
            <a:ext cx="405167" cy="1362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ovéPole 24"/>
          <p:cNvSpPr txBox="1"/>
          <p:nvPr/>
        </p:nvSpPr>
        <p:spPr>
          <a:xfrm>
            <a:off x="4796589" y="1088362"/>
            <a:ext cx="1228285" cy="276999"/>
          </a:xfrm>
          <a:prstGeom prst="rect">
            <a:avLst/>
          </a:prstGeom>
          <a:noFill/>
        </p:spPr>
        <p:txBody>
          <a:bodyPr wrap="none" rtlCol="0">
            <a:spAutoFit/>
          </a:bodyPr>
          <a:lstStyle/>
          <a:p>
            <a:r>
              <a:rPr lang="cs-CZ" sz="1200" dirty="0" smtClean="0"/>
              <a:t>DNA </a:t>
            </a:r>
            <a:r>
              <a:rPr lang="cs-CZ" sz="1200" dirty="0" err="1" smtClean="0"/>
              <a:t>polymerasa</a:t>
            </a:r>
            <a:endParaRPr lang="cs-CZ" sz="1200" dirty="0"/>
          </a:p>
        </p:txBody>
      </p:sp>
      <p:cxnSp>
        <p:nvCxnSpPr>
          <p:cNvPr id="27" name="Přímá spojnice 26"/>
          <p:cNvCxnSpPr/>
          <p:nvPr/>
        </p:nvCxnSpPr>
        <p:spPr>
          <a:xfrm>
            <a:off x="6349192" y="861894"/>
            <a:ext cx="383047" cy="0"/>
          </a:xfrm>
          <a:prstGeom prst="line">
            <a:avLst/>
          </a:prstGeom>
        </p:spPr>
        <p:style>
          <a:lnRef idx="3">
            <a:schemeClr val="accent1"/>
          </a:lnRef>
          <a:fillRef idx="0">
            <a:schemeClr val="accent1"/>
          </a:fillRef>
          <a:effectRef idx="2">
            <a:schemeClr val="accent1"/>
          </a:effectRef>
          <a:fontRef idx="minor">
            <a:schemeClr val="tx1"/>
          </a:fontRef>
        </p:style>
      </p:cxnSp>
      <p:sp>
        <p:nvSpPr>
          <p:cNvPr id="28" name="TextovéPole 27"/>
          <p:cNvSpPr txBox="1"/>
          <p:nvPr/>
        </p:nvSpPr>
        <p:spPr>
          <a:xfrm>
            <a:off x="6732240" y="903696"/>
            <a:ext cx="1976823" cy="369332"/>
          </a:xfrm>
          <a:prstGeom prst="rect">
            <a:avLst/>
          </a:prstGeom>
          <a:noFill/>
        </p:spPr>
        <p:txBody>
          <a:bodyPr wrap="none" rtlCol="0">
            <a:spAutoFit/>
          </a:bodyPr>
          <a:lstStyle/>
          <a:p>
            <a:r>
              <a:rPr lang="cs-CZ" b="1" dirty="0" smtClean="0">
                <a:solidFill>
                  <a:srgbClr val="0070C0"/>
                </a:solidFill>
                <a:latin typeface="Courier New" panose="02070309020205020404" pitchFamily="49" charset="0"/>
                <a:cs typeface="Courier New" panose="02070309020205020404" pitchFamily="49" charset="0"/>
              </a:rPr>
              <a:t>ACTGGTCTAG...</a:t>
            </a:r>
            <a:endParaRPr lang="cs-CZ" b="1" dirty="0">
              <a:solidFill>
                <a:srgbClr val="0070C0"/>
              </a:solidFill>
              <a:latin typeface="Courier New" panose="02070309020205020404" pitchFamily="49" charset="0"/>
              <a:cs typeface="Courier New" panose="02070309020205020404" pitchFamily="49" charset="0"/>
            </a:endParaRPr>
          </a:p>
        </p:txBody>
      </p:sp>
      <p:cxnSp>
        <p:nvCxnSpPr>
          <p:cNvPr id="29" name="Přímá spojnice 28"/>
          <p:cNvCxnSpPr/>
          <p:nvPr/>
        </p:nvCxnSpPr>
        <p:spPr>
          <a:xfrm>
            <a:off x="6349193" y="1088362"/>
            <a:ext cx="383047" cy="0"/>
          </a:xfrm>
          <a:prstGeom prst="line">
            <a:avLst/>
          </a:prstGeom>
        </p:spPr>
        <p:style>
          <a:lnRef idx="3">
            <a:schemeClr val="accent1"/>
          </a:lnRef>
          <a:fillRef idx="0">
            <a:schemeClr val="accent1"/>
          </a:fillRef>
          <a:effectRef idx="2">
            <a:schemeClr val="accent1"/>
          </a:effectRef>
          <a:fontRef idx="minor">
            <a:schemeClr val="tx1"/>
          </a:fontRef>
        </p:style>
      </p:cxnSp>
      <p:sp>
        <p:nvSpPr>
          <p:cNvPr id="30" name="TextovéPole 29"/>
          <p:cNvSpPr txBox="1"/>
          <p:nvPr/>
        </p:nvSpPr>
        <p:spPr>
          <a:xfrm>
            <a:off x="6732239" y="677228"/>
            <a:ext cx="460382" cy="369332"/>
          </a:xfrm>
          <a:prstGeom prst="rect">
            <a:avLst/>
          </a:prstGeom>
          <a:noFill/>
        </p:spPr>
        <p:txBody>
          <a:bodyPr wrap="none" rtlCol="0">
            <a:spAutoFit/>
          </a:bodyPr>
          <a:lstStyle/>
          <a:p>
            <a:r>
              <a:rPr lang="cs-CZ" b="1" dirty="0">
                <a:solidFill>
                  <a:srgbClr val="C00000"/>
                </a:solidFill>
                <a:latin typeface="Courier New" panose="02070309020205020404" pitchFamily="49" charset="0"/>
                <a:cs typeface="Courier New" panose="02070309020205020404" pitchFamily="49" charset="0"/>
              </a:rPr>
              <a:t>T</a:t>
            </a:r>
            <a:r>
              <a:rPr lang="cs-CZ" b="1" dirty="0" smtClean="0">
                <a:solidFill>
                  <a:srgbClr val="00B050"/>
                </a:solidFill>
                <a:latin typeface="Courier New" panose="02070309020205020404" pitchFamily="49" charset="0"/>
                <a:cs typeface="Courier New" panose="02070309020205020404" pitchFamily="49" charset="0"/>
              </a:rPr>
              <a:t>G</a:t>
            </a:r>
            <a:endParaRPr lang="cs-CZ" b="1" dirty="0">
              <a:solidFill>
                <a:srgbClr val="00B050"/>
              </a:solidFill>
              <a:latin typeface="Courier New" panose="02070309020205020404" pitchFamily="49" charset="0"/>
              <a:cs typeface="Courier New" panose="02070309020205020404" pitchFamily="49" charset="0"/>
            </a:endParaRPr>
          </a:p>
        </p:txBody>
      </p:sp>
      <p:cxnSp>
        <p:nvCxnSpPr>
          <p:cNvPr id="39" name="Přímá spojnice 38"/>
          <p:cNvCxnSpPr/>
          <p:nvPr/>
        </p:nvCxnSpPr>
        <p:spPr>
          <a:xfrm>
            <a:off x="6361330" y="1412911"/>
            <a:ext cx="383047" cy="0"/>
          </a:xfrm>
          <a:prstGeom prst="line">
            <a:avLst/>
          </a:prstGeom>
        </p:spPr>
        <p:style>
          <a:lnRef idx="3">
            <a:schemeClr val="accent1"/>
          </a:lnRef>
          <a:fillRef idx="0">
            <a:schemeClr val="accent1"/>
          </a:fillRef>
          <a:effectRef idx="2">
            <a:schemeClr val="accent1"/>
          </a:effectRef>
          <a:fontRef idx="minor">
            <a:schemeClr val="tx1"/>
          </a:fontRef>
        </p:style>
      </p:cxnSp>
      <p:sp>
        <p:nvSpPr>
          <p:cNvPr id="40" name="TextovéPole 39"/>
          <p:cNvSpPr txBox="1"/>
          <p:nvPr/>
        </p:nvSpPr>
        <p:spPr>
          <a:xfrm>
            <a:off x="6744378" y="1454713"/>
            <a:ext cx="1976823" cy="369332"/>
          </a:xfrm>
          <a:prstGeom prst="rect">
            <a:avLst/>
          </a:prstGeom>
          <a:noFill/>
        </p:spPr>
        <p:txBody>
          <a:bodyPr wrap="none" rtlCol="0">
            <a:spAutoFit/>
          </a:bodyPr>
          <a:lstStyle/>
          <a:p>
            <a:r>
              <a:rPr lang="cs-CZ" b="1" dirty="0" smtClean="0">
                <a:solidFill>
                  <a:srgbClr val="0070C0"/>
                </a:solidFill>
                <a:latin typeface="Courier New" panose="02070309020205020404" pitchFamily="49" charset="0"/>
                <a:cs typeface="Courier New" panose="02070309020205020404" pitchFamily="49" charset="0"/>
              </a:rPr>
              <a:t>ACTGGTCTAG...</a:t>
            </a:r>
            <a:endParaRPr lang="cs-CZ" b="1" dirty="0">
              <a:solidFill>
                <a:srgbClr val="0070C0"/>
              </a:solidFill>
              <a:latin typeface="Courier New" panose="02070309020205020404" pitchFamily="49" charset="0"/>
              <a:cs typeface="Courier New" panose="02070309020205020404" pitchFamily="49" charset="0"/>
            </a:endParaRPr>
          </a:p>
        </p:txBody>
      </p:sp>
      <p:cxnSp>
        <p:nvCxnSpPr>
          <p:cNvPr id="41" name="Přímá spojnice 40"/>
          <p:cNvCxnSpPr/>
          <p:nvPr/>
        </p:nvCxnSpPr>
        <p:spPr>
          <a:xfrm>
            <a:off x="6361331" y="1639379"/>
            <a:ext cx="383047" cy="0"/>
          </a:xfrm>
          <a:prstGeom prst="line">
            <a:avLst/>
          </a:prstGeom>
        </p:spPr>
        <p:style>
          <a:lnRef idx="3">
            <a:schemeClr val="accent1"/>
          </a:lnRef>
          <a:fillRef idx="0">
            <a:schemeClr val="accent1"/>
          </a:fillRef>
          <a:effectRef idx="2">
            <a:schemeClr val="accent1"/>
          </a:effectRef>
          <a:fontRef idx="minor">
            <a:schemeClr val="tx1"/>
          </a:fontRef>
        </p:style>
      </p:cxnSp>
      <p:sp>
        <p:nvSpPr>
          <p:cNvPr id="42" name="TextovéPole 41"/>
          <p:cNvSpPr txBox="1"/>
          <p:nvPr/>
        </p:nvSpPr>
        <p:spPr>
          <a:xfrm>
            <a:off x="6744377" y="1228245"/>
            <a:ext cx="1149674" cy="369332"/>
          </a:xfrm>
          <a:prstGeom prst="rect">
            <a:avLst/>
          </a:prstGeom>
          <a:noFill/>
        </p:spPr>
        <p:txBody>
          <a:bodyPr wrap="none" rtlCol="0">
            <a:spAutoFit/>
          </a:bodyPr>
          <a:lstStyle/>
          <a:p>
            <a:r>
              <a:rPr lang="cs-CZ" b="1" dirty="0" smtClean="0">
                <a:solidFill>
                  <a:srgbClr val="C00000"/>
                </a:solidFill>
                <a:latin typeface="Courier New" panose="02070309020205020404" pitchFamily="49" charset="0"/>
                <a:cs typeface="Courier New" panose="02070309020205020404" pitchFamily="49" charset="0"/>
              </a:rPr>
              <a:t>TGACCA</a:t>
            </a:r>
            <a:r>
              <a:rPr lang="cs-CZ" b="1" dirty="0" smtClean="0">
                <a:solidFill>
                  <a:srgbClr val="00B050"/>
                </a:solidFill>
                <a:latin typeface="Courier New" panose="02070309020205020404" pitchFamily="49" charset="0"/>
                <a:cs typeface="Courier New" panose="02070309020205020404" pitchFamily="49" charset="0"/>
              </a:rPr>
              <a:t>G</a:t>
            </a:r>
            <a:endParaRPr lang="cs-CZ" b="1" dirty="0">
              <a:solidFill>
                <a:srgbClr val="00B050"/>
              </a:solidFill>
              <a:latin typeface="Courier New" panose="02070309020205020404" pitchFamily="49" charset="0"/>
              <a:cs typeface="Courier New" panose="02070309020205020404" pitchFamily="49" charset="0"/>
            </a:endParaRPr>
          </a:p>
        </p:txBody>
      </p:sp>
      <p:cxnSp>
        <p:nvCxnSpPr>
          <p:cNvPr id="43" name="Přímá spojnice 42"/>
          <p:cNvCxnSpPr/>
          <p:nvPr/>
        </p:nvCxnSpPr>
        <p:spPr>
          <a:xfrm>
            <a:off x="6373468" y="1963928"/>
            <a:ext cx="383047" cy="0"/>
          </a:xfrm>
          <a:prstGeom prst="line">
            <a:avLst/>
          </a:prstGeom>
        </p:spPr>
        <p:style>
          <a:lnRef idx="3">
            <a:schemeClr val="accent1"/>
          </a:lnRef>
          <a:fillRef idx="0">
            <a:schemeClr val="accent1"/>
          </a:fillRef>
          <a:effectRef idx="2">
            <a:schemeClr val="accent1"/>
          </a:effectRef>
          <a:fontRef idx="minor">
            <a:schemeClr val="tx1"/>
          </a:fontRef>
        </p:style>
      </p:cxnSp>
      <p:sp>
        <p:nvSpPr>
          <p:cNvPr id="44" name="TextovéPole 43"/>
          <p:cNvSpPr txBox="1"/>
          <p:nvPr/>
        </p:nvSpPr>
        <p:spPr>
          <a:xfrm>
            <a:off x="6756516" y="2005730"/>
            <a:ext cx="1976823" cy="369332"/>
          </a:xfrm>
          <a:prstGeom prst="rect">
            <a:avLst/>
          </a:prstGeom>
          <a:noFill/>
        </p:spPr>
        <p:txBody>
          <a:bodyPr wrap="none" rtlCol="0">
            <a:spAutoFit/>
          </a:bodyPr>
          <a:lstStyle/>
          <a:p>
            <a:r>
              <a:rPr lang="cs-CZ" b="1" dirty="0" smtClean="0">
                <a:solidFill>
                  <a:srgbClr val="0070C0"/>
                </a:solidFill>
                <a:latin typeface="Courier New" panose="02070309020205020404" pitchFamily="49" charset="0"/>
                <a:cs typeface="Courier New" panose="02070309020205020404" pitchFamily="49" charset="0"/>
              </a:rPr>
              <a:t>ACTGGTCTAG...</a:t>
            </a:r>
            <a:endParaRPr lang="cs-CZ" b="1" dirty="0">
              <a:solidFill>
                <a:srgbClr val="0070C0"/>
              </a:solidFill>
              <a:latin typeface="Courier New" panose="02070309020205020404" pitchFamily="49" charset="0"/>
              <a:cs typeface="Courier New" panose="02070309020205020404" pitchFamily="49" charset="0"/>
            </a:endParaRPr>
          </a:p>
        </p:txBody>
      </p:sp>
      <p:cxnSp>
        <p:nvCxnSpPr>
          <p:cNvPr id="45" name="Přímá spojnice 44"/>
          <p:cNvCxnSpPr/>
          <p:nvPr/>
        </p:nvCxnSpPr>
        <p:spPr>
          <a:xfrm>
            <a:off x="6373469" y="2190396"/>
            <a:ext cx="383047" cy="0"/>
          </a:xfrm>
          <a:prstGeom prst="line">
            <a:avLst/>
          </a:prstGeom>
        </p:spPr>
        <p:style>
          <a:lnRef idx="3">
            <a:schemeClr val="accent1"/>
          </a:lnRef>
          <a:fillRef idx="0">
            <a:schemeClr val="accent1"/>
          </a:fillRef>
          <a:effectRef idx="2">
            <a:schemeClr val="accent1"/>
          </a:effectRef>
          <a:fontRef idx="minor">
            <a:schemeClr val="tx1"/>
          </a:fontRef>
        </p:style>
      </p:cxnSp>
      <p:sp>
        <p:nvSpPr>
          <p:cNvPr id="46" name="TextovéPole 45"/>
          <p:cNvSpPr txBox="1"/>
          <p:nvPr/>
        </p:nvSpPr>
        <p:spPr>
          <a:xfrm>
            <a:off x="6756515" y="1779262"/>
            <a:ext cx="1976823" cy="369332"/>
          </a:xfrm>
          <a:prstGeom prst="rect">
            <a:avLst/>
          </a:prstGeom>
          <a:noFill/>
        </p:spPr>
        <p:txBody>
          <a:bodyPr wrap="none" rtlCol="0">
            <a:spAutoFit/>
          </a:bodyPr>
          <a:lstStyle/>
          <a:p>
            <a:r>
              <a:rPr lang="cs-CZ" b="1" dirty="0" smtClean="0">
                <a:solidFill>
                  <a:srgbClr val="C00000"/>
                </a:solidFill>
                <a:latin typeface="Courier New" panose="02070309020205020404" pitchFamily="49" charset="0"/>
                <a:cs typeface="Courier New" panose="02070309020205020404" pitchFamily="49" charset="0"/>
              </a:rPr>
              <a:t>TGACCAGATC...</a:t>
            </a:r>
            <a:endParaRPr lang="cs-CZ" b="1" dirty="0">
              <a:solidFill>
                <a:srgbClr val="00B050"/>
              </a:solidFill>
              <a:latin typeface="Courier New" panose="02070309020205020404" pitchFamily="49" charset="0"/>
              <a:cs typeface="Courier New" panose="02070309020205020404" pitchFamily="49" charset="0"/>
            </a:endParaRPr>
          </a:p>
        </p:txBody>
      </p:sp>
      <p:sp>
        <p:nvSpPr>
          <p:cNvPr id="26" name="TextovéPole 25"/>
          <p:cNvSpPr txBox="1"/>
          <p:nvPr/>
        </p:nvSpPr>
        <p:spPr>
          <a:xfrm>
            <a:off x="2827835" y="1642808"/>
            <a:ext cx="1444626" cy="246221"/>
          </a:xfrm>
          <a:prstGeom prst="rect">
            <a:avLst/>
          </a:prstGeom>
          <a:noFill/>
        </p:spPr>
        <p:txBody>
          <a:bodyPr wrap="none" rtlCol="0">
            <a:spAutoFit/>
          </a:bodyPr>
          <a:lstStyle/>
          <a:p>
            <a:r>
              <a:rPr lang="cs-CZ" sz="1000" dirty="0" err="1" smtClean="0"/>
              <a:t>dATP+dTTP+dCTP+dGTP</a:t>
            </a:r>
            <a:endParaRPr lang="cs-CZ" sz="1000" dirty="0"/>
          </a:p>
        </p:txBody>
      </p:sp>
      <p:cxnSp>
        <p:nvCxnSpPr>
          <p:cNvPr id="54" name="Přímá spojnice se šipkou 53"/>
          <p:cNvCxnSpPr>
            <a:stCxn id="26" idx="0"/>
          </p:cNvCxnSpPr>
          <p:nvPr/>
        </p:nvCxnSpPr>
        <p:spPr>
          <a:xfrm flipV="1">
            <a:off x="3550148" y="1484784"/>
            <a:ext cx="0" cy="158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262991" y="5295622"/>
            <a:ext cx="487363" cy="487363"/>
          </a:xfrm>
          <a:prstGeom prst="rect">
            <a:avLst/>
          </a:prstGeom>
          <a:ln w="25400">
            <a:solidFill>
              <a:srgbClr val="00B050"/>
            </a:solidFill>
          </a:ln>
        </p:spPr>
      </p:pic>
    </p:spTree>
    <p:extLst>
      <p:ext uri="{BB962C8B-B14F-4D97-AF65-F5344CB8AC3E}">
        <p14:creationId xmlns:p14="http://schemas.microsoft.com/office/powerpoint/2010/main" val="19502698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44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quencing">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331640" y="764704"/>
            <a:ext cx="6759575" cy="4525963"/>
          </a:xfrm>
        </p:spPr>
      </p:pic>
    </p:spTree>
    <p:extLst>
      <p:ext uri="{BB962C8B-B14F-4D97-AF65-F5344CB8AC3E}">
        <p14:creationId xmlns:p14="http://schemas.microsoft.com/office/powerpoint/2010/main" val="40874646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vce.bioninja.com.au/_Media/sequencing_med.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260648"/>
            <a:ext cx="9048750" cy="606742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Skupina 6"/>
          <p:cNvGrpSpPr/>
          <p:nvPr/>
        </p:nvGrpSpPr>
        <p:grpSpPr>
          <a:xfrm>
            <a:off x="0" y="3933056"/>
            <a:ext cx="8712968" cy="2797279"/>
            <a:chOff x="0" y="3933056"/>
            <a:chExt cx="8712968" cy="2797279"/>
          </a:xfrm>
        </p:grpSpPr>
        <p:sp>
          <p:nvSpPr>
            <p:cNvPr id="6" name="Obdélník 5"/>
            <p:cNvSpPr/>
            <p:nvPr/>
          </p:nvSpPr>
          <p:spPr>
            <a:xfrm>
              <a:off x="0" y="6453336"/>
              <a:ext cx="8712968" cy="276999"/>
            </a:xfrm>
            <a:prstGeom prst="rect">
              <a:avLst/>
            </a:prstGeom>
          </p:spPr>
          <p:txBody>
            <a:bodyPr wrap="square">
              <a:spAutoFit/>
            </a:bodyPr>
            <a:lstStyle/>
            <a:p>
              <a:r>
                <a:rPr lang="cs-CZ" sz="1200" dirty="0"/>
                <a:t>http://www.vce.bioninja.com.au/aos-3-heredity/molecular-biology-technique/sequencing.html</a:t>
              </a:r>
            </a:p>
          </p:txBody>
        </p:sp>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8144" y="3933056"/>
              <a:ext cx="1283559" cy="2040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bdélník 4"/>
            <p:cNvSpPr/>
            <p:nvPr/>
          </p:nvSpPr>
          <p:spPr>
            <a:xfrm>
              <a:off x="7151703" y="3933056"/>
              <a:ext cx="1440160" cy="21602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pic>
        <p:nvPicPr>
          <p:cNvPr id="2" name="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25605" y="332656"/>
            <a:ext cx="487363" cy="487363"/>
          </a:xfrm>
          <a:prstGeom prst="rect">
            <a:avLst/>
          </a:prstGeom>
          <a:ln w="25400">
            <a:solidFill>
              <a:srgbClr val="00B050"/>
            </a:solidFill>
          </a:ln>
        </p:spPr>
      </p:pic>
    </p:spTree>
    <p:extLst>
      <p:ext uri="{BB962C8B-B14F-4D97-AF65-F5344CB8AC3E}">
        <p14:creationId xmlns:p14="http://schemas.microsoft.com/office/powerpoint/2010/main" val="13888309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18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1196752"/>
            <a:ext cx="3528392"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ovéPole 3"/>
          <p:cNvSpPr txBox="1"/>
          <p:nvPr/>
        </p:nvSpPr>
        <p:spPr>
          <a:xfrm>
            <a:off x="539552" y="476672"/>
            <a:ext cx="2572435" cy="369332"/>
          </a:xfrm>
          <a:prstGeom prst="rect">
            <a:avLst/>
          </a:prstGeom>
          <a:noFill/>
        </p:spPr>
        <p:txBody>
          <a:bodyPr wrap="none" rtlCol="0">
            <a:spAutoFit/>
          </a:bodyPr>
          <a:lstStyle/>
          <a:p>
            <a:pPr marL="285750" indent="-285750">
              <a:buFont typeface="Arial" panose="020B0604020202020204" pitchFamily="34" charset="0"/>
              <a:buChar char="•"/>
            </a:pPr>
            <a:r>
              <a:rPr lang="cs-CZ" dirty="0" smtClean="0"/>
              <a:t>kapilární </a:t>
            </a:r>
            <a:r>
              <a:rPr lang="cs-CZ" dirty="0" err="1" smtClean="0"/>
              <a:t>elektroforesa</a:t>
            </a:r>
            <a:endParaRPr lang="cs-CZ" dirty="0"/>
          </a:p>
        </p:txBody>
      </p:sp>
      <p:pic>
        <p:nvPicPr>
          <p:cNvPr id="7"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6056" y="1196752"/>
            <a:ext cx="3675704" cy="2955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24128" y="4437112"/>
            <a:ext cx="2709664" cy="1703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Obrázek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3528" y="4294532"/>
            <a:ext cx="5112568" cy="1988779"/>
          </a:xfrm>
          <a:prstGeom prst="rect">
            <a:avLst/>
          </a:prstGeom>
        </p:spPr>
      </p:pic>
      <p:pic>
        <p:nvPicPr>
          <p:cNvPr id="3" name="1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100392" y="566810"/>
            <a:ext cx="487363" cy="487363"/>
          </a:xfrm>
          <a:prstGeom prst="rect">
            <a:avLst/>
          </a:prstGeom>
          <a:ln w="25400">
            <a:solidFill>
              <a:srgbClr val="00B050"/>
            </a:solidFill>
          </a:ln>
        </p:spPr>
      </p:pic>
    </p:spTree>
    <p:extLst>
      <p:ext uri="{BB962C8B-B14F-4D97-AF65-F5344CB8AC3E}">
        <p14:creationId xmlns:p14="http://schemas.microsoft.com/office/powerpoint/2010/main" val="26736689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8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26875" y="-272"/>
            <a:ext cx="8229600" cy="6284912"/>
          </a:xfrm>
        </p:spPr>
        <p:txBody>
          <a:bodyPr>
            <a:noAutofit/>
          </a:bodyPr>
          <a:lstStyle/>
          <a:p>
            <a:pPr marL="0" indent="0" algn="just">
              <a:lnSpc>
                <a:spcPct val="170000"/>
              </a:lnSpc>
              <a:buNone/>
            </a:pPr>
            <a:r>
              <a:rPr lang="cs-CZ" sz="1600" b="1" dirty="0" smtClean="0">
                <a:solidFill>
                  <a:schemeClr val="bg1">
                    <a:lumMod val="65000"/>
                  </a:schemeClr>
                </a:solidFill>
              </a:rPr>
              <a:t>1962</a:t>
            </a:r>
            <a:r>
              <a:rPr lang="cs-CZ" sz="1600" dirty="0" smtClean="0">
                <a:solidFill>
                  <a:schemeClr val="bg1">
                    <a:lumMod val="65000"/>
                  </a:schemeClr>
                </a:solidFill>
              </a:rPr>
              <a:t> - </a:t>
            </a:r>
            <a:r>
              <a:rPr lang="cs-CZ" sz="1600" b="1" dirty="0" err="1" smtClean="0">
                <a:solidFill>
                  <a:schemeClr val="bg1">
                    <a:lumMod val="65000"/>
                  </a:schemeClr>
                </a:solidFill>
              </a:rPr>
              <a:t>Arber</a:t>
            </a:r>
            <a:r>
              <a:rPr lang="cs-CZ" sz="1600" dirty="0" smtClean="0">
                <a:solidFill>
                  <a:schemeClr val="bg1">
                    <a:lumMod val="65000"/>
                  </a:schemeClr>
                </a:solidFill>
              </a:rPr>
              <a:t> přinesl první důkazy o existenci DNA restrikčních </a:t>
            </a:r>
            <a:r>
              <a:rPr lang="cs-CZ" sz="1600" dirty="0" err="1" smtClean="0">
                <a:solidFill>
                  <a:schemeClr val="bg1">
                    <a:lumMod val="65000"/>
                  </a:schemeClr>
                </a:solidFill>
              </a:rPr>
              <a:t>endonukleas</a:t>
            </a:r>
            <a:r>
              <a:rPr lang="cs-CZ" sz="1600" dirty="0" smtClean="0">
                <a:solidFill>
                  <a:schemeClr val="bg1">
                    <a:lumMod val="65000"/>
                  </a:schemeClr>
                </a:solidFill>
              </a:rPr>
              <a:t> (štěpí v přesně definovaných místech molekulu DNA na fragmenty).</a:t>
            </a:r>
          </a:p>
          <a:p>
            <a:pPr marL="0" indent="0" algn="just">
              <a:lnSpc>
                <a:spcPct val="170000"/>
              </a:lnSpc>
              <a:buNone/>
            </a:pPr>
            <a:r>
              <a:rPr lang="cs-CZ" sz="1600" b="1" dirty="0" smtClean="0">
                <a:solidFill>
                  <a:schemeClr val="bg1">
                    <a:lumMod val="65000"/>
                  </a:schemeClr>
                </a:solidFill>
              </a:rPr>
              <a:t>1966</a:t>
            </a:r>
            <a:r>
              <a:rPr lang="cs-CZ" sz="1600" dirty="0" smtClean="0">
                <a:solidFill>
                  <a:schemeClr val="bg1">
                    <a:lumMod val="65000"/>
                  </a:schemeClr>
                </a:solidFill>
              </a:rPr>
              <a:t> - </a:t>
            </a:r>
            <a:r>
              <a:rPr lang="cs-CZ" sz="1600" b="1" dirty="0" err="1" smtClean="0">
                <a:solidFill>
                  <a:schemeClr val="bg1">
                    <a:lumMod val="65000"/>
                  </a:schemeClr>
                </a:solidFill>
              </a:rPr>
              <a:t>Nirenberg</a:t>
            </a:r>
            <a:r>
              <a:rPr lang="cs-CZ" sz="1600" dirty="0" smtClean="0">
                <a:solidFill>
                  <a:schemeClr val="bg1">
                    <a:lumMod val="65000"/>
                  </a:schemeClr>
                </a:solidFill>
              </a:rPr>
              <a:t>, </a:t>
            </a:r>
            <a:r>
              <a:rPr lang="cs-CZ" sz="1600" b="1" dirty="0" err="1" smtClean="0">
                <a:solidFill>
                  <a:schemeClr val="bg1">
                    <a:lumMod val="65000"/>
                  </a:schemeClr>
                </a:solidFill>
              </a:rPr>
              <a:t>Ochoa</a:t>
            </a:r>
            <a:r>
              <a:rPr lang="cs-CZ" sz="1600" dirty="0" smtClean="0">
                <a:solidFill>
                  <a:schemeClr val="bg1">
                    <a:lumMod val="65000"/>
                  </a:schemeClr>
                </a:solidFill>
              </a:rPr>
              <a:t> a </a:t>
            </a:r>
            <a:r>
              <a:rPr lang="cs-CZ" sz="1600" b="1" dirty="0" err="1" smtClean="0">
                <a:solidFill>
                  <a:schemeClr val="bg1">
                    <a:lumMod val="65000"/>
                  </a:schemeClr>
                </a:solidFill>
              </a:rPr>
              <a:t>Khorana</a:t>
            </a:r>
            <a:r>
              <a:rPr lang="cs-CZ" sz="1600" dirty="0" smtClean="0">
                <a:solidFill>
                  <a:schemeClr val="bg1">
                    <a:lumMod val="65000"/>
                  </a:schemeClr>
                </a:solidFill>
              </a:rPr>
              <a:t> rozluštili genetický kód.</a:t>
            </a:r>
          </a:p>
          <a:p>
            <a:pPr marL="0" indent="0" algn="just">
              <a:lnSpc>
                <a:spcPct val="170000"/>
              </a:lnSpc>
              <a:buNone/>
            </a:pPr>
            <a:r>
              <a:rPr lang="cs-CZ" sz="1600" b="1" dirty="0" smtClean="0">
                <a:solidFill>
                  <a:schemeClr val="bg1">
                    <a:lumMod val="65000"/>
                  </a:schemeClr>
                </a:solidFill>
              </a:rPr>
              <a:t>1967</a:t>
            </a:r>
            <a:r>
              <a:rPr lang="cs-CZ" sz="1600" dirty="0" smtClean="0">
                <a:solidFill>
                  <a:schemeClr val="bg1">
                    <a:lumMod val="65000"/>
                  </a:schemeClr>
                </a:solidFill>
              </a:rPr>
              <a:t> - </a:t>
            </a:r>
            <a:r>
              <a:rPr lang="cs-CZ" sz="1600" b="1" dirty="0" err="1" smtClean="0">
                <a:solidFill>
                  <a:schemeClr val="bg1">
                    <a:lumMod val="65000"/>
                  </a:schemeClr>
                </a:solidFill>
              </a:rPr>
              <a:t>Gellert</a:t>
            </a:r>
            <a:r>
              <a:rPr lang="cs-CZ" sz="1600" dirty="0" smtClean="0">
                <a:solidFill>
                  <a:schemeClr val="bg1">
                    <a:lumMod val="65000"/>
                  </a:schemeClr>
                </a:solidFill>
              </a:rPr>
              <a:t> objevil DNA </a:t>
            </a:r>
            <a:r>
              <a:rPr lang="cs-CZ" sz="1600" dirty="0" err="1" smtClean="0">
                <a:solidFill>
                  <a:schemeClr val="bg1">
                    <a:lumMod val="65000"/>
                  </a:schemeClr>
                </a:solidFill>
              </a:rPr>
              <a:t>ligasu</a:t>
            </a:r>
            <a:r>
              <a:rPr lang="cs-CZ" sz="1600" dirty="0" smtClean="0">
                <a:solidFill>
                  <a:schemeClr val="bg1">
                    <a:lumMod val="65000"/>
                  </a:schemeClr>
                </a:solidFill>
              </a:rPr>
              <a:t>. </a:t>
            </a:r>
          </a:p>
          <a:p>
            <a:pPr marL="0" indent="0" algn="just">
              <a:lnSpc>
                <a:spcPct val="170000"/>
              </a:lnSpc>
              <a:buNone/>
            </a:pPr>
            <a:r>
              <a:rPr lang="cs-CZ" sz="1600" b="1" dirty="0" smtClean="0">
                <a:solidFill>
                  <a:schemeClr val="bg1">
                    <a:lumMod val="65000"/>
                  </a:schemeClr>
                </a:solidFill>
              </a:rPr>
              <a:t>1972 - 1973</a:t>
            </a:r>
            <a:r>
              <a:rPr lang="cs-CZ" sz="1600" dirty="0" smtClean="0">
                <a:solidFill>
                  <a:schemeClr val="bg1">
                    <a:lumMod val="65000"/>
                  </a:schemeClr>
                </a:solidFill>
              </a:rPr>
              <a:t> - V laboratořích </a:t>
            </a:r>
            <a:r>
              <a:rPr lang="cs-CZ" sz="1600" b="1" dirty="0" err="1" smtClean="0">
                <a:solidFill>
                  <a:schemeClr val="bg1">
                    <a:lumMod val="65000"/>
                  </a:schemeClr>
                </a:solidFill>
              </a:rPr>
              <a:t>Boyera</a:t>
            </a:r>
            <a:r>
              <a:rPr lang="cs-CZ" sz="1600" b="1" dirty="0" smtClean="0">
                <a:solidFill>
                  <a:schemeClr val="bg1">
                    <a:lumMod val="65000"/>
                  </a:schemeClr>
                </a:solidFill>
              </a:rPr>
              <a:t>, </a:t>
            </a:r>
            <a:r>
              <a:rPr lang="cs-CZ" sz="1600" b="1" dirty="0" err="1" smtClean="0">
                <a:solidFill>
                  <a:schemeClr val="bg1">
                    <a:lumMod val="65000"/>
                  </a:schemeClr>
                </a:solidFill>
              </a:rPr>
              <a:t>Cohena</a:t>
            </a:r>
            <a:r>
              <a:rPr lang="cs-CZ" sz="1600" b="1" dirty="0" smtClean="0">
                <a:solidFill>
                  <a:schemeClr val="bg1">
                    <a:lumMod val="65000"/>
                  </a:schemeClr>
                </a:solidFill>
              </a:rPr>
              <a:t>, </a:t>
            </a:r>
            <a:r>
              <a:rPr lang="cs-CZ" sz="1600" b="1" dirty="0" err="1" smtClean="0">
                <a:solidFill>
                  <a:schemeClr val="bg1">
                    <a:lumMod val="65000"/>
                  </a:schemeClr>
                </a:solidFill>
              </a:rPr>
              <a:t>Berga</a:t>
            </a:r>
            <a:r>
              <a:rPr lang="cs-CZ" sz="1600" dirty="0" smtClean="0">
                <a:solidFill>
                  <a:schemeClr val="bg1">
                    <a:lumMod val="65000"/>
                  </a:schemeClr>
                </a:solidFill>
              </a:rPr>
              <a:t> a jejich kolegů byla vyvinuta technika klonování DNA. </a:t>
            </a:r>
          </a:p>
          <a:p>
            <a:pPr marL="0" indent="0" algn="just">
              <a:lnSpc>
                <a:spcPct val="170000"/>
              </a:lnSpc>
              <a:buNone/>
            </a:pPr>
            <a:r>
              <a:rPr lang="cs-CZ" sz="1600" b="1" dirty="0" smtClean="0">
                <a:solidFill>
                  <a:schemeClr val="bg1">
                    <a:lumMod val="65000"/>
                  </a:schemeClr>
                </a:solidFill>
              </a:rPr>
              <a:t>1975</a:t>
            </a:r>
            <a:r>
              <a:rPr lang="cs-CZ" sz="1600" dirty="0" smtClean="0">
                <a:solidFill>
                  <a:schemeClr val="bg1">
                    <a:lumMod val="65000"/>
                  </a:schemeClr>
                </a:solidFill>
              </a:rPr>
              <a:t> - </a:t>
            </a:r>
            <a:r>
              <a:rPr lang="cs-CZ" sz="1600" b="1" dirty="0" err="1" smtClean="0">
                <a:solidFill>
                  <a:schemeClr val="bg1">
                    <a:lumMod val="65000"/>
                  </a:schemeClr>
                </a:solidFill>
              </a:rPr>
              <a:t>Southern</a:t>
            </a:r>
            <a:r>
              <a:rPr lang="cs-CZ" sz="1600" dirty="0" smtClean="0">
                <a:solidFill>
                  <a:schemeClr val="bg1">
                    <a:lumMod val="65000"/>
                  </a:schemeClr>
                </a:solidFill>
              </a:rPr>
              <a:t> vyvinul DNA hybridizační metodiku na bázi gelové elektroforézy pro identifikaci molekul DNA o specifické sekvenci (</a:t>
            </a:r>
            <a:r>
              <a:rPr lang="cs-CZ" sz="1600" dirty="0" err="1" smtClean="0">
                <a:solidFill>
                  <a:schemeClr val="bg1">
                    <a:lumMod val="65000"/>
                  </a:schemeClr>
                </a:solidFill>
              </a:rPr>
              <a:t>Southern</a:t>
            </a:r>
            <a:r>
              <a:rPr lang="cs-CZ" sz="1600" dirty="0" smtClean="0">
                <a:solidFill>
                  <a:schemeClr val="bg1">
                    <a:lumMod val="65000"/>
                  </a:schemeClr>
                </a:solidFill>
              </a:rPr>
              <a:t> </a:t>
            </a:r>
            <a:r>
              <a:rPr lang="cs-CZ" sz="1600" dirty="0" err="1" smtClean="0">
                <a:solidFill>
                  <a:schemeClr val="bg1">
                    <a:lumMod val="65000"/>
                  </a:schemeClr>
                </a:solidFill>
              </a:rPr>
              <a:t>blot</a:t>
            </a:r>
            <a:r>
              <a:rPr lang="cs-CZ" sz="1600" dirty="0" smtClean="0">
                <a:solidFill>
                  <a:schemeClr val="bg1">
                    <a:lumMod val="65000"/>
                  </a:schemeClr>
                </a:solidFill>
              </a:rPr>
              <a:t>).</a:t>
            </a:r>
          </a:p>
          <a:p>
            <a:pPr marL="0" indent="0">
              <a:lnSpc>
                <a:spcPct val="170000"/>
              </a:lnSpc>
              <a:buNone/>
            </a:pPr>
            <a:r>
              <a:rPr lang="cs-CZ" sz="1600" b="1" dirty="0" smtClean="0">
                <a:solidFill>
                  <a:schemeClr val="bg1">
                    <a:lumMod val="65000"/>
                  </a:schemeClr>
                </a:solidFill>
              </a:rPr>
              <a:t>1975 - 1977</a:t>
            </a:r>
            <a:r>
              <a:rPr lang="cs-CZ" sz="1600" dirty="0" smtClean="0">
                <a:solidFill>
                  <a:schemeClr val="bg1">
                    <a:lumMod val="65000"/>
                  </a:schemeClr>
                </a:solidFill>
              </a:rPr>
              <a:t> -</a:t>
            </a:r>
            <a:r>
              <a:rPr lang="cs-CZ" sz="1600" b="1" dirty="0" smtClean="0">
                <a:solidFill>
                  <a:schemeClr val="bg1">
                    <a:lumMod val="65000"/>
                  </a:schemeClr>
                </a:solidFill>
              </a:rPr>
              <a:t> </a:t>
            </a:r>
            <a:r>
              <a:rPr lang="cs-CZ" sz="1600" b="1" dirty="0" err="1" smtClean="0">
                <a:solidFill>
                  <a:schemeClr val="bg1">
                    <a:lumMod val="65000"/>
                  </a:schemeClr>
                </a:solidFill>
              </a:rPr>
              <a:t>Sanger</a:t>
            </a:r>
            <a:r>
              <a:rPr lang="cs-CZ" sz="1600" dirty="0" smtClean="0">
                <a:solidFill>
                  <a:schemeClr val="bg1">
                    <a:lumMod val="65000"/>
                  </a:schemeClr>
                </a:solidFill>
              </a:rPr>
              <a:t> s </a:t>
            </a:r>
            <a:r>
              <a:rPr lang="cs-CZ" sz="1600" b="1" dirty="0" err="1" smtClean="0">
                <a:solidFill>
                  <a:schemeClr val="bg1">
                    <a:lumMod val="65000"/>
                  </a:schemeClr>
                </a:solidFill>
              </a:rPr>
              <a:t>Barrellem</a:t>
            </a:r>
            <a:r>
              <a:rPr lang="cs-CZ" sz="1600" b="1" dirty="0" smtClean="0">
                <a:solidFill>
                  <a:schemeClr val="bg1">
                    <a:lumMod val="65000"/>
                  </a:schemeClr>
                </a:solidFill>
              </a:rPr>
              <a:t> </a:t>
            </a:r>
            <a:r>
              <a:rPr lang="cs-CZ" sz="1600" dirty="0" smtClean="0">
                <a:solidFill>
                  <a:schemeClr val="bg1">
                    <a:lumMod val="65000"/>
                  </a:schemeClr>
                </a:solidFill>
              </a:rPr>
              <a:t>a </a:t>
            </a:r>
            <a:r>
              <a:rPr lang="cs-CZ" sz="1600" b="1" dirty="0" err="1" smtClean="0">
                <a:solidFill>
                  <a:schemeClr val="bg1">
                    <a:lumMod val="65000"/>
                  </a:schemeClr>
                </a:solidFill>
              </a:rPr>
              <a:t>Maxam</a:t>
            </a:r>
            <a:r>
              <a:rPr lang="cs-CZ" sz="1600" dirty="0" smtClean="0">
                <a:solidFill>
                  <a:schemeClr val="bg1">
                    <a:lumMod val="65000"/>
                  </a:schemeClr>
                </a:solidFill>
              </a:rPr>
              <a:t> s </a:t>
            </a:r>
            <a:r>
              <a:rPr lang="cs-CZ" sz="1600" b="1" dirty="0" smtClean="0">
                <a:solidFill>
                  <a:schemeClr val="bg1">
                    <a:lumMod val="65000"/>
                  </a:schemeClr>
                </a:solidFill>
              </a:rPr>
              <a:t>Gilbertem</a:t>
            </a:r>
            <a:r>
              <a:rPr lang="cs-CZ" sz="1600" dirty="0" smtClean="0">
                <a:solidFill>
                  <a:schemeClr val="bg1">
                    <a:lumMod val="65000"/>
                  </a:schemeClr>
                </a:solidFill>
              </a:rPr>
              <a:t> </a:t>
            </a:r>
            <a:r>
              <a:rPr lang="cs-CZ" sz="1600" b="1" dirty="0" smtClean="0">
                <a:solidFill>
                  <a:schemeClr val="bg1">
                    <a:lumMod val="65000"/>
                  </a:schemeClr>
                </a:solidFill>
              </a:rPr>
              <a:t>vyvinuli techniky </a:t>
            </a:r>
            <a:r>
              <a:rPr lang="cs-CZ" sz="1600" b="1" dirty="0" err="1" smtClean="0">
                <a:solidFill>
                  <a:schemeClr val="bg1">
                    <a:lumMod val="65000"/>
                  </a:schemeClr>
                </a:solidFill>
              </a:rPr>
              <a:t>sekvenování</a:t>
            </a:r>
            <a:r>
              <a:rPr lang="cs-CZ" sz="1600" b="1" dirty="0" smtClean="0">
                <a:solidFill>
                  <a:schemeClr val="bg1">
                    <a:lumMod val="65000"/>
                  </a:schemeClr>
                </a:solidFill>
              </a:rPr>
              <a:t> DNA</a:t>
            </a:r>
          </a:p>
          <a:p>
            <a:pPr marL="0" indent="0">
              <a:lnSpc>
                <a:spcPct val="170000"/>
              </a:lnSpc>
              <a:buNone/>
            </a:pPr>
            <a:r>
              <a:rPr lang="cs-CZ" sz="1600" b="1" dirty="0"/>
              <a:t>1978 – 1980 </a:t>
            </a:r>
            <a:r>
              <a:rPr lang="cs-CZ" sz="1600" dirty="0"/>
              <a:t>– první rekombinantní protein</a:t>
            </a:r>
          </a:p>
          <a:p>
            <a:pPr marL="0" indent="0">
              <a:lnSpc>
                <a:spcPct val="170000"/>
              </a:lnSpc>
              <a:buNone/>
            </a:pPr>
            <a:r>
              <a:rPr lang="cs-CZ" sz="1600" b="1" dirty="0" smtClean="0">
                <a:solidFill>
                  <a:srgbClr val="D8D7DF"/>
                </a:solidFill>
              </a:rPr>
              <a:t>1981 - 1982 </a:t>
            </a:r>
            <a:r>
              <a:rPr lang="cs-CZ" sz="1600" dirty="0" smtClean="0">
                <a:solidFill>
                  <a:srgbClr val="D8D7DF"/>
                </a:solidFill>
              </a:rPr>
              <a:t>- </a:t>
            </a:r>
            <a:r>
              <a:rPr lang="cs-CZ" sz="1600" b="1" dirty="0" err="1" smtClean="0">
                <a:solidFill>
                  <a:srgbClr val="D8D7DF"/>
                </a:solidFill>
              </a:rPr>
              <a:t>Palmiter</a:t>
            </a:r>
            <a:r>
              <a:rPr lang="cs-CZ" sz="1600" b="1" dirty="0" smtClean="0">
                <a:solidFill>
                  <a:srgbClr val="D8D7DF"/>
                </a:solidFill>
              </a:rPr>
              <a:t> </a:t>
            </a:r>
            <a:r>
              <a:rPr lang="cs-CZ" sz="1600" dirty="0" smtClean="0">
                <a:solidFill>
                  <a:srgbClr val="D8D7DF"/>
                </a:solidFill>
              </a:rPr>
              <a:t>a</a:t>
            </a:r>
            <a:r>
              <a:rPr lang="cs-CZ" sz="1600" b="1" dirty="0" smtClean="0">
                <a:solidFill>
                  <a:srgbClr val="D8D7DF"/>
                </a:solidFill>
              </a:rPr>
              <a:t> </a:t>
            </a:r>
            <a:r>
              <a:rPr lang="cs-CZ" sz="1600" b="1" dirty="0" err="1" smtClean="0">
                <a:solidFill>
                  <a:srgbClr val="D8D7DF"/>
                </a:solidFill>
              </a:rPr>
              <a:t>Brinster</a:t>
            </a:r>
            <a:r>
              <a:rPr lang="cs-CZ" sz="1600" dirty="0" smtClean="0">
                <a:solidFill>
                  <a:srgbClr val="D8D7DF"/>
                </a:solidFill>
              </a:rPr>
              <a:t> přivedl na svět první transgenní myš a </a:t>
            </a:r>
            <a:r>
              <a:rPr lang="cs-CZ" sz="1600" b="1" dirty="0" err="1" smtClean="0">
                <a:solidFill>
                  <a:srgbClr val="D8D7DF"/>
                </a:solidFill>
              </a:rPr>
              <a:t>Sprandling</a:t>
            </a:r>
            <a:r>
              <a:rPr lang="cs-CZ" sz="1600" dirty="0" smtClean="0">
                <a:solidFill>
                  <a:srgbClr val="D8D7DF"/>
                </a:solidFill>
              </a:rPr>
              <a:t> s </a:t>
            </a:r>
            <a:r>
              <a:rPr lang="cs-CZ" sz="1600" b="1" dirty="0" err="1" smtClean="0">
                <a:solidFill>
                  <a:srgbClr val="D8D7DF"/>
                </a:solidFill>
              </a:rPr>
              <a:t>Rubinem</a:t>
            </a:r>
            <a:r>
              <a:rPr lang="cs-CZ" sz="1600" dirty="0" smtClean="0">
                <a:solidFill>
                  <a:srgbClr val="D8D7DF"/>
                </a:solidFill>
              </a:rPr>
              <a:t> první transgenní octomilku.</a:t>
            </a:r>
          </a:p>
          <a:p>
            <a:pPr marL="0" indent="0" algn="just">
              <a:lnSpc>
                <a:spcPct val="170000"/>
              </a:lnSpc>
              <a:buNone/>
            </a:pPr>
            <a:r>
              <a:rPr lang="cs-CZ" sz="1600" b="1" dirty="0" smtClean="0">
                <a:solidFill>
                  <a:srgbClr val="D8D7DF"/>
                </a:solidFill>
              </a:rPr>
              <a:t>1985</a:t>
            </a:r>
            <a:r>
              <a:rPr lang="cs-CZ" sz="1600" dirty="0" smtClean="0">
                <a:solidFill>
                  <a:srgbClr val="D8D7DF"/>
                </a:solidFill>
              </a:rPr>
              <a:t> - </a:t>
            </a:r>
            <a:r>
              <a:rPr lang="cs-CZ" sz="1600" b="1" dirty="0" err="1" smtClean="0">
                <a:solidFill>
                  <a:srgbClr val="D8D7DF"/>
                </a:solidFill>
              </a:rPr>
              <a:t>Mullis</a:t>
            </a:r>
            <a:r>
              <a:rPr lang="cs-CZ" sz="1600" dirty="0" smtClean="0">
                <a:solidFill>
                  <a:srgbClr val="D8D7DF"/>
                </a:solidFill>
              </a:rPr>
              <a:t> </a:t>
            </a:r>
            <a:r>
              <a:rPr lang="cs-CZ" sz="1600" b="1" dirty="0" smtClean="0">
                <a:solidFill>
                  <a:srgbClr val="D8D7DF"/>
                </a:solidFill>
              </a:rPr>
              <a:t>spolu s kolegy vynalezl PCR</a:t>
            </a:r>
          </a:p>
          <a:p>
            <a:pPr marL="0" indent="0" algn="just">
              <a:lnSpc>
                <a:spcPct val="170000"/>
              </a:lnSpc>
              <a:buNone/>
            </a:pPr>
            <a:endParaRPr lang="cs-CZ" sz="1600" dirty="0" smtClean="0"/>
          </a:p>
          <a:p>
            <a:pPr marL="0" indent="0" algn="just">
              <a:lnSpc>
                <a:spcPct val="170000"/>
              </a:lnSpc>
              <a:buNone/>
            </a:pPr>
            <a:endParaRPr lang="cs-CZ" sz="1600" dirty="0" smtClean="0"/>
          </a:p>
        </p:txBody>
      </p:sp>
      <p:pic>
        <p:nvPicPr>
          <p:cNvPr id="2" name="1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72400" y="908720"/>
            <a:ext cx="487363" cy="487363"/>
          </a:xfrm>
          <a:prstGeom prst="rect">
            <a:avLst/>
          </a:prstGeom>
          <a:ln w="25400">
            <a:solidFill>
              <a:srgbClr val="00B050"/>
            </a:solidFill>
          </a:ln>
        </p:spPr>
      </p:pic>
    </p:spTree>
    <p:extLst>
      <p:ext uri="{BB962C8B-B14F-4D97-AF65-F5344CB8AC3E}">
        <p14:creationId xmlns:p14="http://schemas.microsoft.com/office/powerpoint/2010/main" val="4647845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94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s://www.mercodia.se/assets/upload/images/learning_center/Screen%20Shot%202015-04-08%20at%2014_42_1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1080093"/>
            <a:ext cx="8427160" cy="3168352"/>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3778905" y="285746"/>
            <a:ext cx="1032783" cy="461665"/>
          </a:xfrm>
          <a:prstGeom prst="rect">
            <a:avLst/>
          </a:prstGeom>
          <a:noFill/>
        </p:spPr>
        <p:txBody>
          <a:bodyPr wrap="none" rtlCol="0">
            <a:spAutoFit/>
          </a:bodyPr>
          <a:lstStyle/>
          <a:p>
            <a:r>
              <a:rPr lang="cs-CZ" sz="2400" b="1" dirty="0" smtClean="0">
                <a:solidFill>
                  <a:srgbClr val="C00000"/>
                </a:solidFill>
              </a:rPr>
              <a:t>Inzulin</a:t>
            </a:r>
            <a:endParaRPr lang="cs-CZ" sz="2400" b="1" dirty="0">
              <a:solidFill>
                <a:srgbClr val="C00000"/>
              </a:solidFill>
            </a:endParaRPr>
          </a:p>
        </p:txBody>
      </p:sp>
      <p:pic>
        <p:nvPicPr>
          <p:cNvPr id="5" name="Obrázek 4"/>
          <p:cNvPicPr>
            <a:picLocks noChangeAspect="1"/>
          </p:cNvPicPr>
          <p:nvPr/>
        </p:nvPicPr>
        <p:blipFill>
          <a:blip r:embed="rId6"/>
          <a:stretch>
            <a:fillRect/>
          </a:stretch>
        </p:blipFill>
        <p:spPr>
          <a:xfrm>
            <a:off x="0" y="77266"/>
            <a:ext cx="1600969" cy="1651678"/>
          </a:xfrm>
          <a:prstGeom prst="rect">
            <a:avLst/>
          </a:prstGeom>
        </p:spPr>
      </p:pic>
      <p:pic>
        <p:nvPicPr>
          <p:cNvPr id="6" name="Obrázek 5"/>
          <p:cNvPicPr>
            <a:picLocks noChangeAspect="1"/>
          </p:cNvPicPr>
          <p:nvPr/>
        </p:nvPicPr>
        <p:blipFill>
          <a:blip r:embed="rId7"/>
          <a:stretch>
            <a:fillRect/>
          </a:stretch>
        </p:blipFill>
        <p:spPr>
          <a:xfrm>
            <a:off x="5724128" y="188640"/>
            <a:ext cx="3190875" cy="1428750"/>
          </a:xfrm>
          <a:prstGeom prst="rect">
            <a:avLst/>
          </a:prstGeom>
        </p:spPr>
      </p:pic>
      <p:pic>
        <p:nvPicPr>
          <p:cNvPr id="7" name="Obrázek 6"/>
          <p:cNvPicPr>
            <a:picLocks noChangeAspect="1"/>
          </p:cNvPicPr>
          <p:nvPr/>
        </p:nvPicPr>
        <p:blipFill>
          <a:blip r:embed="rId8"/>
          <a:stretch>
            <a:fillRect/>
          </a:stretch>
        </p:blipFill>
        <p:spPr>
          <a:xfrm>
            <a:off x="1475656" y="4670429"/>
            <a:ext cx="1545758" cy="1028632"/>
          </a:xfrm>
          <a:prstGeom prst="rect">
            <a:avLst/>
          </a:prstGeom>
        </p:spPr>
      </p:pic>
      <p:pic>
        <p:nvPicPr>
          <p:cNvPr id="8" name="Obrázek 7"/>
          <p:cNvPicPr>
            <a:picLocks noChangeAspect="1"/>
          </p:cNvPicPr>
          <p:nvPr/>
        </p:nvPicPr>
        <p:blipFill>
          <a:blip r:embed="rId9"/>
          <a:stretch>
            <a:fillRect/>
          </a:stretch>
        </p:blipFill>
        <p:spPr>
          <a:xfrm>
            <a:off x="3923928" y="4581128"/>
            <a:ext cx="2027312" cy="1164334"/>
          </a:xfrm>
          <a:prstGeom prst="rect">
            <a:avLst/>
          </a:prstGeom>
        </p:spPr>
      </p:pic>
      <p:pic>
        <p:nvPicPr>
          <p:cNvPr id="2" name="1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352069" y="5258099"/>
            <a:ext cx="487363" cy="487363"/>
          </a:xfrm>
          <a:prstGeom prst="rect">
            <a:avLst/>
          </a:prstGeom>
          <a:ln w="25400">
            <a:solidFill>
              <a:srgbClr val="00B050"/>
            </a:solidFill>
          </a:ln>
        </p:spPr>
      </p:pic>
    </p:spTree>
    <p:extLst>
      <p:ext uri="{BB962C8B-B14F-4D97-AF65-F5344CB8AC3E}">
        <p14:creationId xmlns:p14="http://schemas.microsoft.com/office/powerpoint/2010/main" val="15737581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76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5"/>
          <a:stretch>
            <a:fillRect/>
          </a:stretch>
        </p:blipFill>
        <p:spPr>
          <a:xfrm>
            <a:off x="32943" y="308491"/>
            <a:ext cx="1988840" cy="1988840"/>
          </a:xfrm>
          <a:prstGeom prst="rect">
            <a:avLst/>
          </a:prstGeom>
        </p:spPr>
      </p:pic>
      <p:pic>
        <p:nvPicPr>
          <p:cNvPr id="6" name="Obrázek 5"/>
          <p:cNvPicPr>
            <a:picLocks noChangeAspect="1"/>
          </p:cNvPicPr>
          <p:nvPr/>
        </p:nvPicPr>
        <p:blipFill>
          <a:blip r:embed="rId6"/>
          <a:stretch>
            <a:fillRect/>
          </a:stretch>
        </p:blipFill>
        <p:spPr>
          <a:xfrm>
            <a:off x="1699171" y="424924"/>
            <a:ext cx="1309688" cy="871538"/>
          </a:xfrm>
          <a:prstGeom prst="rect">
            <a:avLst/>
          </a:prstGeom>
        </p:spPr>
      </p:pic>
      <p:pic>
        <p:nvPicPr>
          <p:cNvPr id="7" name="Obrázek 6"/>
          <p:cNvPicPr>
            <a:picLocks noChangeAspect="1"/>
          </p:cNvPicPr>
          <p:nvPr/>
        </p:nvPicPr>
        <p:blipFill>
          <a:blip r:embed="rId7"/>
          <a:stretch>
            <a:fillRect/>
          </a:stretch>
        </p:blipFill>
        <p:spPr>
          <a:xfrm>
            <a:off x="505286" y="122054"/>
            <a:ext cx="1044153" cy="579314"/>
          </a:xfrm>
          <a:prstGeom prst="rect">
            <a:avLst/>
          </a:prstGeom>
        </p:spPr>
      </p:pic>
      <p:sp>
        <p:nvSpPr>
          <p:cNvPr id="9" name="TextovéPole 8"/>
          <p:cNvSpPr txBox="1"/>
          <p:nvPr/>
        </p:nvSpPr>
        <p:spPr>
          <a:xfrm>
            <a:off x="3228243" y="386827"/>
            <a:ext cx="5444439" cy="1200329"/>
          </a:xfrm>
          <a:prstGeom prst="rect">
            <a:avLst/>
          </a:prstGeom>
          <a:noFill/>
        </p:spPr>
        <p:txBody>
          <a:bodyPr wrap="none" rtlCol="0">
            <a:spAutoFit/>
          </a:bodyPr>
          <a:lstStyle/>
          <a:p>
            <a:r>
              <a:rPr lang="cs-CZ" dirty="0" smtClean="0"/>
              <a:t>výroba od roku 1923</a:t>
            </a:r>
          </a:p>
          <a:p>
            <a:r>
              <a:rPr lang="pl-PL" dirty="0"/>
              <a:t>léčba 1 pacienta </a:t>
            </a:r>
            <a:r>
              <a:rPr lang="pl-PL" dirty="0" smtClean="0"/>
              <a:t>s diabetes 2. typu - </a:t>
            </a:r>
            <a:r>
              <a:rPr lang="pl-PL" dirty="0"/>
              <a:t>900 dolarů za měsíc</a:t>
            </a:r>
            <a:endParaRPr lang="cs-CZ" dirty="0"/>
          </a:p>
          <a:p>
            <a:endParaRPr lang="cs-CZ" dirty="0" smtClean="0"/>
          </a:p>
          <a:p>
            <a:endParaRPr lang="cs-CZ" dirty="0"/>
          </a:p>
        </p:txBody>
      </p:sp>
      <p:pic>
        <p:nvPicPr>
          <p:cNvPr id="12" name="Obrázek 11"/>
          <p:cNvPicPr>
            <a:picLocks noChangeAspect="1"/>
          </p:cNvPicPr>
          <p:nvPr/>
        </p:nvPicPr>
        <p:blipFill>
          <a:blip r:embed="rId8"/>
          <a:stretch>
            <a:fillRect/>
          </a:stretch>
        </p:blipFill>
        <p:spPr>
          <a:xfrm>
            <a:off x="626130" y="1988840"/>
            <a:ext cx="3888432" cy="4658018"/>
          </a:xfrm>
          <a:prstGeom prst="rect">
            <a:avLst/>
          </a:prstGeom>
        </p:spPr>
      </p:pic>
      <p:pic>
        <p:nvPicPr>
          <p:cNvPr id="13" name="Obrázek 12"/>
          <p:cNvPicPr>
            <a:picLocks noChangeAspect="1"/>
          </p:cNvPicPr>
          <p:nvPr/>
        </p:nvPicPr>
        <p:blipFill>
          <a:blip r:embed="rId9"/>
          <a:stretch>
            <a:fillRect/>
          </a:stretch>
        </p:blipFill>
        <p:spPr>
          <a:xfrm>
            <a:off x="4932040" y="2636912"/>
            <a:ext cx="4091947" cy="3068960"/>
          </a:xfrm>
          <a:prstGeom prst="rect">
            <a:avLst/>
          </a:prstGeom>
        </p:spPr>
      </p:pic>
      <p:pic>
        <p:nvPicPr>
          <p:cNvPr id="2" name="1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956376" y="1265022"/>
            <a:ext cx="487363" cy="487363"/>
          </a:xfrm>
          <a:prstGeom prst="rect">
            <a:avLst/>
          </a:prstGeom>
          <a:ln w="28575">
            <a:solidFill>
              <a:srgbClr val="00B050"/>
            </a:solidFill>
          </a:ln>
        </p:spPr>
      </p:pic>
    </p:spTree>
    <p:extLst>
      <p:ext uri="{BB962C8B-B14F-4D97-AF65-F5344CB8AC3E}">
        <p14:creationId xmlns:p14="http://schemas.microsoft.com/office/powerpoint/2010/main" val="16362474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7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ltLang="cs-CZ" dirty="0" smtClean="0"/>
              <a:t>Trocha historie nikoho nezabije...</a:t>
            </a:r>
            <a:endParaRPr lang="cs-CZ" dirty="0"/>
          </a:p>
        </p:txBody>
      </p:sp>
      <p:sp>
        <p:nvSpPr>
          <p:cNvPr id="3" name="Zástupný symbol pro obsah 2"/>
          <p:cNvSpPr>
            <a:spLocks noGrp="1"/>
          </p:cNvSpPr>
          <p:nvPr>
            <p:ph idx="1"/>
          </p:nvPr>
        </p:nvSpPr>
        <p:spPr>
          <a:xfrm>
            <a:off x="457380" y="1196752"/>
            <a:ext cx="8229600" cy="2789005"/>
          </a:xfrm>
        </p:spPr>
        <p:txBody>
          <a:bodyPr>
            <a:noAutofit/>
          </a:bodyPr>
          <a:lstStyle/>
          <a:p>
            <a:pPr marL="0" indent="0">
              <a:lnSpc>
                <a:spcPct val="170000"/>
              </a:lnSpc>
              <a:buNone/>
            </a:pPr>
            <a:r>
              <a:rPr lang="cs-CZ" sz="1600" b="1" dirty="0" smtClean="0"/>
              <a:t>1869</a:t>
            </a:r>
            <a:r>
              <a:rPr lang="cs-CZ" sz="1600" dirty="0" smtClean="0"/>
              <a:t> - </a:t>
            </a:r>
            <a:r>
              <a:rPr lang="cs-CZ" sz="1600" b="1" dirty="0" err="1" smtClean="0">
                <a:solidFill>
                  <a:srgbClr val="C00000"/>
                </a:solidFill>
              </a:rPr>
              <a:t>Miescher</a:t>
            </a:r>
            <a:r>
              <a:rPr lang="cs-CZ" sz="1600" dirty="0" smtClean="0"/>
              <a:t> z lidských bílých krvinek poprvé izoloval DNA.</a:t>
            </a:r>
          </a:p>
          <a:p>
            <a:pPr marL="0" indent="0">
              <a:lnSpc>
                <a:spcPct val="170000"/>
              </a:lnSpc>
              <a:buNone/>
            </a:pPr>
            <a:r>
              <a:rPr lang="cs-CZ" sz="1600" b="1" dirty="0" smtClean="0"/>
              <a:t>1944</a:t>
            </a:r>
            <a:r>
              <a:rPr lang="cs-CZ" sz="1600" dirty="0" smtClean="0"/>
              <a:t> - </a:t>
            </a:r>
            <a:r>
              <a:rPr lang="cs-CZ" sz="1600" b="1" dirty="0" err="1" smtClean="0">
                <a:solidFill>
                  <a:srgbClr val="C00000"/>
                </a:solidFill>
              </a:rPr>
              <a:t>Avery</a:t>
            </a:r>
            <a:r>
              <a:rPr lang="cs-CZ" sz="1600" b="1" dirty="0" smtClean="0">
                <a:solidFill>
                  <a:srgbClr val="C00000"/>
                </a:solidFill>
              </a:rPr>
              <a:t> </a:t>
            </a:r>
            <a:r>
              <a:rPr lang="cs-CZ" sz="1600" dirty="0" smtClean="0"/>
              <a:t>ukázal, že genetická informace je uchovávána pravděpodobně molekulou DNA a nikoli proteiny, jak se do té doby věřilo.</a:t>
            </a:r>
          </a:p>
          <a:p>
            <a:pPr marL="0" indent="0">
              <a:lnSpc>
                <a:spcPct val="170000"/>
              </a:lnSpc>
              <a:buNone/>
            </a:pPr>
            <a:r>
              <a:rPr lang="cs-CZ" sz="1600" b="1" dirty="0" smtClean="0"/>
              <a:t>1953</a:t>
            </a:r>
            <a:r>
              <a:rPr lang="cs-CZ" sz="1600" dirty="0" smtClean="0"/>
              <a:t> - </a:t>
            </a:r>
            <a:r>
              <a:rPr lang="cs-CZ" sz="1600" b="1" dirty="0" smtClean="0">
                <a:solidFill>
                  <a:srgbClr val="C00000"/>
                </a:solidFill>
              </a:rPr>
              <a:t>Watson </a:t>
            </a:r>
            <a:r>
              <a:rPr lang="cs-CZ" sz="1600" dirty="0" smtClean="0"/>
              <a:t>a</a:t>
            </a:r>
            <a:r>
              <a:rPr lang="cs-CZ" sz="1600" b="1" dirty="0" smtClean="0"/>
              <a:t> </a:t>
            </a:r>
            <a:r>
              <a:rPr lang="cs-CZ" sz="1600" b="1" dirty="0" smtClean="0">
                <a:solidFill>
                  <a:srgbClr val="C00000"/>
                </a:solidFill>
              </a:rPr>
              <a:t>Crick</a:t>
            </a:r>
            <a:r>
              <a:rPr lang="cs-CZ" sz="1600" dirty="0" smtClean="0"/>
              <a:t> na základě dat </a:t>
            </a:r>
            <a:r>
              <a:rPr lang="cs-CZ" sz="1600" b="1" dirty="0" smtClean="0">
                <a:solidFill>
                  <a:srgbClr val="C00000"/>
                </a:solidFill>
              </a:rPr>
              <a:t>Franklinové,</a:t>
            </a:r>
            <a:r>
              <a:rPr lang="cs-CZ" sz="1600" dirty="0" smtClean="0"/>
              <a:t> </a:t>
            </a:r>
            <a:r>
              <a:rPr lang="cs-CZ" sz="1600" b="1" dirty="0" smtClean="0">
                <a:solidFill>
                  <a:srgbClr val="C00000"/>
                </a:solidFill>
              </a:rPr>
              <a:t>Wilkinse a </a:t>
            </a:r>
            <a:r>
              <a:rPr lang="cs-CZ" sz="1600" b="1" dirty="0" err="1" smtClean="0">
                <a:solidFill>
                  <a:srgbClr val="C00000"/>
                </a:solidFill>
              </a:rPr>
              <a:t>Paulinga</a:t>
            </a:r>
            <a:r>
              <a:rPr lang="cs-CZ" sz="1600" dirty="0" smtClean="0"/>
              <a:t> poprvé postulovali model sekundární struktury molekuly DNA - model dvoušroubovice DNA.</a:t>
            </a:r>
            <a:endParaRPr lang="cs-CZ" sz="1600" dirty="0"/>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7520" y="3861048"/>
            <a:ext cx="1944216" cy="2717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3528" y="3984591"/>
            <a:ext cx="2376263" cy="2688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5816" y="4004385"/>
            <a:ext cx="1244137" cy="1597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Obrázek 3"/>
          <p:cNvPicPr>
            <a:picLocks noChangeAspect="1"/>
          </p:cNvPicPr>
          <p:nvPr/>
        </p:nvPicPr>
        <p:blipFill>
          <a:blip r:embed="rId8"/>
          <a:stretch>
            <a:fillRect/>
          </a:stretch>
        </p:blipFill>
        <p:spPr>
          <a:xfrm>
            <a:off x="4530783" y="4505485"/>
            <a:ext cx="2133600" cy="2133600"/>
          </a:xfrm>
          <a:prstGeom prst="rect">
            <a:avLst/>
          </a:prstGeom>
        </p:spPr>
      </p:pic>
      <p:sp>
        <p:nvSpPr>
          <p:cNvPr id="5" name="TextovéPole 4"/>
          <p:cNvSpPr txBox="1"/>
          <p:nvPr/>
        </p:nvSpPr>
        <p:spPr>
          <a:xfrm>
            <a:off x="4263667" y="3755215"/>
            <a:ext cx="2618409" cy="584775"/>
          </a:xfrm>
          <a:prstGeom prst="rect">
            <a:avLst/>
          </a:prstGeom>
          <a:noFill/>
        </p:spPr>
        <p:txBody>
          <a:bodyPr wrap="none" rtlCol="0">
            <a:spAutoFit/>
          </a:bodyPr>
          <a:lstStyle/>
          <a:p>
            <a:pPr algn="ctr"/>
            <a:r>
              <a:rPr lang="cs-CZ" b="1" dirty="0" smtClean="0">
                <a:solidFill>
                  <a:srgbClr val="00B050"/>
                </a:solidFill>
              </a:rPr>
              <a:t>Snímek 51</a:t>
            </a:r>
          </a:p>
          <a:p>
            <a:pPr algn="ctr"/>
            <a:r>
              <a:rPr lang="cs-CZ" sz="1400" dirty="0" smtClean="0"/>
              <a:t>nejdůležitější snímek všech dob...</a:t>
            </a:r>
            <a:endParaRPr lang="cs-CZ" sz="1400" dirty="0"/>
          </a:p>
        </p:txBody>
      </p:sp>
      <p:pic>
        <p:nvPicPr>
          <p:cNvPr id="6" name="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427585" y="340768"/>
            <a:ext cx="487363" cy="487363"/>
          </a:xfrm>
          <a:prstGeom prst="rect">
            <a:avLst/>
          </a:prstGeom>
          <a:ln w="25400">
            <a:solidFill>
              <a:srgbClr val="00B050"/>
            </a:solidFill>
          </a:ln>
        </p:spPr>
      </p:pic>
    </p:spTree>
    <p:extLst>
      <p:ext uri="{BB962C8B-B14F-4D97-AF65-F5344CB8AC3E}">
        <p14:creationId xmlns:p14="http://schemas.microsoft.com/office/powerpoint/2010/main" val="20349043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99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p:cNvGraphicFramePr>
            <a:graphicFrameLocks noGrp="1"/>
          </p:cNvGraphicFramePr>
          <p:nvPr>
            <p:extLst>
              <p:ext uri="{D42A27DB-BD31-4B8C-83A1-F6EECF244321}">
                <p14:modId xmlns:p14="http://schemas.microsoft.com/office/powerpoint/2010/main" val="359703473"/>
              </p:ext>
            </p:extLst>
          </p:nvPr>
        </p:nvGraphicFramePr>
        <p:xfrm>
          <a:off x="827584" y="764704"/>
          <a:ext cx="7776863" cy="4528708"/>
        </p:xfrm>
        <a:graphic>
          <a:graphicData uri="http://schemas.openxmlformats.org/drawingml/2006/table">
            <a:tbl>
              <a:tblPr>
                <a:tableStyleId>{FABFCF23-3B69-468F-B69F-88F6DE6A72F2}</a:tableStyleId>
              </a:tblPr>
              <a:tblGrid>
                <a:gridCol w="1855682">
                  <a:extLst>
                    <a:ext uri="{9D8B030D-6E8A-4147-A177-3AD203B41FA5}">
                      <a16:colId xmlns:a16="http://schemas.microsoft.com/office/drawing/2014/main" val="20000"/>
                    </a:ext>
                  </a:extLst>
                </a:gridCol>
                <a:gridCol w="1019917">
                  <a:extLst>
                    <a:ext uri="{9D8B030D-6E8A-4147-A177-3AD203B41FA5}">
                      <a16:colId xmlns:a16="http://schemas.microsoft.com/office/drawing/2014/main" val="20001"/>
                    </a:ext>
                  </a:extLst>
                </a:gridCol>
                <a:gridCol w="1284301">
                  <a:extLst>
                    <a:ext uri="{9D8B030D-6E8A-4147-A177-3AD203B41FA5}">
                      <a16:colId xmlns:a16="http://schemas.microsoft.com/office/drawing/2014/main" val="20002"/>
                    </a:ext>
                  </a:extLst>
                </a:gridCol>
                <a:gridCol w="1134518">
                  <a:extLst>
                    <a:ext uri="{9D8B030D-6E8A-4147-A177-3AD203B41FA5}">
                      <a16:colId xmlns:a16="http://schemas.microsoft.com/office/drawing/2014/main" val="20003"/>
                    </a:ext>
                  </a:extLst>
                </a:gridCol>
                <a:gridCol w="2482445">
                  <a:extLst>
                    <a:ext uri="{9D8B030D-6E8A-4147-A177-3AD203B41FA5}">
                      <a16:colId xmlns:a16="http://schemas.microsoft.com/office/drawing/2014/main" val="20004"/>
                    </a:ext>
                  </a:extLst>
                </a:gridCol>
              </a:tblGrid>
              <a:tr h="541653">
                <a:tc>
                  <a:txBody>
                    <a:bodyPr/>
                    <a:lstStyle/>
                    <a:p>
                      <a:pPr algn="just"/>
                      <a:r>
                        <a:rPr lang="cs-CZ" sz="1400" dirty="0">
                          <a:effectLst/>
                        </a:rPr>
                        <a:t>DRUHY INZULINU</a:t>
                      </a:r>
                      <a:endParaRPr lang="cs-CZ" sz="1600" dirty="0">
                        <a:effectLst/>
                      </a:endParaRPr>
                    </a:p>
                  </a:txBody>
                  <a:tcPr marL="58153" marR="58153" marT="58153" marB="58153">
                    <a:solidFill>
                      <a:schemeClr val="accent5">
                        <a:lumMod val="40000"/>
                        <a:lumOff val="60000"/>
                      </a:schemeClr>
                    </a:solidFill>
                  </a:tcPr>
                </a:tc>
                <a:tc>
                  <a:txBody>
                    <a:bodyPr/>
                    <a:lstStyle/>
                    <a:p>
                      <a:pPr algn="just"/>
                      <a:r>
                        <a:rPr lang="cs-CZ" sz="1400" dirty="0">
                          <a:effectLst/>
                        </a:rPr>
                        <a:t>Nástup účinku</a:t>
                      </a:r>
                      <a:endParaRPr lang="cs-CZ" sz="1600" dirty="0">
                        <a:effectLst/>
                      </a:endParaRPr>
                    </a:p>
                  </a:txBody>
                  <a:tcPr marL="58153" marR="58153" marT="58153" marB="58153">
                    <a:solidFill>
                      <a:schemeClr val="accent5">
                        <a:lumMod val="40000"/>
                        <a:lumOff val="60000"/>
                      </a:schemeClr>
                    </a:solidFill>
                  </a:tcPr>
                </a:tc>
                <a:tc>
                  <a:txBody>
                    <a:bodyPr/>
                    <a:lstStyle/>
                    <a:p>
                      <a:pPr algn="just"/>
                      <a:r>
                        <a:rPr lang="cs-CZ" sz="1400" dirty="0">
                          <a:effectLst/>
                        </a:rPr>
                        <a:t>Maximální</a:t>
                      </a:r>
                      <a:endParaRPr lang="cs-CZ" sz="1600" dirty="0">
                        <a:effectLst/>
                      </a:endParaRPr>
                    </a:p>
                    <a:p>
                      <a:pPr algn="just"/>
                      <a:r>
                        <a:rPr lang="cs-CZ" sz="1400" dirty="0">
                          <a:effectLst/>
                        </a:rPr>
                        <a:t>efekt</a:t>
                      </a:r>
                      <a:endParaRPr lang="cs-CZ" sz="1600" dirty="0">
                        <a:effectLst/>
                      </a:endParaRPr>
                    </a:p>
                  </a:txBody>
                  <a:tcPr marL="58153" marR="58153" marT="58153" marB="58153">
                    <a:solidFill>
                      <a:schemeClr val="accent5">
                        <a:lumMod val="40000"/>
                        <a:lumOff val="60000"/>
                      </a:schemeClr>
                    </a:solidFill>
                  </a:tcPr>
                </a:tc>
                <a:tc>
                  <a:txBody>
                    <a:bodyPr/>
                    <a:lstStyle/>
                    <a:p>
                      <a:pPr algn="just"/>
                      <a:r>
                        <a:rPr lang="cs-CZ" sz="1400" dirty="0">
                          <a:effectLst/>
                        </a:rPr>
                        <a:t>Trvání účinku</a:t>
                      </a:r>
                      <a:endParaRPr lang="cs-CZ" sz="1600" dirty="0">
                        <a:effectLst/>
                      </a:endParaRPr>
                    </a:p>
                  </a:txBody>
                  <a:tcPr marL="58153" marR="58153" marT="58153" marB="58153">
                    <a:solidFill>
                      <a:schemeClr val="accent5">
                        <a:lumMod val="40000"/>
                        <a:lumOff val="60000"/>
                      </a:schemeClr>
                    </a:solidFill>
                  </a:tcPr>
                </a:tc>
                <a:tc>
                  <a:txBody>
                    <a:bodyPr/>
                    <a:lstStyle/>
                    <a:p>
                      <a:pPr algn="just"/>
                      <a:r>
                        <a:rPr lang="cs-CZ" sz="1400" dirty="0">
                          <a:effectLst/>
                        </a:rPr>
                        <a:t>Prodejní</a:t>
                      </a:r>
                      <a:endParaRPr lang="cs-CZ" sz="1600" dirty="0">
                        <a:effectLst/>
                      </a:endParaRPr>
                    </a:p>
                    <a:p>
                      <a:pPr algn="just"/>
                      <a:r>
                        <a:rPr lang="cs-CZ" sz="1400" dirty="0">
                          <a:effectLst/>
                        </a:rPr>
                        <a:t>název</a:t>
                      </a:r>
                      <a:endParaRPr lang="cs-CZ" sz="1600" dirty="0">
                        <a:effectLst/>
                      </a:endParaRPr>
                    </a:p>
                  </a:txBody>
                  <a:tcPr marL="58153" marR="58153" marT="58153" marB="58153">
                    <a:solidFill>
                      <a:schemeClr val="accent5">
                        <a:lumMod val="40000"/>
                        <a:lumOff val="60000"/>
                      </a:schemeClr>
                    </a:solidFill>
                  </a:tcPr>
                </a:tc>
                <a:extLst>
                  <a:ext uri="{0D108BD9-81ED-4DB2-BD59-A6C34878D82A}">
                    <a16:rowId xmlns:a16="http://schemas.microsoft.com/office/drawing/2014/main" val="10000"/>
                  </a:ext>
                </a:extLst>
              </a:tr>
              <a:tr h="541653">
                <a:tc>
                  <a:txBody>
                    <a:bodyPr/>
                    <a:lstStyle/>
                    <a:p>
                      <a:pPr algn="just"/>
                      <a:r>
                        <a:rPr lang="cs-CZ" sz="1400">
                          <a:effectLst/>
                        </a:rPr>
                        <a:t>Velmi krátce působící</a:t>
                      </a:r>
                      <a:endParaRPr lang="cs-CZ" sz="1600">
                        <a:effectLst/>
                      </a:endParaRPr>
                    </a:p>
                  </a:txBody>
                  <a:tcPr marL="58153" marR="58153" marT="58153" marB="58153"/>
                </a:tc>
                <a:tc>
                  <a:txBody>
                    <a:bodyPr/>
                    <a:lstStyle/>
                    <a:p>
                      <a:pPr algn="just"/>
                      <a:r>
                        <a:rPr lang="cs-CZ" sz="1400">
                          <a:effectLst/>
                        </a:rPr>
                        <a:t>5-20 minut</a:t>
                      </a:r>
                      <a:endParaRPr lang="cs-CZ" sz="1600">
                        <a:effectLst/>
                      </a:endParaRPr>
                    </a:p>
                  </a:txBody>
                  <a:tcPr marL="58153" marR="58153" marT="58153" marB="58153"/>
                </a:tc>
                <a:tc>
                  <a:txBody>
                    <a:bodyPr/>
                    <a:lstStyle/>
                    <a:p>
                      <a:pPr algn="just"/>
                      <a:r>
                        <a:rPr lang="cs-CZ" sz="1400">
                          <a:effectLst/>
                        </a:rPr>
                        <a:t>1-3 hodiny</a:t>
                      </a:r>
                      <a:endParaRPr lang="cs-CZ" sz="1600">
                        <a:effectLst/>
                      </a:endParaRPr>
                    </a:p>
                  </a:txBody>
                  <a:tcPr marL="58153" marR="58153" marT="58153" marB="58153"/>
                </a:tc>
                <a:tc>
                  <a:txBody>
                    <a:bodyPr/>
                    <a:lstStyle/>
                    <a:p>
                      <a:pPr algn="just"/>
                      <a:r>
                        <a:rPr lang="cs-CZ" sz="1400">
                          <a:effectLst/>
                        </a:rPr>
                        <a:t>3-5 hodin</a:t>
                      </a:r>
                      <a:endParaRPr lang="cs-CZ" sz="1600">
                        <a:effectLst/>
                      </a:endParaRPr>
                    </a:p>
                  </a:txBody>
                  <a:tcPr marL="58153" marR="58153" marT="58153" marB="58153"/>
                </a:tc>
                <a:tc>
                  <a:txBody>
                    <a:bodyPr/>
                    <a:lstStyle/>
                    <a:p>
                      <a:pPr algn="just"/>
                      <a:r>
                        <a:rPr lang="cs-CZ" sz="1400">
                          <a:effectLst/>
                        </a:rPr>
                        <a:t>NovoRapid, Humalog, Apidra</a:t>
                      </a:r>
                      <a:endParaRPr lang="cs-CZ" sz="1600">
                        <a:effectLst/>
                      </a:endParaRPr>
                    </a:p>
                  </a:txBody>
                  <a:tcPr marL="58153" marR="58153" marT="58153" marB="58153"/>
                </a:tc>
                <a:extLst>
                  <a:ext uri="{0D108BD9-81ED-4DB2-BD59-A6C34878D82A}">
                    <a16:rowId xmlns:a16="http://schemas.microsoft.com/office/drawing/2014/main" val="10001"/>
                  </a:ext>
                </a:extLst>
              </a:tr>
              <a:tr h="541653">
                <a:tc>
                  <a:txBody>
                    <a:bodyPr/>
                    <a:lstStyle/>
                    <a:p>
                      <a:pPr algn="just"/>
                      <a:r>
                        <a:rPr lang="cs-CZ" sz="1400">
                          <a:effectLst/>
                        </a:rPr>
                        <a:t>Krátce působící</a:t>
                      </a:r>
                      <a:endParaRPr lang="cs-CZ" sz="1600">
                        <a:effectLst/>
                      </a:endParaRPr>
                    </a:p>
                  </a:txBody>
                  <a:tcPr marL="58153" marR="58153" marT="58153" marB="58153"/>
                </a:tc>
                <a:tc>
                  <a:txBody>
                    <a:bodyPr/>
                    <a:lstStyle/>
                    <a:p>
                      <a:pPr algn="just"/>
                      <a:r>
                        <a:rPr lang="cs-CZ" sz="1400">
                          <a:effectLst/>
                        </a:rPr>
                        <a:t>30 minut</a:t>
                      </a:r>
                      <a:endParaRPr lang="cs-CZ" sz="1600">
                        <a:effectLst/>
                      </a:endParaRPr>
                    </a:p>
                  </a:txBody>
                  <a:tcPr marL="58153" marR="58153" marT="58153" marB="58153"/>
                </a:tc>
                <a:tc>
                  <a:txBody>
                    <a:bodyPr/>
                    <a:lstStyle/>
                    <a:p>
                      <a:pPr algn="just"/>
                      <a:r>
                        <a:rPr lang="cs-CZ" sz="1400">
                          <a:effectLst/>
                        </a:rPr>
                        <a:t>1-3 hodiny</a:t>
                      </a:r>
                      <a:endParaRPr lang="cs-CZ" sz="1600">
                        <a:effectLst/>
                      </a:endParaRPr>
                    </a:p>
                  </a:txBody>
                  <a:tcPr marL="58153" marR="58153" marT="58153" marB="58153"/>
                </a:tc>
                <a:tc>
                  <a:txBody>
                    <a:bodyPr/>
                    <a:lstStyle/>
                    <a:p>
                      <a:pPr algn="just"/>
                      <a:r>
                        <a:rPr lang="cs-CZ" sz="1400" dirty="0">
                          <a:effectLst/>
                        </a:rPr>
                        <a:t>8 hodin</a:t>
                      </a:r>
                      <a:endParaRPr lang="cs-CZ" sz="1600" dirty="0">
                        <a:effectLst/>
                      </a:endParaRPr>
                    </a:p>
                  </a:txBody>
                  <a:tcPr marL="58153" marR="58153" marT="58153" marB="58153"/>
                </a:tc>
                <a:tc>
                  <a:txBody>
                    <a:bodyPr/>
                    <a:lstStyle/>
                    <a:p>
                      <a:pPr algn="just"/>
                      <a:r>
                        <a:rPr lang="cs-CZ" sz="1400">
                          <a:effectLst/>
                        </a:rPr>
                        <a:t>Actrapid, Humulin R, Insuman Rapid</a:t>
                      </a:r>
                      <a:endParaRPr lang="cs-CZ" sz="1600">
                        <a:effectLst/>
                      </a:endParaRPr>
                    </a:p>
                  </a:txBody>
                  <a:tcPr marL="58153" marR="58153" marT="58153" marB="58153"/>
                </a:tc>
                <a:extLst>
                  <a:ext uri="{0D108BD9-81ED-4DB2-BD59-A6C34878D82A}">
                    <a16:rowId xmlns:a16="http://schemas.microsoft.com/office/drawing/2014/main" val="10002"/>
                  </a:ext>
                </a:extLst>
              </a:tr>
              <a:tr h="1179675">
                <a:tc>
                  <a:txBody>
                    <a:bodyPr/>
                    <a:lstStyle/>
                    <a:p>
                      <a:pPr algn="just"/>
                      <a:r>
                        <a:rPr lang="cs-CZ" sz="1400" dirty="0">
                          <a:effectLst/>
                        </a:rPr>
                        <a:t>Mixované </a:t>
                      </a:r>
                      <a:r>
                        <a:rPr lang="cs-CZ" sz="1400" dirty="0" err="1">
                          <a:effectLst/>
                        </a:rPr>
                        <a:t>humanní</a:t>
                      </a:r>
                      <a:endParaRPr lang="cs-CZ" sz="1600" dirty="0">
                        <a:effectLst/>
                      </a:endParaRPr>
                    </a:p>
                    <a:p>
                      <a:pPr algn="just"/>
                      <a:r>
                        <a:rPr lang="cs-CZ" sz="1400" dirty="0">
                          <a:effectLst/>
                        </a:rPr>
                        <a:t>Mixované analoga</a:t>
                      </a:r>
                      <a:endParaRPr lang="cs-CZ" sz="1600" dirty="0">
                        <a:effectLst/>
                      </a:endParaRPr>
                    </a:p>
                  </a:txBody>
                  <a:tcPr marL="58153" marR="58153" marT="58153" marB="58153"/>
                </a:tc>
                <a:tc>
                  <a:txBody>
                    <a:bodyPr/>
                    <a:lstStyle/>
                    <a:p>
                      <a:pPr algn="just"/>
                      <a:r>
                        <a:rPr lang="cs-CZ" sz="1400">
                          <a:effectLst/>
                        </a:rPr>
                        <a:t>30 minut</a:t>
                      </a:r>
                      <a:endParaRPr lang="cs-CZ" sz="1600">
                        <a:effectLst/>
                      </a:endParaRPr>
                    </a:p>
                    <a:p>
                      <a:pPr algn="just"/>
                      <a:r>
                        <a:rPr lang="cs-CZ" sz="1400">
                          <a:effectLst/>
                        </a:rPr>
                        <a:t>10-20 minut</a:t>
                      </a:r>
                      <a:endParaRPr lang="cs-CZ" sz="1600">
                        <a:effectLst/>
                      </a:endParaRPr>
                    </a:p>
                  </a:txBody>
                  <a:tcPr marL="58153" marR="58153" marT="58153" marB="58153"/>
                </a:tc>
                <a:tc>
                  <a:txBody>
                    <a:bodyPr/>
                    <a:lstStyle/>
                    <a:p>
                      <a:pPr algn="just"/>
                      <a:r>
                        <a:rPr lang="cs-CZ" sz="1400" dirty="0">
                          <a:effectLst/>
                        </a:rPr>
                        <a:t>2-8 hodin</a:t>
                      </a:r>
                      <a:endParaRPr lang="cs-CZ" sz="1600" dirty="0">
                        <a:effectLst/>
                      </a:endParaRPr>
                    </a:p>
                    <a:p>
                      <a:pPr algn="just"/>
                      <a:r>
                        <a:rPr lang="cs-CZ" sz="1600" dirty="0">
                          <a:effectLst/>
                        </a:rPr>
                        <a:t> </a:t>
                      </a:r>
                    </a:p>
                    <a:p>
                      <a:pPr algn="just"/>
                      <a:r>
                        <a:rPr lang="cs-CZ" sz="1400" dirty="0">
                          <a:effectLst/>
                        </a:rPr>
                        <a:t>1-4 hodiny</a:t>
                      </a:r>
                      <a:endParaRPr lang="cs-CZ" sz="1600" dirty="0">
                        <a:effectLst/>
                      </a:endParaRPr>
                    </a:p>
                  </a:txBody>
                  <a:tcPr marL="58153" marR="58153" marT="58153" marB="58153"/>
                </a:tc>
                <a:tc>
                  <a:txBody>
                    <a:bodyPr/>
                    <a:lstStyle/>
                    <a:p>
                      <a:pPr algn="just"/>
                      <a:r>
                        <a:rPr lang="cs-CZ" sz="1400" dirty="0">
                          <a:effectLst/>
                        </a:rPr>
                        <a:t>24 hodin</a:t>
                      </a:r>
                      <a:endParaRPr lang="cs-CZ" sz="1600" dirty="0">
                        <a:effectLst/>
                      </a:endParaRPr>
                    </a:p>
                    <a:p>
                      <a:pPr algn="just"/>
                      <a:r>
                        <a:rPr lang="cs-CZ" sz="1400" dirty="0">
                          <a:effectLst/>
                        </a:rPr>
                        <a:t>24 hodin</a:t>
                      </a:r>
                      <a:endParaRPr lang="cs-CZ" sz="1600" dirty="0">
                        <a:effectLst/>
                      </a:endParaRPr>
                    </a:p>
                  </a:txBody>
                  <a:tcPr marL="58153" marR="58153" marT="58153" marB="58153"/>
                </a:tc>
                <a:tc>
                  <a:txBody>
                    <a:bodyPr/>
                    <a:lstStyle/>
                    <a:p>
                      <a:pPr algn="just"/>
                      <a:r>
                        <a:rPr lang="cs-CZ" sz="1400" dirty="0" err="1">
                          <a:effectLst/>
                        </a:rPr>
                        <a:t>Mixtard</a:t>
                      </a:r>
                      <a:r>
                        <a:rPr lang="cs-CZ" sz="1400" dirty="0">
                          <a:effectLst/>
                        </a:rPr>
                        <a:t> 30 </a:t>
                      </a:r>
                      <a:r>
                        <a:rPr lang="cs-CZ" sz="1400" dirty="0" err="1">
                          <a:effectLst/>
                        </a:rPr>
                        <a:t>Humulin</a:t>
                      </a:r>
                      <a:r>
                        <a:rPr lang="cs-CZ" sz="1400" dirty="0">
                          <a:effectLst/>
                        </a:rPr>
                        <a:t> M3, </a:t>
                      </a:r>
                      <a:r>
                        <a:rPr lang="cs-CZ" sz="1400" dirty="0" err="1">
                          <a:effectLst/>
                        </a:rPr>
                        <a:t>Insuman</a:t>
                      </a:r>
                      <a:r>
                        <a:rPr lang="cs-CZ" sz="1400" dirty="0">
                          <a:effectLst/>
                        </a:rPr>
                        <a:t> </a:t>
                      </a:r>
                      <a:r>
                        <a:rPr lang="cs-CZ" sz="1400" dirty="0" err="1">
                          <a:effectLst/>
                        </a:rPr>
                        <a:t>Combi</a:t>
                      </a:r>
                      <a:r>
                        <a:rPr lang="cs-CZ" sz="1400" dirty="0">
                          <a:effectLst/>
                        </a:rPr>
                        <a:t>,</a:t>
                      </a:r>
                      <a:endParaRPr lang="cs-CZ" sz="1600" dirty="0">
                        <a:effectLst/>
                      </a:endParaRPr>
                    </a:p>
                    <a:p>
                      <a:pPr algn="just"/>
                      <a:r>
                        <a:rPr lang="cs-CZ" sz="1400" dirty="0" err="1">
                          <a:effectLst/>
                        </a:rPr>
                        <a:t>Novomix</a:t>
                      </a:r>
                      <a:r>
                        <a:rPr lang="cs-CZ" sz="1400" dirty="0">
                          <a:effectLst/>
                        </a:rPr>
                        <a:t> 30, </a:t>
                      </a:r>
                      <a:r>
                        <a:rPr lang="cs-CZ" sz="1400" dirty="0" err="1">
                          <a:effectLst/>
                        </a:rPr>
                        <a:t>Humalog</a:t>
                      </a:r>
                      <a:r>
                        <a:rPr lang="cs-CZ" sz="1400" dirty="0">
                          <a:effectLst/>
                        </a:rPr>
                        <a:t> 30</a:t>
                      </a:r>
                      <a:endParaRPr lang="cs-CZ" sz="1600" dirty="0">
                        <a:effectLst/>
                      </a:endParaRPr>
                    </a:p>
                  </a:txBody>
                  <a:tcPr marL="58153" marR="58153" marT="58153" marB="58153"/>
                </a:tc>
                <a:extLst>
                  <a:ext uri="{0D108BD9-81ED-4DB2-BD59-A6C34878D82A}">
                    <a16:rowId xmlns:a16="http://schemas.microsoft.com/office/drawing/2014/main" val="10003"/>
                  </a:ext>
                </a:extLst>
              </a:tr>
              <a:tr h="754327">
                <a:tc>
                  <a:txBody>
                    <a:bodyPr/>
                    <a:lstStyle/>
                    <a:p>
                      <a:pPr algn="just"/>
                      <a:r>
                        <a:rPr lang="cs-CZ" sz="1400">
                          <a:effectLst/>
                        </a:rPr>
                        <a:t>Středně a dlouhodobě působící</a:t>
                      </a:r>
                      <a:endParaRPr lang="cs-CZ" sz="1600">
                        <a:effectLst/>
                      </a:endParaRPr>
                    </a:p>
                  </a:txBody>
                  <a:tcPr marL="58153" marR="58153" marT="58153" marB="58153"/>
                </a:tc>
                <a:tc>
                  <a:txBody>
                    <a:bodyPr/>
                    <a:lstStyle/>
                    <a:p>
                      <a:pPr algn="just"/>
                      <a:r>
                        <a:rPr lang="cs-CZ" sz="1400">
                          <a:effectLst/>
                        </a:rPr>
                        <a:t>1-1,5 hodiny</a:t>
                      </a:r>
                      <a:endParaRPr lang="cs-CZ" sz="1600">
                        <a:effectLst/>
                      </a:endParaRPr>
                    </a:p>
                  </a:txBody>
                  <a:tcPr marL="58153" marR="58153" marT="58153" marB="58153"/>
                </a:tc>
                <a:tc>
                  <a:txBody>
                    <a:bodyPr/>
                    <a:lstStyle/>
                    <a:p>
                      <a:pPr algn="just"/>
                      <a:r>
                        <a:rPr lang="cs-CZ" sz="1400">
                          <a:effectLst/>
                        </a:rPr>
                        <a:t>4-12</a:t>
                      </a:r>
                      <a:endParaRPr lang="cs-CZ" sz="1600">
                        <a:effectLst/>
                      </a:endParaRPr>
                    </a:p>
                    <a:p>
                      <a:pPr algn="just"/>
                      <a:r>
                        <a:rPr lang="cs-CZ" sz="1400">
                          <a:effectLst/>
                        </a:rPr>
                        <a:t>hodin</a:t>
                      </a:r>
                      <a:endParaRPr lang="cs-CZ" sz="1600">
                        <a:effectLst/>
                      </a:endParaRPr>
                    </a:p>
                  </a:txBody>
                  <a:tcPr marL="58153" marR="58153" marT="58153" marB="58153"/>
                </a:tc>
                <a:tc>
                  <a:txBody>
                    <a:bodyPr/>
                    <a:lstStyle/>
                    <a:p>
                      <a:pPr algn="just"/>
                      <a:r>
                        <a:rPr lang="cs-CZ" sz="1400">
                          <a:effectLst/>
                        </a:rPr>
                        <a:t>24 hodin</a:t>
                      </a:r>
                      <a:endParaRPr lang="cs-CZ" sz="1600">
                        <a:effectLst/>
                      </a:endParaRPr>
                    </a:p>
                  </a:txBody>
                  <a:tcPr marL="58153" marR="58153" marT="58153" marB="58153"/>
                </a:tc>
                <a:tc>
                  <a:txBody>
                    <a:bodyPr/>
                    <a:lstStyle/>
                    <a:p>
                      <a:pPr algn="just"/>
                      <a:r>
                        <a:rPr lang="pt-BR" sz="1400">
                          <a:effectLst/>
                        </a:rPr>
                        <a:t>Insulatard, Humulin N, Insuman Basal</a:t>
                      </a:r>
                      <a:endParaRPr lang="pt-BR" sz="1600">
                        <a:effectLst/>
                      </a:endParaRPr>
                    </a:p>
                  </a:txBody>
                  <a:tcPr marL="58153" marR="58153" marT="58153" marB="58153"/>
                </a:tc>
                <a:extLst>
                  <a:ext uri="{0D108BD9-81ED-4DB2-BD59-A6C34878D82A}">
                    <a16:rowId xmlns:a16="http://schemas.microsoft.com/office/drawing/2014/main" val="10004"/>
                  </a:ext>
                </a:extLst>
              </a:tr>
              <a:tr h="967001">
                <a:tc>
                  <a:txBody>
                    <a:bodyPr/>
                    <a:lstStyle/>
                    <a:p>
                      <a:pPr algn="just"/>
                      <a:r>
                        <a:rPr lang="cs-CZ" sz="1400">
                          <a:effectLst/>
                        </a:rPr>
                        <a:t>Dlouze až ultradlouze působící</a:t>
                      </a:r>
                      <a:endParaRPr lang="cs-CZ" sz="1600">
                        <a:effectLst/>
                      </a:endParaRPr>
                    </a:p>
                  </a:txBody>
                  <a:tcPr marL="58153" marR="58153" marT="58153" marB="58153"/>
                </a:tc>
                <a:tc>
                  <a:txBody>
                    <a:bodyPr/>
                    <a:lstStyle/>
                    <a:p>
                      <a:pPr algn="just"/>
                      <a:r>
                        <a:rPr lang="cs-CZ" sz="1400">
                          <a:effectLst/>
                        </a:rPr>
                        <a:t>1 hodinu</a:t>
                      </a:r>
                      <a:endParaRPr lang="cs-CZ" sz="1600">
                        <a:effectLst/>
                      </a:endParaRPr>
                    </a:p>
                  </a:txBody>
                  <a:tcPr marL="58153" marR="58153" marT="58153" marB="58153"/>
                </a:tc>
                <a:tc>
                  <a:txBody>
                    <a:bodyPr/>
                    <a:lstStyle/>
                    <a:p>
                      <a:pPr algn="just"/>
                      <a:r>
                        <a:rPr lang="cs-CZ" sz="1400" dirty="0" smtClean="0">
                          <a:effectLst/>
                        </a:rPr>
                        <a:t>Udržování</a:t>
                      </a:r>
                    </a:p>
                    <a:p>
                      <a:pPr algn="just"/>
                      <a:r>
                        <a:rPr lang="cs-CZ" sz="1400" dirty="0" smtClean="0">
                          <a:effectLst/>
                        </a:rPr>
                        <a:t>bazální </a:t>
                      </a:r>
                      <a:r>
                        <a:rPr lang="cs-CZ" sz="1400" dirty="0">
                          <a:effectLst/>
                        </a:rPr>
                        <a:t>hladiny</a:t>
                      </a:r>
                      <a:endParaRPr lang="cs-CZ" sz="1600" dirty="0">
                        <a:effectLst/>
                      </a:endParaRPr>
                    </a:p>
                  </a:txBody>
                  <a:tcPr marL="58153" marR="58153" marT="58153" marB="58153"/>
                </a:tc>
                <a:tc>
                  <a:txBody>
                    <a:bodyPr/>
                    <a:lstStyle/>
                    <a:p>
                      <a:pPr algn="just"/>
                      <a:r>
                        <a:rPr lang="cs-CZ" sz="1400">
                          <a:effectLst/>
                        </a:rPr>
                        <a:t>24-48 hodin</a:t>
                      </a:r>
                      <a:endParaRPr lang="cs-CZ" sz="1600">
                        <a:effectLst/>
                      </a:endParaRPr>
                    </a:p>
                  </a:txBody>
                  <a:tcPr marL="58153" marR="58153" marT="58153" marB="58153"/>
                </a:tc>
                <a:tc>
                  <a:txBody>
                    <a:bodyPr/>
                    <a:lstStyle/>
                    <a:p>
                      <a:pPr algn="just"/>
                      <a:r>
                        <a:rPr lang="es-ES" sz="1400" dirty="0">
                          <a:effectLst/>
                        </a:rPr>
                        <a:t>Levemir, Lantus, Tresiba</a:t>
                      </a:r>
                      <a:endParaRPr lang="es-ES" sz="1600" dirty="0">
                        <a:effectLst/>
                      </a:endParaRPr>
                    </a:p>
                    <a:p>
                      <a:pPr algn="just"/>
                      <a:r>
                        <a:rPr lang="es-ES" sz="1400" dirty="0">
                          <a:effectLst/>
                        </a:rPr>
                        <a:t>(ve schvalovacím řízení)</a:t>
                      </a:r>
                      <a:endParaRPr lang="es-ES" sz="1600" dirty="0">
                        <a:effectLst/>
                      </a:endParaRPr>
                    </a:p>
                  </a:txBody>
                  <a:tcPr marL="58153" marR="58153" marT="58153" marB="58153"/>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040051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26875" y="-272"/>
            <a:ext cx="8229600" cy="6284912"/>
          </a:xfrm>
        </p:spPr>
        <p:txBody>
          <a:bodyPr>
            <a:noAutofit/>
          </a:bodyPr>
          <a:lstStyle/>
          <a:p>
            <a:pPr marL="0" indent="0" algn="just">
              <a:lnSpc>
                <a:spcPct val="170000"/>
              </a:lnSpc>
              <a:buNone/>
            </a:pPr>
            <a:r>
              <a:rPr lang="cs-CZ" sz="1600" b="1" dirty="0" smtClean="0">
                <a:solidFill>
                  <a:schemeClr val="bg1">
                    <a:lumMod val="65000"/>
                  </a:schemeClr>
                </a:solidFill>
              </a:rPr>
              <a:t>1962</a:t>
            </a:r>
            <a:r>
              <a:rPr lang="cs-CZ" sz="1600" dirty="0" smtClean="0">
                <a:solidFill>
                  <a:schemeClr val="bg1">
                    <a:lumMod val="65000"/>
                  </a:schemeClr>
                </a:solidFill>
              </a:rPr>
              <a:t> - </a:t>
            </a:r>
            <a:r>
              <a:rPr lang="cs-CZ" sz="1600" b="1" dirty="0" err="1" smtClean="0">
                <a:solidFill>
                  <a:schemeClr val="bg1">
                    <a:lumMod val="65000"/>
                  </a:schemeClr>
                </a:solidFill>
              </a:rPr>
              <a:t>Arber</a:t>
            </a:r>
            <a:r>
              <a:rPr lang="cs-CZ" sz="1600" dirty="0" smtClean="0">
                <a:solidFill>
                  <a:schemeClr val="bg1">
                    <a:lumMod val="65000"/>
                  </a:schemeClr>
                </a:solidFill>
              </a:rPr>
              <a:t> přinesl první důkazy o existenci DNA restrikčních </a:t>
            </a:r>
            <a:r>
              <a:rPr lang="cs-CZ" sz="1600" dirty="0" err="1" smtClean="0">
                <a:solidFill>
                  <a:schemeClr val="bg1">
                    <a:lumMod val="65000"/>
                  </a:schemeClr>
                </a:solidFill>
              </a:rPr>
              <a:t>endonukleas</a:t>
            </a:r>
            <a:r>
              <a:rPr lang="cs-CZ" sz="1600" dirty="0" smtClean="0">
                <a:solidFill>
                  <a:schemeClr val="bg1">
                    <a:lumMod val="65000"/>
                  </a:schemeClr>
                </a:solidFill>
              </a:rPr>
              <a:t> (štěpí v přesně definovaných místech molekulu DNA na fragmenty).</a:t>
            </a:r>
          </a:p>
          <a:p>
            <a:pPr marL="0" indent="0" algn="just">
              <a:lnSpc>
                <a:spcPct val="170000"/>
              </a:lnSpc>
              <a:buNone/>
            </a:pPr>
            <a:r>
              <a:rPr lang="cs-CZ" sz="1600" b="1" dirty="0" smtClean="0">
                <a:solidFill>
                  <a:schemeClr val="bg1">
                    <a:lumMod val="65000"/>
                  </a:schemeClr>
                </a:solidFill>
              </a:rPr>
              <a:t>1966</a:t>
            </a:r>
            <a:r>
              <a:rPr lang="cs-CZ" sz="1600" dirty="0" smtClean="0">
                <a:solidFill>
                  <a:schemeClr val="bg1">
                    <a:lumMod val="65000"/>
                  </a:schemeClr>
                </a:solidFill>
              </a:rPr>
              <a:t> - </a:t>
            </a:r>
            <a:r>
              <a:rPr lang="cs-CZ" sz="1600" b="1" dirty="0" err="1" smtClean="0">
                <a:solidFill>
                  <a:schemeClr val="bg1">
                    <a:lumMod val="65000"/>
                  </a:schemeClr>
                </a:solidFill>
              </a:rPr>
              <a:t>Nirenberg</a:t>
            </a:r>
            <a:r>
              <a:rPr lang="cs-CZ" sz="1600" dirty="0" smtClean="0">
                <a:solidFill>
                  <a:schemeClr val="bg1">
                    <a:lumMod val="65000"/>
                  </a:schemeClr>
                </a:solidFill>
              </a:rPr>
              <a:t>, </a:t>
            </a:r>
            <a:r>
              <a:rPr lang="cs-CZ" sz="1600" b="1" dirty="0" err="1" smtClean="0">
                <a:solidFill>
                  <a:schemeClr val="bg1">
                    <a:lumMod val="65000"/>
                  </a:schemeClr>
                </a:solidFill>
              </a:rPr>
              <a:t>Ochoa</a:t>
            </a:r>
            <a:r>
              <a:rPr lang="cs-CZ" sz="1600" dirty="0" smtClean="0">
                <a:solidFill>
                  <a:schemeClr val="bg1">
                    <a:lumMod val="65000"/>
                  </a:schemeClr>
                </a:solidFill>
              </a:rPr>
              <a:t> a </a:t>
            </a:r>
            <a:r>
              <a:rPr lang="cs-CZ" sz="1600" b="1" dirty="0" err="1" smtClean="0">
                <a:solidFill>
                  <a:schemeClr val="bg1">
                    <a:lumMod val="65000"/>
                  </a:schemeClr>
                </a:solidFill>
              </a:rPr>
              <a:t>Khorana</a:t>
            </a:r>
            <a:r>
              <a:rPr lang="cs-CZ" sz="1600" dirty="0" smtClean="0">
                <a:solidFill>
                  <a:schemeClr val="bg1">
                    <a:lumMod val="65000"/>
                  </a:schemeClr>
                </a:solidFill>
              </a:rPr>
              <a:t> rozluštili genetický kód.</a:t>
            </a:r>
          </a:p>
          <a:p>
            <a:pPr marL="0" indent="0" algn="just">
              <a:lnSpc>
                <a:spcPct val="170000"/>
              </a:lnSpc>
              <a:buNone/>
            </a:pPr>
            <a:r>
              <a:rPr lang="cs-CZ" sz="1600" b="1" dirty="0" smtClean="0">
                <a:solidFill>
                  <a:schemeClr val="bg1">
                    <a:lumMod val="65000"/>
                  </a:schemeClr>
                </a:solidFill>
              </a:rPr>
              <a:t>1967</a:t>
            </a:r>
            <a:r>
              <a:rPr lang="cs-CZ" sz="1600" dirty="0" smtClean="0">
                <a:solidFill>
                  <a:schemeClr val="bg1">
                    <a:lumMod val="65000"/>
                  </a:schemeClr>
                </a:solidFill>
              </a:rPr>
              <a:t> - </a:t>
            </a:r>
            <a:r>
              <a:rPr lang="cs-CZ" sz="1600" b="1" dirty="0" err="1" smtClean="0">
                <a:solidFill>
                  <a:schemeClr val="bg1">
                    <a:lumMod val="65000"/>
                  </a:schemeClr>
                </a:solidFill>
              </a:rPr>
              <a:t>Gellert</a:t>
            </a:r>
            <a:r>
              <a:rPr lang="cs-CZ" sz="1600" dirty="0" smtClean="0">
                <a:solidFill>
                  <a:schemeClr val="bg1">
                    <a:lumMod val="65000"/>
                  </a:schemeClr>
                </a:solidFill>
              </a:rPr>
              <a:t> objevil DNA </a:t>
            </a:r>
            <a:r>
              <a:rPr lang="cs-CZ" sz="1600" dirty="0" err="1" smtClean="0">
                <a:solidFill>
                  <a:schemeClr val="bg1">
                    <a:lumMod val="65000"/>
                  </a:schemeClr>
                </a:solidFill>
              </a:rPr>
              <a:t>ligasu</a:t>
            </a:r>
            <a:r>
              <a:rPr lang="cs-CZ" sz="1600" dirty="0" smtClean="0">
                <a:solidFill>
                  <a:schemeClr val="bg1">
                    <a:lumMod val="65000"/>
                  </a:schemeClr>
                </a:solidFill>
              </a:rPr>
              <a:t>. </a:t>
            </a:r>
          </a:p>
          <a:p>
            <a:pPr marL="0" indent="0" algn="just">
              <a:lnSpc>
                <a:spcPct val="170000"/>
              </a:lnSpc>
              <a:buNone/>
            </a:pPr>
            <a:r>
              <a:rPr lang="cs-CZ" sz="1600" b="1" dirty="0" smtClean="0">
                <a:solidFill>
                  <a:schemeClr val="bg1">
                    <a:lumMod val="65000"/>
                  </a:schemeClr>
                </a:solidFill>
              </a:rPr>
              <a:t>1972 - 1973</a:t>
            </a:r>
            <a:r>
              <a:rPr lang="cs-CZ" sz="1600" dirty="0" smtClean="0">
                <a:solidFill>
                  <a:schemeClr val="bg1">
                    <a:lumMod val="65000"/>
                  </a:schemeClr>
                </a:solidFill>
              </a:rPr>
              <a:t> - V laboratořích </a:t>
            </a:r>
            <a:r>
              <a:rPr lang="cs-CZ" sz="1600" b="1" dirty="0" err="1" smtClean="0">
                <a:solidFill>
                  <a:schemeClr val="bg1">
                    <a:lumMod val="65000"/>
                  </a:schemeClr>
                </a:solidFill>
              </a:rPr>
              <a:t>Boyera</a:t>
            </a:r>
            <a:r>
              <a:rPr lang="cs-CZ" sz="1600" b="1" dirty="0" smtClean="0">
                <a:solidFill>
                  <a:schemeClr val="bg1">
                    <a:lumMod val="65000"/>
                  </a:schemeClr>
                </a:solidFill>
              </a:rPr>
              <a:t>, </a:t>
            </a:r>
            <a:r>
              <a:rPr lang="cs-CZ" sz="1600" b="1" dirty="0" err="1" smtClean="0">
                <a:solidFill>
                  <a:schemeClr val="bg1">
                    <a:lumMod val="65000"/>
                  </a:schemeClr>
                </a:solidFill>
              </a:rPr>
              <a:t>Cohena</a:t>
            </a:r>
            <a:r>
              <a:rPr lang="cs-CZ" sz="1600" b="1" dirty="0" smtClean="0">
                <a:solidFill>
                  <a:schemeClr val="bg1">
                    <a:lumMod val="65000"/>
                  </a:schemeClr>
                </a:solidFill>
              </a:rPr>
              <a:t>, </a:t>
            </a:r>
            <a:r>
              <a:rPr lang="cs-CZ" sz="1600" b="1" dirty="0" err="1" smtClean="0">
                <a:solidFill>
                  <a:schemeClr val="bg1">
                    <a:lumMod val="65000"/>
                  </a:schemeClr>
                </a:solidFill>
              </a:rPr>
              <a:t>Berga</a:t>
            </a:r>
            <a:r>
              <a:rPr lang="cs-CZ" sz="1600" dirty="0" smtClean="0">
                <a:solidFill>
                  <a:schemeClr val="bg1">
                    <a:lumMod val="65000"/>
                  </a:schemeClr>
                </a:solidFill>
              </a:rPr>
              <a:t> a jejich kolegů byla vyvinuta technika klonování DNA. </a:t>
            </a:r>
          </a:p>
          <a:p>
            <a:pPr marL="0" indent="0" algn="just">
              <a:lnSpc>
                <a:spcPct val="170000"/>
              </a:lnSpc>
              <a:buNone/>
            </a:pPr>
            <a:r>
              <a:rPr lang="cs-CZ" sz="1600" b="1" dirty="0" smtClean="0">
                <a:solidFill>
                  <a:schemeClr val="bg1">
                    <a:lumMod val="65000"/>
                  </a:schemeClr>
                </a:solidFill>
              </a:rPr>
              <a:t>1975</a:t>
            </a:r>
            <a:r>
              <a:rPr lang="cs-CZ" sz="1600" dirty="0" smtClean="0">
                <a:solidFill>
                  <a:schemeClr val="bg1">
                    <a:lumMod val="65000"/>
                  </a:schemeClr>
                </a:solidFill>
              </a:rPr>
              <a:t> - </a:t>
            </a:r>
            <a:r>
              <a:rPr lang="cs-CZ" sz="1600" b="1" dirty="0" err="1" smtClean="0">
                <a:solidFill>
                  <a:schemeClr val="bg1">
                    <a:lumMod val="65000"/>
                  </a:schemeClr>
                </a:solidFill>
              </a:rPr>
              <a:t>Southern</a:t>
            </a:r>
            <a:r>
              <a:rPr lang="cs-CZ" sz="1600" dirty="0" smtClean="0">
                <a:solidFill>
                  <a:schemeClr val="bg1">
                    <a:lumMod val="65000"/>
                  </a:schemeClr>
                </a:solidFill>
              </a:rPr>
              <a:t> vyvinul DNA hybridizační metodiku na bázi gelové elektroforézy pro identifikaci molekul DNA o specifické sekvenci (</a:t>
            </a:r>
            <a:r>
              <a:rPr lang="cs-CZ" sz="1600" dirty="0" err="1" smtClean="0">
                <a:solidFill>
                  <a:schemeClr val="bg1">
                    <a:lumMod val="65000"/>
                  </a:schemeClr>
                </a:solidFill>
              </a:rPr>
              <a:t>Southern</a:t>
            </a:r>
            <a:r>
              <a:rPr lang="cs-CZ" sz="1600" dirty="0" smtClean="0">
                <a:solidFill>
                  <a:schemeClr val="bg1">
                    <a:lumMod val="65000"/>
                  </a:schemeClr>
                </a:solidFill>
              </a:rPr>
              <a:t> </a:t>
            </a:r>
            <a:r>
              <a:rPr lang="cs-CZ" sz="1600" dirty="0" err="1" smtClean="0">
                <a:solidFill>
                  <a:schemeClr val="bg1">
                    <a:lumMod val="65000"/>
                  </a:schemeClr>
                </a:solidFill>
              </a:rPr>
              <a:t>blot</a:t>
            </a:r>
            <a:r>
              <a:rPr lang="cs-CZ" sz="1600" dirty="0" smtClean="0">
                <a:solidFill>
                  <a:schemeClr val="bg1">
                    <a:lumMod val="65000"/>
                  </a:schemeClr>
                </a:solidFill>
              </a:rPr>
              <a:t>).</a:t>
            </a:r>
          </a:p>
          <a:p>
            <a:pPr marL="0" indent="0">
              <a:lnSpc>
                <a:spcPct val="170000"/>
              </a:lnSpc>
              <a:buNone/>
            </a:pPr>
            <a:r>
              <a:rPr lang="cs-CZ" sz="1600" b="1" dirty="0" smtClean="0">
                <a:solidFill>
                  <a:schemeClr val="bg1">
                    <a:lumMod val="65000"/>
                  </a:schemeClr>
                </a:solidFill>
              </a:rPr>
              <a:t>1975 - 1977</a:t>
            </a:r>
            <a:r>
              <a:rPr lang="cs-CZ" sz="1600" dirty="0" smtClean="0">
                <a:solidFill>
                  <a:schemeClr val="bg1">
                    <a:lumMod val="65000"/>
                  </a:schemeClr>
                </a:solidFill>
              </a:rPr>
              <a:t> -</a:t>
            </a:r>
            <a:r>
              <a:rPr lang="cs-CZ" sz="1600" b="1" dirty="0" smtClean="0">
                <a:solidFill>
                  <a:schemeClr val="bg1">
                    <a:lumMod val="65000"/>
                  </a:schemeClr>
                </a:solidFill>
              </a:rPr>
              <a:t> </a:t>
            </a:r>
            <a:r>
              <a:rPr lang="cs-CZ" sz="1600" b="1" dirty="0" err="1" smtClean="0">
                <a:solidFill>
                  <a:schemeClr val="bg1">
                    <a:lumMod val="65000"/>
                  </a:schemeClr>
                </a:solidFill>
              </a:rPr>
              <a:t>Sanger</a:t>
            </a:r>
            <a:r>
              <a:rPr lang="cs-CZ" sz="1600" dirty="0" smtClean="0">
                <a:solidFill>
                  <a:schemeClr val="bg1">
                    <a:lumMod val="65000"/>
                  </a:schemeClr>
                </a:solidFill>
              </a:rPr>
              <a:t> s </a:t>
            </a:r>
            <a:r>
              <a:rPr lang="cs-CZ" sz="1600" b="1" dirty="0" err="1" smtClean="0">
                <a:solidFill>
                  <a:schemeClr val="bg1">
                    <a:lumMod val="65000"/>
                  </a:schemeClr>
                </a:solidFill>
              </a:rPr>
              <a:t>Barrellem</a:t>
            </a:r>
            <a:r>
              <a:rPr lang="cs-CZ" sz="1600" b="1" dirty="0" smtClean="0">
                <a:solidFill>
                  <a:schemeClr val="bg1">
                    <a:lumMod val="65000"/>
                  </a:schemeClr>
                </a:solidFill>
              </a:rPr>
              <a:t> </a:t>
            </a:r>
            <a:r>
              <a:rPr lang="cs-CZ" sz="1600" dirty="0" smtClean="0">
                <a:solidFill>
                  <a:schemeClr val="bg1">
                    <a:lumMod val="65000"/>
                  </a:schemeClr>
                </a:solidFill>
              </a:rPr>
              <a:t>a </a:t>
            </a:r>
            <a:r>
              <a:rPr lang="cs-CZ" sz="1600" b="1" dirty="0" err="1" smtClean="0">
                <a:solidFill>
                  <a:schemeClr val="bg1">
                    <a:lumMod val="65000"/>
                  </a:schemeClr>
                </a:solidFill>
              </a:rPr>
              <a:t>Maxam</a:t>
            </a:r>
            <a:r>
              <a:rPr lang="cs-CZ" sz="1600" dirty="0" smtClean="0">
                <a:solidFill>
                  <a:schemeClr val="bg1">
                    <a:lumMod val="65000"/>
                  </a:schemeClr>
                </a:solidFill>
              </a:rPr>
              <a:t> s </a:t>
            </a:r>
            <a:r>
              <a:rPr lang="cs-CZ" sz="1600" b="1" dirty="0" smtClean="0">
                <a:solidFill>
                  <a:schemeClr val="bg1">
                    <a:lumMod val="65000"/>
                  </a:schemeClr>
                </a:solidFill>
              </a:rPr>
              <a:t>Gilbertem</a:t>
            </a:r>
            <a:r>
              <a:rPr lang="cs-CZ" sz="1600" dirty="0" smtClean="0">
                <a:solidFill>
                  <a:schemeClr val="bg1">
                    <a:lumMod val="65000"/>
                  </a:schemeClr>
                </a:solidFill>
              </a:rPr>
              <a:t> </a:t>
            </a:r>
            <a:r>
              <a:rPr lang="cs-CZ" sz="1600" b="1" dirty="0" smtClean="0">
                <a:solidFill>
                  <a:schemeClr val="bg1">
                    <a:lumMod val="65000"/>
                  </a:schemeClr>
                </a:solidFill>
              </a:rPr>
              <a:t>vyvinuli techniky </a:t>
            </a:r>
            <a:r>
              <a:rPr lang="cs-CZ" sz="1600" b="1" dirty="0" err="1" smtClean="0">
                <a:solidFill>
                  <a:schemeClr val="bg1">
                    <a:lumMod val="65000"/>
                  </a:schemeClr>
                </a:solidFill>
              </a:rPr>
              <a:t>sekvenování</a:t>
            </a:r>
            <a:r>
              <a:rPr lang="cs-CZ" sz="1600" b="1" dirty="0" smtClean="0">
                <a:solidFill>
                  <a:schemeClr val="bg1">
                    <a:lumMod val="65000"/>
                  </a:schemeClr>
                </a:solidFill>
              </a:rPr>
              <a:t> DNA</a:t>
            </a:r>
          </a:p>
          <a:p>
            <a:pPr marL="0" indent="0">
              <a:lnSpc>
                <a:spcPct val="170000"/>
              </a:lnSpc>
              <a:buNone/>
            </a:pPr>
            <a:r>
              <a:rPr lang="cs-CZ" sz="1600" b="1" dirty="0">
                <a:solidFill>
                  <a:schemeClr val="bg1">
                    <a:lumMod val="50000"/>
                  </a:schemeClr>
                </a:solidFill>
              </a:rPr>
              <a:t>1978 – 1980 </a:t>
            </a:r>
            <a:r>
              <a:rPr lang="cs-CZ" sz="1600" dirty="0">
                <a:solidFill>
                  <a:schemeClr val="bg1">
                    <a:lumMod val="50000"/>
                  </a:schemeClr>
                </a:solidFill>
              </a:rPr>
              <a:t>– první rekombinantní protein</a:t>
            </a:r>
          </a:p>
          <a:p>
            <a:pPr marL="0" indent="0">
              <a:lnSpc>
                <a:spcPct val="170000"/>
              </a:lnSpc>
              <a:buNone/>
            </a:pPr>
            <a:r>
              <a:rPr lang="cs-CZ" sz="1600" b="1" dirty="0" smtClean="0"/>
              <a:t>1981 - 1982 </a:t>
            </a:r>
            <a:r>
              <a:rPr lang="cs-CZ" sz="1600" dirty="0" smtClean="0"/>
              <a:t>- </a:t>
            </a:r>
            <a:r>
              <a:rPr lang="cs-CZ" sz="1600" b="1" dirty="0" err="1" smtClean="0">
                <a:solidFill>
                  <a:srgbClr val="C00000"/>
                </a:solidFill>
              </a:rPr>
              <a:t>Palmiter</a:t>
            </a:r>
            <a:r>
              <a:rPr lang="cs-CZ" sz="1600" b="1" dirty="0" smtClean="0">
                <a:solidFill>
                  <a:srgbClr val="C00000"/>
                </a:solidFill>
              </a:rPr>
              <a:t> </a:t>
            </a:r>
            <a:r>
              <a:rPr lang="cs-CZ" sz="1600" dirty="0" smtClean="0"/>
              <a:t>a</a:t>
            </a:r>
            <a:r>
              <a:rPr lang="cs-CZ" sz="1600" b="1" dirty="0" smtClean="0">
                <a:solidFill>
                  <a:srgbClr val="C00000"/>
                </a:solidFill>
              </a:rPr>
              <a:t> </a:t>
            </a:r>
            <a:r>
              <a:rPr lang="cs-CZ" sz="1600" b="1" dirty="0" err="1" smtClean="0">
                <a:solidFill>
                  <a:srgbClr val="C00000"/>
                </a:solidFill>
              </a:rPr>
              <a:t>Brinster</a:t>
            </a:r>
            <a:r>
              <a:rPr lang="cs-CZ" sz="1600" dirty="0" smtClean="0"/>
              <a:t> přivedl na svět první transgenní myš a </a:t>
            </a:r>
            <a:r>
              <a:rPr lang="cs-CZ" sz="1600" b="1" dirty="0" err="1" smtClean="0">
                <a:solidFill>
                  <a:srgbClr val="C00000"/>
                </a:solidFill>
              </a:rPr>
              <a:t>Sprandling</a:t>
            </a:r>
            <a:r>
              <a:rPr lang="cs-CZ" sz="1600" dirty="0" smtClean="0"/>
              <a:t> s </a:t>
            </a:r>
            <a:r>
              <a:rPr lang="cs-CZ" sz="1600" b="1" dirty="0" err="1" smtClean="0">
                <a:solidFill>
                  <a:srgbClr val="C00000"/>
                </a:solidFill>
              </a:rPr>
              <a:t>Rubinem</a:t>
            </a:r>
            <a:r>
              <a:rPr lang="cs-CZ" sz="1600" dirty="0" smtClean="0"/>
              <a:t> první transgenní octomilku.</a:t>
            </a:r>
          </a:p>
          <a:p>
            <a:pPr marL="0" indent="0" algn="just">
              <a:lnSpc>
                <a:spcPct val="170000"/>
              </a:lnSpc>
              <a:buNone/>
            </a:pPr>
            <a:r>
              <a:rPr lang="cs-CZ" sz="1600" b="1" dirty="0" smtClean="0"/>
              <a:t>1985</a:t>
            </a:r>
            <a:r>
              <a:rPr lang="cs-CZ" sz="1600" dirty="0" smtClean="0"/>
              <a:t> - </a:t>
            </a:r>
            <a:r>
              <a:rPr lang="cs-CZ" sz="1600" b="1" dirty="0" err="1" smtClean="0">
                <a:solidFill>
                  <a:srgbClr val="C00000"/>
                </a:solidFill>
              </a:rPr>
              <a:t>Mullis</a:t>
            </a:r>
            <a:r>
              <a:rPr lang="cs-CZ" sz="1600" dirty="0" smtClean="0"/>
              <a:t> </a:t>
            </a:r>
            <a:r>
              <a:rPr lang="cs-CZ" sz="1600" b="1" dirty="0" smtClean="0">
                <a:solidFill>
                  <a:srgbClr val="00B050"/>
                </a:solidFill>
              </a:rPr>
              <a:t>spolu s kolegy vynalezl PCR</a:t>
            </a:r>
          </a:p>
          <a:p>
            <a:pPr marL="0" indent="0" algn="just">
              <a:lnSpc>
                <a:spcPct val="170000"/>
              </a:lnSpc>
              <a:buNone/>
            </a:pPr>
            <a:endParaRPr lang="cs-CZ" sz="1600" dirty="0" smtClean="0"/>
          </a:p>
          <a:p>
            <a:pPr marL="0" indent="0" algn="just">
              <a:lnSpc>
                <a:spcPct val="170000"/>
              </a:lnSpc>
              <a:buNone/>
            </a:pPr>
            <a:endParaRPr lang="cs-CZ" sz="1600" dirty="0" smtClean="0"/>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8304" y="5224012"/>
            <a:ext cx="1482482" cy="1503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2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42586" y="4293433"/>
            <a:ext cx="487363" cy="487363"/>
          </a:xfrm>
          <a:prstGeom prst="rect">
            <a:avLst/>
          </a:prstGeom>
          <a:ln w="25400">
            <a:solidFill>
              <a:srgbClr val="00B050"/>
            </a:solidFill>
          </a:ln>
        </p:spPr>
      </p:pic>
    </p:spTree>
    <p:extLst>
      <p:ext uri="{BB962C8B-B14F-4D97-AF65-F5344CB8AC3E}">
        <p14:creationId xmlns:p14="http://schemas.microsoft.com/office/powerpoint/2010/main" val="20376206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33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80738" y="44624"/>
            <a:ext cx="8655758" cy="3022366"/>
          </a:xfrm>
          <a:prstGeom prst="rect">
            <a:avLst/>
          </a:prstGeom>
        </p:spPr>
        <p:txBody>
          <a:bodyPr wrap="square">
            <a:spAutoFit/>
          </a:bodyPr>
          <a:lstStyle/>
          <a:p>
            <a:pPr algn="just">
              <a:lnSpc>
                <a:spcPct val="170000"/>
              </a:lnSpc>
            </a:pPr>
            <a:r>
              <a:rPr lang="cs-CZ" sz="1600" b="1" dirty="0" smtClean="0"/>
              <a:t>1990</a:t>
            </a:r>
            <a:r>
              <a:rPr lang="cs-CZ" sz="1600" dirty="0" smtClean="0"/>
              <a:t> - </a:t>
            </a:r>
            <a:r>
              <a:rPr lang="cs-CZ" sz="1600" b="1" dirty="0" err="1" smtClean="0">
                <a:solidFill>
                  <a:srgbClr val="C00000"/>
                </a:solidFill>
              </a:rPr>
              <a:t>Lipmann</a:t>
            </a:r>
            <a:r>
              <a:rPr lang="cs-CZ" sz="1600" dirty="0" smtClean="0"/>
              <a:t> spolu s kolegy vytvořil aplikaci BLAST, algoritmus používaný pro vypočítání podobnosti sekvencí a následné dohledávání genů, sekvencí DNA a proteinů na základě vzájemné homologie.</a:t>
            </a:r>
          </a:p>
          <a:p>
            <a:pPr algn="just">
              <a:lnSpc>
                <a:spcPct val="170000"/>
              </a:lnSpc>
            </a:pPr>
            <a:r>
              <a:rPr lang="cs-CZ" sz="1600" b="1" dirty="0" smtClean="0"/>
              <a:t>1990 - </a:t>
            </a:r>
            <a:r>
              <a:rPr lang="cs-CZ" sz="1600" dirty="0" smtClean="0"/>
              <a:t>odstartován </a:t>
            </a:r>
            <a:r>
              <a:rPr lang="cs-CZ" sz="1600" b="1" dirty="0" err="1" smtClean="0">
                <a:solidFill>
                  <a:srgbClr val="C00000"/>
                </a:solidFill>
              </a:rPr>
              <a:t>Human</a:t>
            </a:r>
            <a:r>
              <a:rPr lang="cs-CZ" sz="1600" b="1" dirty="0" smtClean="0">
                <a:solidFill>
                  <a:srgbClr val="C00000"/>
                </a:solidFill>
              </a:rPr>
              <a:t> Genome Project (HUGO)</a:t>
            </a:r>
            <a:r>
              <a:rPr lang="cs-CZ" sz="1600" b="1" dirty="0" smtClean="0"/>
              <a:t>. </a:t>
            </a:r>
            <a:endParaRPr lang="cs-CZ" sz="1600" dirty="0" smtClean="0"/>
          </a:p>
          <a:p>
            <a:pPr algn="just">
              <a:lnSpc>
                <a:spcPct val="170000"/>
              </a:lnSpc>
            </a:pPr>
            <a:r>
              <a:rPr lang="cs-CZ" sz="1600" b="1" dirty="0" smtClean="0"/>
              <a:t>1995</a:t>
            </a:r>
            <a:r>
              <a:rPr lang="cs-CZ" sz="1600" dirty="0" smtClean="0"/>
              <a:t> - </a:t>
            </a:r>
            <a:r>
              <a:rPr lang="cs-CZ" sz="1600" b="1" dirty="0" err="1" smtClean="0">
                <a:solidFill>
                  <a:srgbClr val="C00000"/>
                </a:solidFill>
              </a:rPr>
              <a:t>Venter</a:t>
            </a:r>
            <a:r>
              <a:rPr lang="cs-CZ" sz="1600" dirty="0" smtClean="0"/>
              <a:t> a jeho tým - první kompletní genom - bakterie </a:t>
            </a:r>
            <a:r>
              <a:rPr lang="cs-CZ" sz="1600" i="1" dirty="0" err="1" smtClean="0"/>
              <a:t>Haemophilus</a:t>
            </a:r>
            <a:r>
              <a:rPr lang="cs-CZ" sz="1600" i="1" dirty="0" smtClean="0"/>
              <a:t> </a:t>
            </a:r>
            <a:r>
              <a:rPr lang="cs-CZ" sz="1600" i="1" dirty="0" err="1" smtClean="0"/>
              <a:t>influenzae</a:t>
            </a:r>
            <a:r>
              <a:rPr lang="cs-CZ" sz="1600" i="1" dirty="0" smtClean="0"/>
              <a:t> </a:t>
            </a:r>
            <a:r>
              <a:rPr lang="cs-CZ" sz="1600" dirty="0" smtClean="0"/>
              <a:t>(1,8 </a:t>
            </a:r>
            <a:r>
              <a:rPr lang="cs-CZ" sz="1600" dirty="0" err="1" smtClean="0"/>
              <a:t>Mbp</a:t>
            </a:r>
            <a:r>
              <a:rPr lang="cs-CZ" sz="1600" dirty="0" smtClean="0"/>
              <a:t>)</a:t>
            </a:r>
          </a:p>
          <a:p>
            <a:pPr algn="just">
              <a:lnSpc>
                <a:spcPct val="170000"/>
              </a:lnSpc>
            </a:pPr>
            <a:r>
              <a:rPr lang="cs-CZ" sz="1600" b="1" dirty="0" smtClean="0"/>
              <a:t>1998</a:t>
            </a:r>
            <a:r>
              <a:rPr lang="cs-CZ" sz="1600" dirty="0" smtClean="0"/>
              <a:t> - </a:t>
            </a:r>
            <a:r>
              <a:rPr lang="cs-CZ" sz="1600" dirty="0"/>
              <a:t>byla založena soukromá společnost </a:t>
            </a:r>
            <a:r>
              <a:rPr lang="cs-CZ" sz="1600" b="1" dirty="0" err="1">
                <a:solidFill>
                  <a:srgbClr val="C00000"/>
                </a:solidFill>
              </a:rPr>
              <a:t>Celera</a:t>
            </a:r>
            <a:r>
              <a:rPr lang="cs-CZ" sz="1600" b="1" dirty="0">
                <a:solidFill>
                  <a:srgbClr val="C00000"/>
                </a:solidFill>
              </a:rPr>
              <a:t> </a:t>
            </a:r>
            <a:r>
              <a:rPr lang="cs-CZ" sz="1600" b="1" dirty="0" err="1">
                <a:solidFill>
                  <a:srgbClr val="C00000"/>
                </a:solidFill>
              </a:rPr>
              <a:t>Genomics</a:t>
            </a:r>
            <a:r>
              <a:rPr lang="cs-CZ" sz="1600" b="1" dirty="0">
                <a:solidFill>
                  <a:srgbClr val="C00000"/>
                </a:solidFill>
              </a:rPr>
              <a:t>, Inc</a:t>
            </a:r>
            <a:r>
              <a:rPr lang="cs-CZ" sz="1600" b="1" dirty="0" smtClean="0">
                <a:solidFill>
                  <a:srgbClr val="C00000"/>
                </a:solidFill>
              </a:rPr>
              <a:t>. (</a:t>
            </a:r>
            <a:r>
              <a:rPr lang="cs-CZ" sz="1600" b="1" dirty="0">
                <a:solidFill>
                  <a:srgbClr val="C00000"/>
                </a:solidFill>
              </a:rPr>
              <a:t>J. </a:t>
            </a:r>
            <a:r>
              <a:rPr lang="cs-CZ" sz="1600" b="1" dirty="0" err="1">
                <a:solidFill>
                  <a:srgbClr val="C00000"/>
                </a:solidFill>
              </a:rPr>
              <a:t>Craig</a:t>
            </a:r>
            <a:r>
              <a:rPr lang="cs-CZ" sz="1600" b="1" dirty="0">
                <a:solidFill>
                  <a:srgbClr val="C00000"/>
                </a:solidFill>
              </a:rPr>
              <a:t> </a:t>
            </a:r>
            <a:r>
              <a:rPr lang="cs-CZ" sz="1600" b="1" dirty="0" err="1" smtClean="0">
                <a:solidFill>
                  <a:srgbClr val="C00000"/>
                </a:solidFill>
              </a:rPr>
              <a:t>Venter</a:t>
            </a:r>
            <a:r>
              <a:rPr lang="cs-CZ" sz="1600" b="1" dirty="0" smtClean="0">
                <a:solidFill>
                  <a:srgbClr val="C00000"/>
                </a:solidFill>
              </a:rPr>
              <a:t>) -</a:t>
            </a:r>
            <a:r>
              <a:rPr lang="cs-CZ" sz="1600" dirty="0" smtClean="0"/>
              <a:t> rival veřejného HUGO projektu </a:t>
            </a:r>
          </a:p>
          <a:p>
            <a:pPr algn="just">
              <a:lnSpc>
                <a:spcPct val="170000"/>
              </a:lnSpc>
            </a:pPr>
            <a:r>
              <a:rPr lang="cs-CZ" sz="1600" b="1" dirty="0" smtClean="0"/>
              <a:t>2001</a:t>
            </a:r>
            <a:r>
              <a:rPr lang="cs-CZ" sz="1600" dirty="0" smtClean="0"/>
              <a:t> - </a:t>
            </a:r>
            <a:r>
              <a:rPr lang="cs-CZ" sz="1600" dirty="0"/>
              <a:t> </a:t>
            </a:r>
            <a:r>
              <a:rPr lang="cs-CZ" sz="1600" dirty="0" smtClean="0"/>
              <a:t>publikováno 90 % genomu</a:t>
            </a:r>
            <a:endParaRPr lang="cs-CZ" sz="1600" i="1" dirty="0" smtClean="0"/>
          </a:p>
        </p:txBody>
      </p:sp>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3211" y="3972464"/>
            <a:ext cx="1419214" cy="1884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6443" y="3764715"/>
            <a:ext cx="2519259" cy="990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bdélník 5"/>
          <p:cNvSpPr/>
          <p:nvPr/>
        </p:nvSpPr>
        <p:spPr>
          <a:xfrm>
            <a:off x="380738" y="3481263"/>
            <a:ext cx="6048672" cy="307777"/>
          </a:xfrm>
          <a:prstGeom prst="rect">
            <a:avLst/>
          </a:prstGeom>
        </p:spPr>
        <p:txBody>
          <a:bodyPr wrap="square">
            <a:spAutoFit/>
          </a:bodyPr>
          <a:lstStyle/>
          <a:p>
            <a:r>
              <a:rPr lang="cs-CZ" sz="1400" b="1" dirty="0" smtClean="0">
                <a:solidFill>
                  <a:schemeClr val="accent3">
                    <a:lumMod val="75000"/>
                  </a:schemeClr>
                </a:solidFill>
              </a:rPr>
              <a:t>NATURE | VOL 409 | 15 FEBRUARY 2001 | www.nature.com</a:t>
            </a:r>
            <a:endParaRPr lang="cs-CZ" sz="1400" b="1" dirty="0">
              <a:solidFill>
                <a:schemeClr val="accent3">
                  <a:lumMod val="75000"/>
                </a:schemeClr>
              </a:solidFill>
            </a:endParaRPr>
          </a:p>
        </p:txBody>
      </p:sp>
      <p:pic>
        <p:nvPicPr>
          <p:cNvPr id="2054"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16908" y="3954327"/>
            <a:ext cx="1807747" cy="2112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30226" y="3959170"/>
            <a:ext cx="1341141" cy="1806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bdélník 6"/>
          <p:cNvSpPr/>
          <p:nvPr/>
        </p:nvSpPr>
        <p:spPr>
          <a:xfrm>
            <a:off x="5364088" y="3472127"/>
            <a:ext cx="2907719" cy="307777"/>
          </a:xfrm>
          <a:prstGeom prst="rect">
            <a:avLst/>
          </a:prstGeom>
        </p:spPr>
        <p:txBody>
          <a:bodyPr wrap="none">
            <a:spAutoFit/>
          </a:bodyPr>
          <a:lstStyle/>
          <a:p>
            <a:r>
              <a:rPr lang="en-US" sz="1400" b="1" dirty="0" smtClean="0">
                <a:solidFill>
                  <a:schemeClr val="accent3">
                    <a:lumMod val="75000"/>
                  </a:schemeClr>
                </a:solidFill>
              </a:rPr>
              <a:t>16 FEBRUARY 2001 VOL 291 SCIENCE</a:t>
            </a:r>
            <a:endParaRPr lang="cs-CZ" sz="1400" b="1" dirty="0">
              <a:solidFill>
                <a:schemeClr val="accent3">
                  <a:lumMod val="75000"/>
                </a:schemeClr>
              </a:solidFill>
            </a:endParaRPr>
          </a:p>
        </p:txBody>
      </p:sp>
      <p:sp>
        <p:nvSpPr>
          <p:cNvPr id="9" name="Zástupný symbol pro obsah 2"/>
          <p:cNvSpPr>
            <a:spLocks noGrp="1"/>
          </p:cNvSpPr>
          <p:nvPr>
            <p:ph idx="1"/>
          </p:nvPr>
        </p:nvSpPr>
        <p:spPr>
          <a:xfrm>
            <a:off x="395255" y="6076022"/>
            <a:ext cx="8229600" cy="676672"/>
          </a:xfrm>
        </p:spPr>
        <p:txBody>
          <a:bodyPr>
            <a:noAutofit/>
          </a:bodyPr>
          <a:lstStyle/>
          <a:p>
            <a:pPr marL="0" indent="0">
              <a:buNone/>
            </a:pPr>
            <a:r>
              <a:rPr lang="cs-CZ" sz="1600" b="1" dirty="0" smtClean="0"/>
              <a:t>2007</a:t>
            </a:r>
            <a:r>
              <a:rPr lang="cs-CZ" sz="1600" dirty="0" smtClean="0"/>
              <a:t> - James Watson, </a:t>
            </a:r>
            <a:r>
              <a:rPr lang="cs-CZ" sz="1600" dirty="0" err="1" smtClean="0"/>
              <a:t>Craig</a:t>
            </a:r>
            <a:r>
              <a:rPr lang="cs-CZ" sz="1600" dirty="0" smtClean="0"/>
              <a:t> </a:t>
            </a:r>
            <a:r>
              <a:rPr lang="cs-CZ" sz="1600" dirty="0" err="1" smtClean="0"/>
              <a:t>Venter</a:t>
            </a:r>
            <a:r>
              <a:rPr lang="cs-CZ" sz="1600" dirty="0" smtClean="0"/>
              <a:t> - zveřejnění svého genomu -  </a:t>
            </a:r>
            <a:r>
              <a:rPr lang="cs-CZ" sz="1600" dirty="0" err="1" smtClean="0"/>
              <a:t>sekvenace</a:t>
            </a:r>
            <a:r>
              <a:rPr lang="cs-CZ" sz="1600" dirty="0" smtClean="0"/>
              <a:t> trvala několik měsíců</a:t>
            </a:r>
          </a:p>
          <a:p>
            <a:pPr marL="0" indent="0">
              <a:buNone/>
            </a:pPr>
            <a:r>
              <a:rPr lang="cs-CZ" sz="1600" dirty="0" smtClean="0"/>
              <a:t>současnost - analýza genomu 50 hodin</a:t>
            </a:r>
          </a:p>
          <a:p>
            <a:pPr marL="0" indent="0">
              <a:buNone/>
            </a:pPr>
            <a:r>
              <a:rPr lang="cs-CZ" sz="1600" dirty="0"/>
              <a:t> </a:t>
            </a:r>
            <a:endParaRPr lang="cs-CZ" sz="1600" dirty="0" smtClean="0"/>
          </a:p>
        </p:txBody>
      </p:sp>
      <p:pic>
        <p:nvPicPr>
          <p:cNvPr id="2" name="Obrázek 1"/>
          <p:cNvPicPr>
            <a:picLocks noChangeAspect="1"/>
          </p:cNvPicPr>
          <p:nvPr/>
        </p:nvPicPr>
        <p:blipFill>
          <a:blip r:embed="rId9"/>
          <a:stretch>
            <a:fillRect/>
          </a:stretch>
        </p:blipFill>
        <p:spPr>
          <a:xfrm>
            <a:off x="4215781" y="2247892"/>
            <a:ext cx="1905000" cy="1123950"/>
          </a:xfrm>
          <a:prstGeom prst="rect">
            <a:avLst/>
          </a:prstGeom>
        </p:spPr>
      </p:pic>
      <p:pic>
        <p:nvPicPr>
          <p:cNvPr id="3" name="2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000796" y="2538674"/>
            <a:ext cx="487363" cy="487363"/>
          </a:xfrm>
          <a:prstGeom prst="rect">
            <a:avLst/>
          </a:prstGeom>
          <a:ln w="25400">
            <a:solidFill>
              <a:srgbClr val="00B050"/>
            </a:solidFill>
          </a:ln>
        </p:spPr>
      </p:pic>
    </p:spTree>
    <p:extLst>
      <p:ext uri="{BB962C8B-B14F-4D97-AF65-F5344CB8AC3E}">
        <p14:creationId xmlns:p14="http://schemas.microsoft.com/office/powerpoint/2010/main" val="5409286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5884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2525" y="480158"/>
            <a:ext cx="6905625" cy="334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42549" y="339211"/>
            <a:ext cx="1512168" cy="1919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http://media.salon.com/2007/12/craig_venter_is_the_futur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46060" y="3548179"/>
            <a:ext cx="2508657" cy="2209012"/>
          </a:xfrm>
          <a:prstGeom prst="rect">
            <a:avLst/>
          </a:prstGeom>
          <a:noFill/>
          <a:extLst>
            <a:ext uri="{909E8E84-426E-40DD-AFC4-6F175D3DCCD1}">
              <a14:hiddenFill xmlns:a14="http://schemas.microsoft.com/office/drawing/2010/main">
                <a:solidFill>
                  <a:srgbClr val="FFFFFF"/>
                </a:solidFill>
              </a14:hiddenFill>
            </a:ext>
          </a:extLst>
        </p:spPr>
      </p:pic>
      <p:sp>
        <p:nvSpPr>
          <p:cNvPr id="2" name="Obdélník 1"/>
          <p:cNvSpPr/>
          <p:nvPr/>
        </p:nvSpPr>
        <p:spPr>
          <a:xfrm>
            <a:off x="2705658" y="5159052"/>
            <a:ext cx="894219" cy="369332"/>
          </a:xfrm>
          <a:prstGeom prst="rect">
            <a:avLst/>
          </a:prstGeom>
        </p:spPr>
        <p:txBody>
          <a:bodyPr wrap="none">
            <a:spAutoFit/>
          </a:bodyPr>
          <a:lstStyle/>
          <a:p>
            <a:r>
              <a:rPr lang="cs-CZ" b="1" dirty="0" err="1">
                <a:solidFill>
                  <a:srgbClr val="C00000"/>
                </a:solidFill>
              </a:rPr>
              <a:t>Synthia</a:t>
            </a:r>
            <a:endParaRPr lang="cs-CZ" b="1" dirty="0">
              <a:solidFill>
                <a:srgbClr val="C00000"/>
              </a:solidFill>
            </a:endParaRPr>
          </a:p>
        </p:txBody>
      </p:sp>
      <p:sp>
        <p:nvSpPr>
          <p:cNvPr id="4" name="Obdélník 3"/>
          <p:cNvSpPr/>
          <p:nvPr/>
        </p:nvSpPr>
        <p:spPr>
          <a:xfrm>
            <a:off x="539552" y="4468019"/>
            <a:ext cx="5180714" cy="369332"/>
          </a:xfrm>
          <a:prstGeom prst="rect">
            <a:avLst/>
          </a:prstGeom>
        </p:spPr>
        <p:txBody>
          <a:bodyPr wrap="none">
            <a:spAutoFit/>
          </a:bodyPr>
          <a:lstStyle/>
          <a:p>
            <a:r>
              <a:rPr lang="cs-CZ" i="1" dirty="0" err="1">
                <a:solidFill>
                  <a:srgbClr val="000000"/>
                </a:solidFill>
                <a:latin typeface="Arial" panose="020B0604020202020204" pitchFamily="34" charset="0"/>
              </a:rPr>
              <a:t>Mycoplasma</a:t>
            </a:r>
            <a:r>
              <a:rPr lang="cs-CZ" i="1" dirty="0">
                <a:solidFill>
                  <a:srgbClr val="000000"/>
                </a:solidFill>
                <a:latin typeface="Arial" panose="020B0604020202020204" pitchFamily="34" charset="0"/>
              </a:rPr>
              <a:t> </a:t>
            </a:r>
            <a:r>
              <a:rPr lang="cs-CZ" i="1" dirty="0" err="1" smtClean="0">
                <a:solidFill>
                  <a:srgbClr val="000000"/>
                </a:solidFill>
                <a:latin typeface="Arial" panose="020B0604020202020204" pitchFamily="34" charset="0"/>
              </a:rPr>
              <a:t>mycoides</a:t>
            </a:r>
            <a:r>
              <a:rPr lang="cs-CZ" i="1" dirty="0" smtClean="0">
                <a:solidFill>
                  <a:srgbClr val="000000"/>
                </a:solidFill>
                <a:latin typeface="Arial" panose="020B0604020202020204" pitchFamily="34" charset="0"/>
              </a:rPr>
              <a:t>      </a:t>
            </a:r>
            <a:r>
              <a:rPr lang="cs-CZ" i="1" dirty="0" err="1" smtClean="0"/>
              <a:t>Mycoplasma</a:t>
            </a:r>
            <a:r>
              <a:rPr lang="cs-CZ" i="1" dirty="0" smtClean="0"/>
              <a:t> </a:t>
            </a:r>
            <a:r>
              <a:rPr lang="cs-CZ" i="1" dirty="0" err="1"/>
              <a:t>capricolum</a:t>
            </a:r>
            <a:endParaRPr lang="cs-CZ" dirty="0"/>
          </a:p>
        </p:txBody>
      </p:sp>
      <p:sp>
        <p:nvSpPr>
          <p:cNvPr id="5" name="Šipka dolů 4"/>
          <p:cNvSpPr/>
          <p:nvPr/>
        </p:nvSpPr>
        <p:spPr>
          <a:xfrm>
            <a:off x="3107049" y="4874285"/>
            <a:ext cx="45719" cy="2478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Šipka doprava 2"/>
          <p:cNvSpPr/>
          <p:nvPr/>
        </p:nvSpPr>
        <p:spPr>
          <a:xfrm>
            <a:off x="3059832" y="4653136"/>
            <a:ext cx="144016"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6" name="2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67354" y="6093296"/>
            <a:ext cx="487363" cy="487363"/>
          </a:xfrm>
          <a:prstGeom prst="rect">
            <a:avLst/>
          </a:prstGeom>
          <a:ln w="25400">
            <a:solidFill>
              <a:srgbClr val="00B050"/>
            </a:solidFill>
          </a:ln>
        </p:spPr>
      </p:pic>
    </p:spTree>
    <p:extLst>
      <p:ext uri="{BB962C8B-B14F-4D97-AF65-F5344CB8AC3E}">
        <p14:creationId xmlns:p14="http://schemas.microsoft.com/office/powerpoint/2010/main" val="11361912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352"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3"/>
          <a:stretch>
            <a:fillRect/>
          </a:stretch>
        </p:blipFill>
        <p:spPr>
          <a:xfrm>
            <a:off x="1187624" y="188640"/>
            <a:ext cx="6963932" cy="4320480"/>
          </a:xfrm>
          <a:prstGeom prst="rect">
            <a:avLst/>
          </a:prstGeom>
        </p:spPr>
      </p:pic>
      <p:sp>
        <p:nvSpPr>
          <p:cNvPr id="2" name="Šipka dolů 1"/>
          <p:cNvSpPr/>
          <p:nvPr/>
        </p:nvSpPr>
        <p:spPr>
          <a:xfrm>
            <a:off x="4572000" y="4365104"/>
            <a:ext cx="144016"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TextovéPole 2"/>
          <p:cNvSpPr txBox="1"/>
          <p:nvPr/>
        </p:nvSpPr>
        <p:spPr>
          <a:xfrm>
            <a:off x="1842569" y="4797152"/>
            <a:ext cx="5746894" cy="369332"/>
          </a:xfrm>
          <a:prstGeom prst="rect">
            <a:avLst/>
          </a:prstGeom>
          <a:noFill/>
        </p:spPr>
        <p:txBody>
          <a:bodyPr wrap="none" rtlCol="0">
            <a:spAutoFit/>
          </a:bodyPr>
          <a:lstStyle/>
          <a:p>
            <a:r>
              <a:rPr lang="cs-CZ" dirty="0" smtClean="0"/>
              <a:t>zastavili se na: 531 </a:t>
            </a:r>
            <a:r>
              <a:rPr lang="cs-CZ" dirty="0" err="1" smtClean="0"/>
              <a:t>kbp</a:t>
            </a:r>
            <a:r>
              <a:rPr lang="cs-CZ" dirty="0" smtClean="0"/>
              <a:t> </a:t>
            </a:r>
            <a:r>
              <a:rPr lang="cs-CZ" dirty="0" smtClean="0">
                <a:latin typeface="Traditional Arabic" panose="02020603050405020304" pitchFamily="18" charset="-78"/>
                <a:cs typeface="Traditional Arabic" panose="02020603050405020304" pitchFamily="18" charset="-78"/>
              </a:rPr>
              <a:t>~ </a:t>
            </a:r>
            <a:r>
              <a:rPr lang="cs-CZ" dirty="0" smtClean="0">
                <a:cs typeface="Traditional Arabic" panose="02020603050405020304" pitchFamily="18" charset="-78"/>
              </a:rPr>
              <a:t>473 genů (149 s neznámou funkcí)</a:t>
            </a:r>
            <a:endParaRPr lang="cs-CZ" dirty="0"/>
          </a:p>
        </p:txBody>
      </p:sp>
    </p:spTree>
    <p:extLst>
      <p:ext uri="{BB962C8B-B14F-4D97-AF65-F5344CB8AC3E}">
        <p14:creationId xmlns:p14="http://schemas.microsoft.com/office/powerpoint/2010/main" val="16472411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ow Pyrosequencing Work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279" y="2214890"/>
            <a:ext cx="8181371" cy="3024336"/>
          </a:xfrm>
          <a:prstGeom prst="rect">
            <a:avLst/>
          </a:prstGeom>
          <a:noFill/>
          <a:extLst>
            <a:ext uri="{909E8E84-426E-40DD-AFC4-6F175D3DCCD1}">
              <a14:hiddenFill xmlns:a14="http://schemas.microsoft.com/office/drawing/2010/main">
                <a:solidFill>
                  <a:srgbClr val="FFFFFF"/>
                </a:solidFill>
              </a14:hiddenFill>
            </a:ext>
          </a:extLst>
        </p:spPr>
      </p:pic>
      <p:sp>
        <p:nvSpPr>
          <p:cNvPr id="5" name="Obdélník 4"/>
          <p:cNvSpPr/>
          <p:nvPr/>
        </p:nvSpPr>
        <p:spPr>
          <a:xfrm>
            <a:off x="467544" y="548680"/>
            <a:ext cx="4883325" cy="461665"/>
          </a:xfrm>
          <a:prstGeom prst="rect">
            <a:avLst/>
          </a:prstGeom>
        </p:spPr>
        <p:txBody>
          <a:bodyPr wrap="none">
            <a:spAutoFit/>
          </a:bodyPr>
          <a:lstStyle/>
          <a:p>
            <a:r>
              <a:rPr lang="cs-CZ" altLang="cs-CZ" sz="2400" b="1" dirty="0" err="1" smtClean="0">
                <a:solidFill>
                  <a:srgbClr val="C00000"/>
                </a:solidFill>
              </a:rPr>
              <a:t>Pyrosekvenování</a:t>
            </a:r>
            <a:r>
              <a:rPr lang="cs-CZ" altLang="cs-CZ" sz="2400" b="1" dirty="0" smtClean="0">
                <a:solidFill>
                  <a:srgbClr val="C00000"/>
                </a:solidFill>
              </a:rPr>
              <a:t> - „</a:t>
            </a:r>
            <a:r>
              <a:rPr lang="cs-CZ" altLang="cs-CZ" sz="2400" b="1" dirty="0" err="1" smtClean="0">
                <a:solidFill>
                  <a:srgbClr val="C00000"/>
                </a:solidFill>
              </a:rPr>
              <a:t>pyrosequencing</a:t>
            </a:r>
            <a:r>
              <a:rPr lang="cs-CZ" altLang="cs-CZ" sz="2400" b="1" dirty="0" smtClean="0">
                <a:solidFill>
                  <a:srgbClr val="C00000"/>
                </a:solidFill>
              </a:rPr>
              <a:t>“</a:t>
            </a:r>
            <a:endParaRPr lang="cs-CZ" sz="2400" b="1" dirty="0">
              <a:solidFill>
                <a:srgbClr val="C00000"/>
              </a:solidFill>
            </a:endParaRPr>
          </a:p>
        </p:txBody>
      </p:sp>
      <p:sp>
        <p:nvSpPr>
          <p:cNvPr id="4" name="Obdélník 3"/>
          <p:cNvSpPr/>
          <p:nvPr/>
        </p:nvSpPr>
        <p:spPr>
          <a:xfrm>
            <a:off x="467544" y="1268760"/>
            <a:ext cx="6973130" cy="923330"/>
          </a:xfrm>
          <a:prstGeom prst="rect">
            <a:avLst/>
          </a:prstGeom>
        </p:spPr>
        <p:txBody>
          <a:bodyPr wrap="square">
            <a:spAutoFit/>
          </a:bodyPr>
          <a:lstStyle/>
          <a:p>
            <a:pPr marL="285750" indent="-285750">
              <a:buFont typeface="Arial" panose="020B0604020202020204" pitchFamily="34" charset="0"/>
              <a:buChar char="•"/>
            </a:pPr>
            <a:r>
              <a:rPr lang="cs-CZ" altLang="cs-CZ" dirty="0" err="1"/>
              <a:t>Sekvenování</a:t>
            </a:r>
            <a:r>
              <a:rPr lang="cs-CZ" altLang="cs-CZ" dirty="0"/>
              <a:t> v průběhu syntézy komplementárního vlákna</a:t>
            </a:r>
          </a:p>
          <a:p>
            <a:pPr marL="285750" indent="-285750">
              <a:buFont typeface="Arial" panose="020B0604020202020204" pitchFamily="34" charset="0"/>
              <a:buChar char="•"/>
            </a:pPr>
            <a:r>
              <a:rPr lang="cs-CZ" altLang="cs-CZ" dirty="0"/>
              <a:t>Postupně se přidáváni nukleotid </a:t>
            </a:r>
            <a:r>
              <a:rPr lang="cs-CZ" altLang="cs-CZ" dirty="0" err="1"/>
              <a:t>trifosfáty</a:t>
            </a:r>
            <a:r>
              <a:rPr lang="cs-CZ" altLang="cs-CZ" dirty="0"/>
              <a:t> a sleduje se, který nukleotid se naváže.</a:t>
            </a:r>
          </a:p>
        </p:txBody>
      </p:sp>
      <p:sp>
        <p:nvSpPr>
          <p:cNvPr id="2" name="Obdélník 1"/>
          <p:cNvSpPr/>
          <p:nvPr/>
        </p:nvSpPr>
        <p:spPr>
          <a:xfrm>
            <a:off x="463279" y="5389635"/>
            <a:ext cx="7974134" cy="1200329"/>
          </a:xfrm>
          <a:prstGeom prst="rect">
            <a:avLst/>
          </a:prstGeom>
        </p:spPr>
        <p:txBody>
          <a:bodyPr wrap="square">
            <a:spAutoFit/>
          </a:bodyPr>
          <a:lstStyle/>
          <a:p>
            <a:r>
              <a:rPr lang="cs-CZ" dirty="0" err="1" smtClean="0">
                <a:solidFill>
                  <a:srgbClr val="000000"/>
                </a:solidFill>
              </a:rPr>
              <a:t>dNTP</a:t>
            </a:r>
            <a:r>
              <a:rPr lang="cs-CZ" dirty="0" smtClean="0">
                <a:solidFill>
                  <a:srgbClr val="000000"/>
                </a:solidFill>
              </a:rPr>
              <a:t> + </a:t>
            </a:r>
            <a:r>
              <a:rPr lang="cs-CZ" dirty="0" err="1">
                <a:solidFill>
                  <a:srgbClr val="000000"/>
                </a:solidFill>
              </a:rPr>
              <a:t>DNA</a:t>
            </a:r>
            <a:r>
              <a:rPr lang="cs-CZ" baseline="-25000" dirty="0" err="1">
                <a:solidFill>
                  <a:srgbClr val="000000"/>
                </a:solidFill>
              </a:rPr>
              <a:t>n</a:t>
            </a:r>
            <a:r>
              <a:rPr lang="cs-CZ" dirty="0">
                <a:solidFill>
                  <a:srgbClr val="000000"/>
                </a:solidFill>
              </a:rPr>
              <a:t> = </a:t>
            </a:r>
            <a:r>
              <a:rPr lang="cs-CZ" dirty="0" err="1" smtClean="0">
                <a:solidFill>
                  <a:srgbClr val="000000"/>
                </a:solidFill>
              </a:rPr>
              <a:t>PP</a:t>
            </a:r>
            <a:r>
              <a:rPr lang="cs-CZ" baseline="-25000" dirty="0" err="1" smtClean="0">
                <a:solidFill>
                  <a:srgbClr val="000000"/>
                </a:solidFill>
              </a:rPr>
              <a:t>i</a:t>
            </a:r>
            <a:r>
              <a:rPr lang="cs-CZ" dirty="0" smtClean="0">
                <a:solidFill>
                  <a:srgbClr val="000000"/>
                </a:solidFill>
              </a:rPr>
              <a:t> </a:t>
            </a:r>
            <a:r>
              <a:rPr lang="cs-CZ" dirty="0">
                <a:solidFill>
                  <a:srgbClr val="000000"/>
                </a:solidFill>
              </a:rPr>
              <a:t>+ </a:t>
            </a:r>
            <a:r>
              <a:rPr lang="cs-CZ" dirty="0" smtClean="0">
                <a:solidFill>
                  <a:srgbClr val="000000"/>
                </a:solidFill>
              </a:rPr>
              <a:t>DNA</a:t>
            </a:r>
            <a:r>
              <a:rPr lang="cs-CZ" baseline="-25000" dirty="0" smtClean="0">
                <a:solidFill>
                  <a:srgbClr val="000000"/>
                </a:solidFill>
              </a:rPr>
              <a:t>n+1</a:t>
            </a:r>
          </a:p>
          <a:p>
            <a:r>
              <a:rPr lang="cs-CZ" dirty="0" err="1" smtClean="0"/>
              <a:t>PP</a:t>
            </a:r>
            <a:r>
              <a:rPr lang="cs-CZ" baseline="-25000" dirty="0" err="1" smtClean="0"/>
              <a:t>i</a:t>
            </a:r>
            <a:r>
              <a:rPr lang="cs-CZ" dirty="0" smtClean="0"/>
              <a:t> + adenosin-5´-fosfosulfát = </a:t>
            </a:r>
            <a:r>
              <a:rPr lang="cs-CZ" b="1" dirty="0" smtClean="0">
                <a:solidFill>
                  <a:srgbClr val="C00000"/>
                </a:solidFill>
              </a:rPr>
              <a:t>ATP</a:t>
            </a:r>
            <a:r>
              <a:rPr lang="cs-CZ" dirty="0" smtClean="0"/>
              <a:t> + SO</a:t>
            </a:r>
            <a:r>
              <a:rPr lang="cs-CZ" baseline="-25000" dirty="0" smtClean="0"/>
              <a:t>4</a:t>
            </a:r>
            <a:r>
              <a:rPr lang="cs-CZ" baseline="30000" dirty="0" smtClean="0"/>
              <a:t>2-</a:t>
            </a:r>
          </a:p>
          <a:p>
            <a:r>
              <a:rPr lang="cs-CZ" dirty="0"/>
              <a:t>ATP + D-luciferin + </a:t>
            </a:r>
            <a:r>
              <a:rPr lang="cs-CZ" dirty="0" smtClean="0"/>
              <a:t>O</a:t>
            </a:r>
            <a:r>
              <a:rPr lang="cs-CZ" baseline="-25000" dirty="0" smtClean="0"/>
              <a:t>2 </a:t>
            </a:r>
            <a:r>
              <a:rPr lang="cs-CZ" dirty="0" smtClean="0"/>
              <a:t>=</a:t>
            </a:r>
            <a:r>
              <a:rPr lang="cs-CZ" baseline="-25000" dirty="0" smtClean="0"/>
              <a:t> </a:t>
            </a:r>
            <a:r>
              <a:rPr lang="cs-CZ" dirty="0" err="1" smtClean="0"/>
              <a:t>oxyluciferin</a:t>
            </a:r>
            <a:r>
              <a:rPr lang="cs-CZ" dirty="0" smtClean="0"/>
              <a:t> </a:t>
            </a:r>
            <a:r>
              <a:rPr lang="cs-CZ" dirty="0"/>
              <a:t>+ AMP + </a:t>
            </a:r>
            <a:r>
              <a:rPr lang="cs-CZ" dirty="0" err="1"/>
              <a:t>PP</a:t>
            </a:r>
            <a:r>
              <a:rPr lang="cs-CZ" baseline="-25000" dirty="0" err="1"/>
              <a:t>i</a:t>
            </a:r>
            <a:r>
              <a:rPr lang="cs-CZ" dirty="0"/>
              <a:t> + CO</a:t>
            </a:r>
            <a:r>
              <a:rPr lang="cs-CZ" baseline="-25000" dirty="0"/>
              <a:t>2</a:t>
            </a:r>
            <a:r>
              <a:rPr lang="cs-CZ" dirty="0"/>
              <a:t> + </a:t>
            </a:r>
            <a:r>
              <a:rPr lang="cs-CZ" b="1" dirty="0">
                <a:solidFill>
                  <a:srgbClr val="C00000"/>
                </a:solidFill>
              </a:rPr>
              <a:t>h</a:t>
            </a:r>
            <a:r>
              <a:rPr lang="el-GR" b="1" dirty="0">
                <a:solidFill>
                  <a:srgbClr val="C00000"/>
                </a:solidFill>
              </a:rPr>
              <a:t>ν</a:t>
            </a:r>
            <a:r>
              <a:rPr lang="el-GR" dirty="0"/>
              <a:t> (562 </a:t>
            </a:r>
            <a:r>
              <a:rPr lang="cs-CZ" dirty="0" err="1"/>
              <a:t>nm</a:t>
            </a:r>
            <a:r>
              <a:rPr lang="cs-CZ" dirty="0" smtClean="0"/>
              <a:t>)</a:t>
            </a:r>
          </a:p>
          <a:p>
            <a:r>
              <a:rPr lang="cs-CZ" dirty="0"/>
              <a:t>NTP </a:t>
            </a:r>
            <a:r>
              <a:rPr lang="cs-CZ" dirty="0" smtClean="0"/>
              <a:t>= </a:t>
            </a:r>
            <a:r>
              <a:rPr lang="cs-CZ" dirty="0"/>
              <a:t>NDP + </a:t>
            </a:r>
            <a:r>
              <a:rPr lang="cs-CZ" dirty="0" err="1"/>
              <a:t>P</a:t>
            </a:r>
            <a:r>
              <a:rPr lang="cs-CZ" baseline="-25000" dirty="0" err="1"/>
              <a:t>i</a:t>
            </a:r>
            <a:r>
              <a:rPr lang="cs-CZ" baseline="-25000" dirty="0"/>
              <a:t> </a:t>
            </a:r>
            <a:r>
              <a:rPr lang="cs-CZ" dirty="0" smtClean="0"/>
              <a:t>= </a:t>
            </a:r>
            <a:r>
              <a:rPr lang="cs-CZ" dirty="0"/>
              <a:t>NMP + </a:t>
            </a:r>
            <a:r>
              <a:rPr lang="cs-CZ" dirty="0" smtClean="0"/>
              <a:t>2P</a:t>
            </a:r>
            <a:r>
              <a:rPr lang="cs-CZ" baseline="-25000" dirty="0" smtClean="0"/>
              <a:t>i</a:t>
            </a:r>
            <a:endParaRPr lang="cs-CZ" dirty="0"/>
          </a:p>
        </p:txBody>
      </p:sp>
      <p:pic>
        <p:nvPicPr>
          <p:cNvPr id="3" name="Obrázek 2"/>
          <p:cNvPicPr>
            <a:picLocks noChangeAspect="1"/>
          </p:cNvPicPr>
          <p:nvPr/>
        </p:nvPicPr>
        <p:blipFill>
          <a:blip r:embed="rId5"/>
          <a:stretch>
            <a:fillRect/>
          </a:stretch>
        </p:blipFill>
        <p:spPr>
          <a:xfrm>
            <a:off x="7092280" y="5389635"/>
            <a:ext cx="1780983" cy="1308753"/>
          </a:xfrm>
          <a:prstGeom prst="rect">
            <a:avLst/>
          </a:prstGeom>
        </p:spPr>
      </p:pic>
      <p:sp>
        <p:nvSpPr>
          <p:cNvPr id="6" name="TextovéPole 5"/>
          <p:cNvSpPr txBox="1"/>
          <p:nvPr/>
        </p:nvSpPr>
        <p:spPr>
          <a:xfrm>
            <a:off x="2267744" y="64215"/>
            <a:ext cx="5318957" cy="461665"/>
          </a:xfrm>
          <a:prstGeom prst="rect">
            <a:avLst/>
          </a:prstGeom>
          <a:noFill/>
        </p:spPr>
        <p:txBody>
          <a:bodyPr wrap="none" rtlCol="0">
            <a:spAutoFit/>
          </a:bodyPr>
          <a:lstStyle/>
          <a:p>
            <a:r>
              <a:rPr lang="cs-CZ" sz="2400" b="1" dirty="0" err="1" smtClean="0"/>
              <a:t>Next-generation</a:t>
            </a:r>
            <a:r>
              <a:rPr lang="cs-CZ" sz="2400" b="1" dirty="0" smtClean="0"/>
              <a:t> DNA </a:t>
            </a:r>
            <a:r>
              <a:rPr lang="cs-CZ" sz="2400" b="1" dirty="0" err="1" smtClean="0"/>
              <a:t>sequencing</a:t>
            </a:r>
            <a:r>
              <a:rPr lang="cs-CZ" sz="2400" b="1" dirty="0" smtClean="0"/>
              <a:t> (NGC) </a:t>
            </a:r>
            <a:endParaRPr lang="cs-CZ" sz="2400" b="1" dirty="0"/>
          </a:p>
        </p:txBody>
      </p:sp>
      <p:pic>
        <p:nvPicPr>
          <p:cNvPr id="7" name="2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50050" y="581704"/>
            <a:ext cx="487363" cy="487363"/>
          </a:xfrm>
          <a:prstGeom prst="rect">
            <a:avLst/>
          </a:prstGeom>
          <a:ln w="25400">
            <a:solidFill>
              <a:srgbClr val="00B050"/>
            </a:solidFill>
          </a:ln>
        </p:spPr>
      </p:pic>
    </p:spTree>
    <p:extLst>
      <p:ext uri="{BB962C8B-B14F-4D97-AF65-F5344CB8AC3E}">
        <p14:creationId xmlns:p14="http://schemas.microsoft.com/office/powerpoint/2010/main" val="171747250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73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3870292" y="6309320"/>
            <a:ext cx="5256584" cy="369332"/>
          </a:xfrm>
          <a:prstGeom prst="rect">
            <a:avLst/>
          </a:prstGeom>
        </p:spPr>
        <p:txBody>
          <a:bodyPr wrap="square">
            <a:spAutoFit/>
          </a:bodyPr>
          <a:lstStyle/>
          <a:p>
            <a:r>
              <a:rPr lang="cs-CZ" dirty="0"/>
              <a:t>https://www.youtube.com/watch?v=fCd6B5HRaZ8</a:t>
            </a:r>
          </a:p>
        </p:txBody>
      </p:sp>
      <p:sp>
        <p:nvSpPr>
          <p:cNvPr id="4" name="Obdélník 3"/>
          <p:cNvSpPr/>
          <p:nvPr/>
        </p:nvSpPr>
        <p:spPr>
          <a:xfrm>
            <a:off x="467544" y="548680"/>
            <a:ext cx="5540235" cy="461665"/>
          </a:xfrm>
          <a:prstGeom prst="rect">
            <a:avLst/>
          </a:prstGeom>
        </p:spPr>
        <p:txBody>
          <a:bodyPr wrap="none">
            <a:spAutoFit/>
          </a:bodyPr>
          <a:lstStyle/>
          <a:p>
            <a:r>
              <a:rPr lang="cs-CZ" altLang="cs-CZ" sz="2400" b="1" dirty="0" err="1" smtClean="0">
                <a:solidFill>
                  <a:srgbClr val="C00000"/>
                </a:solidFill>
              </a:rPr>
              <a:t>Sekvenace</a:t>
            </a:r>
            <a:r>
              <a:rPr lang="cs-CZ" altLang="cs-CZ" sz="2400" b="1" dirty="0" smtClean="0">
                <a:solidFill>
                  <a:srgbClr val="C00000"/>
                </a:solidFill>
              </a:rPr>
              <a:t> syntézou - </a:t>
            </a:r>
            <a:r>
              <a:rPr lang="cs-CZ" altLang="cs-CZ" sz="2400" b="1" dirty="0" err="1" smtClean="0">
                <a:solidFill>
                  <a:srgbClr val="C00000"/>
                </a:solidFill>
              </a:rPr>
              <a:t>Illumina</a:t>
            </a:r>
            <a:r>
              <a:rPr lang="cs-CZ" altLang="cs-CZ" sz="2400" b="1" dirty="0" smtClean="0">
                <a:solidFill>
                  <a:srgbClr val="C00000"/>
                </a:solidFill>
              </a:rPr>
              <a:t> </a:t>
            </a:r>
            <a:r>
              <a:rPr lang="cs-CZ" altLang="cs-CZ" sz="2400" b="1" dirty="0" err="1">
                <a:solidFill>
                  <a:srgbClr val="C00000"/>
                </a:solidFill>
              </a:rPr>
              <a:t>Sequencing</a:t>
            </a:r>
            <a:endParaRPr lang="cs-CZ" sz="2400" b="1" dirty="0">
              <a:solidFill>
                <a:srgbClr val="C00000"/>
              </a:solidFill>
            </a:endParaRPr>
          </a:p>
        </p:txBody>
      </p:sp>
      <p:sp>
        <p:nvSpPr>
          <p:cNvPr id="6" name="TextovéPole 5"/>
          <p:cNvSpPr txBox="1"/>
          <p:nvPr/>
        </p:nvSpPr>
        <p:spPr>
          <a:xfrm>
            <a:off x="2627784" y="36928"/>
            <a:ext cx="4496616" cy="461665"/>
          </a:xfrm>
          <a:prstGeom prst="rect">
            <a:avLst/>
          </a:prstGeom>
          <a:noFill/>
        </p:spPr>
        <p:txBody>
          <a:bodyPr wrap="none" rtlCol="0">
            <a:spAutoFit/>
          </a:bodyPr>
          <a:lstStyle/>
          <a:p>
            <a:r>
              <a:rPr lang="cs-CZ" sz="2400" b="1" dirty="0" err="1" smtClean="0"/>
              <a:t>Next-generation</a:t>
            </a:r>
            <a:r>
              <a:rPr lang="cs-CZ" sz="2400" b="1" dirty="0" smtClean="0"/>
              <a:t> DNA </a:t>
            </a:r>
            <a:r>
              <a:rPr lang="cs-CZ" sz="2400" b="1" dirty="0" err="1" smtClean="0"/>
              <a:t>sequencing</a:t>
            </a:r>
            <a:r>
              <a:rPr lang="cs-CZ" sz="2400" b="1" dirty="0" smtClean="0"/>
              <a:t> </a:t>
            </a:r>
            <a:endParaRPr lang="cs-CZ" sz="2400" b="1" dirty="0"/>
          </a:p>
        </p:txBody>
      </p:sp>
      <p:pic>
        <p:nvPicPr>
          <p:cNvPr id="3" name="Illumina Sequencing by Synthesis (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67544" y="1119584"/>
            <a:ext cx="8316416" cy="4677984"/>
          </a:xfrm>
          <a:prstGeom prst="rect">
            <a:avLst/>
          </a:prstGeom>
        </p:spPr>
      </p:pic>
    </p:spTree>
    <p:extLst>
      <p:ext uri="{BB962C8B-B14F-4D97-AF65-F5344CB8AC3E}">
        <p14:creationId xmlns:p14="http://schemas.microsoft.com/office/powerpoint/2010/main" val="34625074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40909">
                <p:cTn id="7" fill="hold" display="0">
                  <p:stCondLst>
                    <p:cond delay="indefinite"/>
                  </p:stCondLst>
                </p:cTn>
                <p:tgtEl>
                  <p:spTgt spid="3"/>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p:cNvGraphicFramePr>
            <a:graphicFrameLocks noGrp="1"/>
          </p:cNvGraphicFramePr>
          <p:nvPr>
            <p:extLst>
              <p:ext uri="{D42A27DB-BD31-4B8C-83A1-F6EECF244321}">
                <p14:modId xmlns:p14="http://schemas.microsoft.com/office/powerpoint/2010/main" val="1877408283"/>
              </p:ext>
            </p:extLst>
          </p:nvPr>
        </p:nvGraphicFramePr>
        <p:xfrm>
          <a:off x="1099269" y="260288"/>
          <a:ext cx="7056784" cy="4752960"/>
        </p:xfrm>
        <a:graphic>
          <a:graphicData uri="http://schemas.openxmlformats.org/drawingml/2006/table">
            <a:tbl>
              <a:tblPr firstRow="1" firstCol="1" bandRow="1">
                <a:tableStyleId>{72833802-FEF1-4C79-8D5D-14CF1EAF98D9}</a:tableStyleId>
              </a:tblPr>
              <a:tblGrid>
                <a:gridCol w="2742368">
                  <a:extLst>
                    <a:ext uri="{9D8B030D-6E8A-4147-A177-3AD203B41FA5}">
                      <a16:colId xmlns:a16="http://schemas.microsoft.com/office/drawing/2014/main" val="20000"/>
                    </a:ext>
                  </a:extLst>
                </a:gridCol>
                <a:gridCol w="4314416">
                  <a:extLst>
                    <a:ext uri="{9D8B030D-6E8A-4147-A177-3AD203B41FA5}">
                      <a16:colId xmlns:a16="http://schemas.microsoft.com/office/drawing/2014/main" val="20001"/>
                    </a:ext>
                  </a:extLst>
                </a:gridCol>
              </a:tblGrid>
              <a:tr h="1080120">
                <a:tc>
                  <a:txBody>
                    <a:bodyPr/>
                    <a:lstStyle/>
                    <a:p>
                      <a:pPr>
                        <a:lnSpc>
                          <a:spcPct val="150000"/>
                        </a:lnSpc>
                        <a:spcAft>
                          <a:spcPts val="0"/>
                        </a:spcAft>
                      </a:pPr>
                      <a:r>
                        <a:rPr lang="cs-CZ" sz="1800" dirty="0">
                          <a:effectLst/>
                        </a:rPr>
                        <a:t> </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a:lnSpc>
                          <a:spcPct val="150000"/>
                        </a:lnSpc>
                        <a:spcAft>
                          <a:spcPts val="0"/>
                        </a:spcAft>
                      </a:pPr>
                      <a:r>
                        <a:rPr lang="cs-CZ" sz="1800" dirty="0">
                          <a:effectLst/>
                        </a:rPr>
                        <a:t>Počet druhů se známým genomem</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tc>
                <a:extLst>
                  <a:ext uri="{0D108BD9-81ED-4DB2-BD59-A6C34878D82A}">
                    <a16:rowId xmlns:a16="http://schemas.microsoft.com/office/drawing/2014/main" val="10000"/>
                  </a:ext>
                </a:extLst>
              </a:tr>
              <a:tr h="1224136">
                <a:tc>
                  <a:txBody>
                    <a:bodyPr/>
                    <a:lstStyle/>
                    <a:p>
                      <a:pPr>
                        <a:lnSpc>
                          <a:spcPct val="150000"/>
                        </a:lnSpc>
                        <a:spcAft>
                          <a:spcPts val="0"/>
                        </a:spcAft>
                      </a:pPr>
                      <a:r>
                        <a:rPr lang="cs-CZ" sz="1800" dirty="0" err="1">
                          <a:effectLst/>
                        </a:rPr>
                        <a:t>Prokaryota</a:t>
                      </a:r>
                      <a:r>
                        <a:rPr lang="cs-CZ" sz="1800" dirty="0">
                          <a:effectLst/>
                        </a:rPr>
                        <a:t> (Bakterie, </a:t>
                      </a:r>
                      <a:r>
                        <a:rPr lang="cs-CZ" sz="1800" dirty="0" err="1">
                          <a:effectLst/>
                        </a:rPr>
                        <a:t>Archea</a:t>
                      </a:r>
                      <a:r>
                        <a:rPr lang="cs-CZ" sz="1800" dirty="0">
                          <a:effectLst/>
                        </a:rPr>
                        <a:t>)</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a:lnSpc>
                          <a:spcPct val="150000"/>
                        </a:lnSpc>
                        <a:spcAft>
                          <a:spcPts val="0"/>
                        </a:spcAft>
                      </a:pPr>
                      <a:r>
                        <a:rPr lang="cs-CZ" sz="1800" dirty="0" smtClean="0">
                          <a:effectLst/>
                        </a:rPr>
                        <a:t>2016 - 8 596 bakterií, 611 </a:t>
                      </a:r>
                      <a:r>
                        <a:rPr lang="cs-CZ" sz="1800" dirty="0" err="1">
                          <a:effectLst/>
                        </a:rPr>
                        <a:t>Archaea</a:t>
                      </a:r>
                      <a:r>
                        <a:rPr lang="cs-CZ" sz="1800" dirty="0">
                          <a:effectLst/>
                        </a:rPr>
                        <a:t> </a:t>
                      </a:r>
                      <a:endParaRPr lang="cs-CZ" sz="1800" dirty="0" smtClean="0">
                        <a:effectLst/>
                      </a:endParaRPr>
                    </a:p>
                    <a:p>
                      <a:pPr>
                        <a:lnSpc>
                          <a:spcPct val="150000"/>
                        </a:lnSpc>
                        <a:spcAft>
                          <a:spcPts val="0"/>
                        </a:spcAft>
                      </a:pPr>
                      <a:r>
                        <a:rPr lang="cs-CZ" sz="1800" dirty="0" smtClean="0">
                          <a:effectLst/>
                          <a:latin typeface="Calibri" panose="020F0502020204030204" pitchFamily="34" charset="0"/>
                          <a:ea typeface="Calibri" panose="020F0502020204030204" pitchFamily="34" charset="0"/>
                          <a:cs typeface="Times New Roman" panose="02020603050405020304" pitchFamily="18" charset="0"/>
                        </a:rPr>
                        <a:t>2017- 14390 bakterií, 774 </a:t>
                      </a:r>
                      <a:r>
                        <a:rPr lang="cs-CZ" sz="1800" dirty="0" err="1" smtClean="0">
                          <a:effectLst/>
                          <a:latin typeface="Calibri" panose="020F0502020204030204" pitchFamily="34" charset="0"/>
                          <a:ea typeface="Calibri" panose="020F0502020204030204" pitchFamily="34" charset="0"/>
                          <a:cs typeface="Times New Roman" panose="02020603050405020304" pitchFamily="18" charset="0"/>
                        </a:rPr>
                        <a:t>Archaea</a:t>
                      </a:r>
                      <a:endParaRPr lang="cs-CZ"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cs-CZ" sz="1800" dirty="0" smtClean="0">
                          <a:effectLst/>
                          <a:latin typeface="Calibri" panose="020F0502020204030204" pitchFamily="34" charset="0"/>
                          <a:ea typeface="Calibri" panose="020F0502020204030204" pitchFamily="34" charset="0"/>
                          <a:cs typeface="Times New Roman" panose="02020603050405020304" pitchFamily="18" charset="0"/>
                        </a:rPr>
                        <a:t>2018 – 26012 bakterií,</a:t>
                      </a:r>
                      <a:r>
                        <a:rPr lang="cs-CZ" sz="1800" baseline="0" dirty="0" smtClean="0">
                          <a:effectLst/>
                          <a:latin typeface="Calibri" panose="020F0502020204030204" pitchFamily="34" charset="0"/>
                          <a:ea typeface="Calibri" panose="020F0502020204030204" pitchFamily="34" charset="0"/>
                          <a:cs typeface="Times New Roman" panose="02020603050405020304" pitchFamily="18" charset="0"/>
                        </a:rPr>
                        <a:t> 1611 </a:t>
                      </a:r>
                      <a:r>
                        <a:rPr lang="cs-CZ" sz="1800" baseline="0" dirty="0" err="1" smtClean="0">
                          <a:effectLst/>
                          <a:latin typeface="Calibri" panose="020F0502020204030204" pitchFamily="34" charset="0"/>
                          <a:ea typeface="Calibri" panose="020F0502020204030204" pitchFamily="34" charset="0"/>
                          <a:cs typeface="Times New Roman" panose="02020603050405020304" pitchFamily="18" charset="0"/>
                        </a:rPr>
                        <a:t>Archaea</a:t>
                      </a:r>
                      <a:endParaRPr lang="cs-CZ" sz="1800" baseline="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cs-CZ" sz="1800" baseline="0" dirty="0" smtClean="0">
                          <a:effectLst/>
                          <a:latin typeface="Calibri" panose="020F0502020204030204" pitchFamily="34" charset="0"/>
                          <a:ea typeface="Calibri" panose="020F0502020204030204" pitchFamily="34" charset="0"/>
                          <a:cs typeface="Times New Roman" panose="02020603050405020304" pitchFamily="18" charset="0"/>
                        </a:rPr>
                        <a:t>2019 – 30802 bakterií, 1736 </a:t>
                      </a:r>
                      <a:r>
                        <a:rPr lang="cs-CZ" sz="1800" baseline="0" dirty="0" err="1" smtClean="0">
                          <a:effectLst/>
                          <a:latin typeface="Calibri" panose="020F0502020204030204" pitchFamily="34" charset="0"/>
                          <a:ea typeface="Calibri" panose="020F0502020204030204" pitchFamily="34" charset="0"/>
                          <a:cs typeface="Times New Roman" panose="02020603050405020304" pitchFamily="18" charset="0"/>
                        </a:rPr>
                        <a:t>Archaea</a:t>
                      </a:r>
                      <a:endParaRPr lang="cs-CZ"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tc>
                <a:extLst>
                  <a:ext uri="{0D108BD9-81ED-4DB2-BD59-A6C34878D82A}">
                    <a16:rowId xmlns:a16="http://schemas.microsoft.com/office/drawing/2014/main" val="10001"/>
                  </a:ext>
                </a:extLst>
              </a:tr>
              <a:tr h="1079212">
                <a:tc>
                  <a:txBody>
                    <a:bodyPr/>
                    <a:lstStyle/>
                    <a:p>
                      <a:pPr>
                        <a:lnSpc>
                          <a:spcPct val="150000"/>
                        </a:lnSpc>
                        <a:spcAft>
                          <a:spcPts val="0"/>
                        </a:spcAft>
                      </a:pPr>
                      <a:r>
                        <a:rPr lang="cs-CZ" sz="1800">
                          <a:effectLst/>
                        </a:rPr>
                        <a:t>Eukaryota</a:t>
                      </a:r>
                      <a:endParaRPr lang="cs-CZ" sz="2800">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tc>
                <a:tc>
                  <a:txBody>
                    <a:bodyPr/>
                    <a:lstStyle/>
                    <a:p>
                      <a:pPr>
                        <a:lnSpc>
                          <a:spcPct val="150000"/>
                        </a:lnSpc>
                        <a:spcAft>
                          <a:spcPts val="0"/>
                        </a:spcAft>
                      </a:pPr>
                      <a:r>
                        <a:rPr lang="cs-CZ" sz="1800" dirty="0" smtClean="0">
                          <a:effectLst/>
                        </a:rPr>
                        <a:t>2016 - 1 675 </a:t>
                      </a:r>
                      <a:r>
                        <a:rPr lang="cs-CZ" sz="1800" dirty="0">
                          <a:effectLst/>
                        </a:rPr>
                        <a:t>(</a:t>
                      </a:r>
                      <a:r>
                        <a:rPr lang="cs-CZ" sz="1800" dirty="0" smtClean="0">
                          <a:effectLst/>
                        </a:rPr>
                        <a:t>129 </a:t>
                      </a:r>
                      <a:r>
                        <a:rPr lang="cs-CZ" sz="1800" dirty="0">
                          <a:effectLst/>
                        </a:rPr>
                        <a:t>rostlin, </a:t>
                      </a:r>
                      <a:r>
                        <a:rPr lang="cs-CZ" sz="1800" dirty="0" smtClean="0">
                          <a:effectLst/>
                        </a:rPr>
                        <a:t>126 </a:t>
                      </a:r>
                      <a:r>
                        <a:rPr lang="cs-CZ" sz="1800" dirty="0">
                          <a:effectLst/>
                        </a:rPr>
                        <a:t>savců</a:t>
                      </a:r>
                      <a:r>
                        <a:rPr lang="cs-CZ" sz="1800" dirty="0" smtClean="0">
                          <a:effectLst/>
                        </a:rPr>
                        <a:t>)</a:t>
                      </a:r>
                    </a:p>
                    <a:p>
                      <a:pPr>
                        <a:lnSpc>
                          <a:spcPct val="150000"/>
                        </a:lnSpc>
                        <a:spcAft>
                          <a:spcPts val="0"/>
                        </a:spcAft>
                      </a:pPr>
                      <a:r>
                        <a:rPr lang="cs-CZ" sz="1800" dirty="0" smtClean="0">
                          <a:effectLst/>
                          <a:latin typeface="Calibri" panose="020F0502020204030204" pitchFamily="34" charset="0"/>
                          <a:ea typeface="Calibri" panose="020F0502020204030204" pitchFamily="34" charset="0"/>
                          <a:cs typeface="Times New Roman" panose="02020603050405020304" pitchFamily="18" charset="0"/>
                        </a:rPr>
                        <a:t>2017 – 2235 </a:t>
                      </a:r>
                      <a:r>
                        <a:rPr lang="fi-FI" sz="1800" dirty="0" smtClean="0">
                          <a:effectLst/>
                          <a:latin typeface="Calibri" panose="020F0502020204030204" pitchFamily="34" charset="0"/>
                          <a:ea typeface="Calibri" panose="020F0502020204030204" pitchFamily="34" charset="0"/>
                          <a:cs typeface="Times New Roman" panose="02020603050405020304" pitchFamily="18" charset="0"/>
                        </a:rPr>
                        <a:t>(</a:t>
                      </a:r>
                      <a:r>
                        <a:rPr lang="cs-CZ" sz="1800" dirty="0" smtClean="0">
                          <a:effectLst/>
                          <a:latin typeface="Calibri" panose="020F0502020204030204" pitchFamily="34" charset="0"/>
                          <a:ea typeface="Calibri" panose="020F0502020204030204" pitchFamily="34" charset="0"/>
                          <a:cs typeface="Times New Roman" panose="02020603050405020304" pitchFamily="18" charset="0"/>
                        </a:rPr>
                        <a:t>162</a:t>
                      </a:r>
                      <a:r>
                        <a:rPr lang="fi-FI" sz="1800" dirty="0" smtClean="0">
                          <a:effectLst/>
                          <a:latin typeface="Calibri" panose="020F0502020204030204" pitchFamily="34" charset="0"/>
                          <a:ea typeface="Calibri" panose="020F0502020204030204" pitchFamily="34" charset="0"/>
                          <a:cs typeface="Times New Roman" panose="02020603050405020304" pitchFamily="18" charset="0"/>
                        </a:rPr>
                        <a:t> rostlin, </a:t>
                      </a:r>
                      <a:r>
                        <a:rPr lang="cs-CZ" sz="1800" dirty="0" smtClean="0">
                          <a:effectLst/>
                          <a:latin typeface="Calibri" panose="020F0502020204030204" pitchFamily="34" charset="0"/>
                          <a:ea typeface="Calibri" panose="020F0502020204030204" pitchFamily="34" charset="0"/>
                          <a:cs typeface="Times New Roman" panose="02020603050405020304" pitchFamily="18" charset="0"/>
                        </a:rPr>
                        <a:t>147</a:t>
                      </a:r>
                      <a:r>
                        <a:rPr lang="fi-FI" sz="1800" dirty="0" smtClean="0">
                          <a:effectLst/>
                          <a:latin typeface="Calibri" panose="020F0502020204030204" pitchFamily="34" charset="0"/>
                          <a:ea typeface="Calibri" panose="020F0502020204030204" pitchFamily="34" charset="0"/>
                          <a:cs typeface="Times New Roman" panose="02020603050405020304" pitchFamily="18" charset="0"/>
                        </a:rPr>
                        <a:t> savců)</a:t>
                      </a:r>
                      <a:endParaRPr lang="cs-CZ" sz="18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cs-CZ" sz="1800" dirty="0" smtClean="0">
                          <a:effectLst/>
                          <a:latin typeface="Calibri" panose="020F0502020204030204" pitchFamily="34" charset="0"/>
                          <a:ea typeface="Calibri" panose="020F0502020204030204" pitchFamily="34" charset="0"/>
                          <a:cs typeface="Times New Roman" panose="02020603050405020304" pitchFamily="18" charset="0"/>
                        </a:rPr>
                        <a:t>2018 – 2823 (281 rostlin, 158 savců) </a:t>
                      </a:r>
                    </a:p>
                    <a:p>
                      <a:pPr>
                        <a:lnSpc>
                          <a:spcPct val="150000"/>
                        </a:lnSpc>
                        <a:spcAft>
                          <a:spcPts val="0"/>
                        </a:spcAft>
                      </a:pPr>
                      <a:r>
                        <a:rPr lang="cs-CZ" sz="1800" dirty="0" smtClean="0">
                          <a:effectLst/>
                          <a:latin typeface="Calibri" panose="020F0502020204030204" pitchFamily="34" charset="0"/>
                          <a:ea typeface="Calibri" panose="020F0502020204030204" pitchFamily="34" charset="0"/>
                          <a:cs typeface="Times New Roman" panose="02020603050405020304" pitchFamily="18" charset="0"/>
                        </a:rPr>
                        <a:t>2019 – 4018 (607</a:t>
                      </a:r>
                      <a:r>
                        <a:rPr lang="cs-CZ" sz="1800" baseline="0" dirty="0" smtClean="0">
                          <a:effectLst/>
                          <a:latin typeface="Calibri" panose="020F0502020204030204" pitchFamily="34" charset="0"/>
                          <a:ea typeface="Calibri" panose="020F0502020204030204" pitchFamily="34" charset="0"/>
                          <a:cs typeface="Times New Roman" panose="02020603050405020304" pitchFamily="18" charset="0"/>
                        </a:rPr>
                        <a:t> rostlin, </a:t>
                      </a:r>
                      <a:r>
                        <a:rPr lang="cs-CZ" sz="1800" dirty="0" smtClean="0">
                          <a:effectLst/>
                          <a:latin typeface="Calibri" panose="020F0502020204030204" pitchFamily="34" charset="0"/>
                          <a:ea typeface="Calibri" panose="020F0502020204030204" pitchFamily="34" charset="0"/>
                          <a:cs typeface="Times New Roman" panose="02020603050405020304" pitchFamily="18" charset="0"/>
                        </a:rPr>
                        <a:t>297 savců)</a:t>
                      </a:r>
                      <a:endParaRPr lang="fi-FI" sz="18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95250" marR="95250" marT="95250" marB="95250"/>
                </a:tc>
                <a:extLst>
                  <a:ext uri="{0D108BD9-81ED-4DB2-BD59-A6C34878D82A}">
                    <a16:rowId xmlns:a16="http://schemas.microsoft.com/office/drawing/2014/main" val="10002"/>
                  </a:ext>
                </a:extLst>
              </a:tr>
            </a:tbl>
          </a:graphicData>
        </a:graphic>
      </p:graphicFrame>
      <p:sp>
        <p:nvSpPr>
          <p:cNvPr id="7" name="Obdélník 6"/>
          <p:cNvSpPr/>
          <p:nvPr/>
        </p:nvSpPr>
        <p:spPr>
          <a:xfrm>
            <a:off x="2277283" y="6381328"/>
            <a:ext cx="5620513" cy="307777"/>
          </a:xfrm>
          <a:prstGeom prst="rect">
            <a:avLst/>
          </a:prstGeom>
        </p:spPr>
        <p:txBody>
          <a:bodyPr wrap="none">
            <a:spAutoFit/>
          </a:bodyPr>
          <a:lstStyle/>
          <a:p>
            <a:r>
              <a:rPr lang="cs-CZ" sz="1400" u="sng" dirty="0">
                <a:effectLst>
                  <a:outerShdw blurRad="38100" dist="38100" dir="2700000" algn="tl">
                    <a:srgbClr val="000000">
                      <a:alpha val="43137"/>
                    </a:srgbClr>
                  </a:outerShdw>
                </a:effectLst>
                <a:hlinkClick r:id="rId5"/>
              </a:rPr>
              <a:t>http://www.ncbi.nlm.nih.gov</a:t>
            </a:r>
            <a:r>
              <a:rPr lang="cs-CZ" sz="1400" u="sng" dirty="0" smtClean="0">
                <a:effectLst>
                  <a:outerShdw blurRad="38100" dist="38100" dir="2700000" algn="tl">
                    <a:srgbClr val="000000">
                      <a:alpha val="43137"/>
                    </a:srgbClr>
                  </a:outerShdw>
                </a:effectLst>
                <a:hlinkClick r:id="rId5"/>
              </a:rPr>
              <a:t>/</a:t>
            </a:r>
            <a:r>
              <a:rPr lang="cs-CZ" sz="1400" u="sng" dirty="0" smtClean="0">
                <a:effectLst>
                  <a:outerShdw blurRad="38100" dist="38100" dir="2700000" algn="tl">
                    <a:srgbClr val="000000">
                      <a:alpha val="43137"/>
                    </a:srgbClr>
                  </a:outerShdw>
                </a:effectLst>
              </a:rPr>
              <a:t> </a:t>
            </a:r>
            <a:r>
              <a:rPr lang="cs-CZ" sz="1400" dirty="0" smtClean="0"/>
              <a:t>k 22.3.2016, 5.4.2017, 19.4.2018, 12.4.2019</a:t>
            </a:r>
            <a:endParaRPr lang="cs-CZ" sz="1400" dirty="0"/>
          </a:p>
        </p:txBody>
      </p:sp>
      <p:pic>
        <p:nvPicPr>
          <p:cNvPr id="1028" name="Picture 4" descr="http://s3.amazonaws.com/libapps/accounts/16997/images/ncbi_logo_w500x247.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9512" y="5544616"/>
            <a:ext cx="1839514" cy="908720"/>
          </a:xfrm>
          <a:prstGeom prst="rect">
            <a:avLst/>
          </a:prstGeom>
          <a:noFill/>
          <a:extLst>
            <a:ext uri="{909E8E84-426E-40DD-AFC4-6F175D3DCCD1}">
              <a14:hiddenFill xmlns:a14="http://schemas.microsoft.com/office/drawing/2010/main">
                <a:solidFill>
                  <a:srgbClr val="FFFFFF"/>
                </a:solidFill>
              </a14:hiddenFill>
            </a:ext>
          </a:extLst>
        </p:spPr>
      </p:pic>
      <p:pic>
        <p:nvPicPr>
          <p:cNvPr id="2" name="2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71070" y="5544616"/>
            <a:ext cx="487363" cy="487363"/>
          </a:xfrm>
          <a:prstGeom prst="rect">
            <a:avLst/>
          </a:prstGeom>
          <a:ln w="25400">
            <a:solidFill>
              <a:srgbClr val="00B050"/>
            </a:solidFill>
          </a:ln>
        </p:spPr>
      </p:pic>
    </p:spTree>
    <p:extLst>
      <p:ext uri="{BB962C8B-B14F-4D97-AF65-F5344CB8AC3E}">
        <p14:creationId xmlns:p14="http://schemas.microsoft.com/office/powerpoint/2010/main" val="4980341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89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467544" y="548681"/>
            <a:ext cx="3527425" cy="4093428"/>
          </a:xfrm>
          <a:prstGeom prst="rect">
            <a:avLst/>
          </a:prstGeom>
        </p:spPr>
        <p:txBody>
          <a:bodyPr>
            <a:spAutoFit/>
          </a:bodyPr>
          <a:lstStyle/>
          <a:p>
            <a:pPr eaLnBrk="1" fontAlgn="auto" hangingPunct="1">
              <a:spcBef>
                <a:spcPts val="0"/>
              </a:spcBef>
              <a:spcAft>
                <a:spcPts val="1200"/>
              </a:spcAft>
              <a:defRPr/>
            </a:pPr>
            <a:r>
              <a:rPr lang="cs-CZ" sz="2000" b="1" dirty="0" err="1">
                <a:solidFill>
                  <a:schemeClr val="accent3">
                    <a:lumMod val="50000"/>
                  </a:schemeClr>
                </a:solidFill>
              </a:rPr>
              <a:t>Prokaryota</a:t>
            </a:r>
            <a:r>
              <a:rPr lang="cs-CZ" sz="2000" dirty="0">
                <a:solidFill>
                  <a:schemeClr val="accent3">
                    <a:lumMod val="50000"/>
                  </a:schemeClr>
                </a:solidFill>
              </a:rPr>
              <a:t>:</a:t>
            </a:r>
            <a:r>
              <a:rPr lang="cs-CZ" sz="2000" dirty="0"/>
              <a:t> </a:t>
            </a:r>
          </a:p>
          <a:p>
            <a:pPr marL="342900" indent="-342900" eaLnBrk="1" fontAlgn="auto" hangingPunct="1">
              <a:spcBef>
                <a:spcPts val="0"/>
              </a:spcBef>
              <a:spcAft>
                <a:spcPts val="1200"/>
              </a:spcAft>
              <a:buFont typeface="Arial" panose="020B0604020202020204" pitchFamily="34" charset="0"/>
              <a:buChar char="•"/>
              <a:defRPr/>
            </a:pPr>
            <a:r>
              <a:rPr lang="cs-CZ" sz="2000" dirty="0"/>
              <a:t>Malé, kompaktní genomy, téměř samé geny</a:t>
            </a:r>
          </a:p>
          <a:p>
            <a:pPr marL="342900" indent="-342900" eaLnBrk="1" fontAlgn="auto" hangingPunct="1">
              <a:spcBef>
                <a:spcPts val="0"/>
              </a:spcBef>
              <a:spcAft>
                <a:spcPts val="1200"/>
              </a:spcAft>
              <a:buFont typeface="Arial" panose="020B0604020202020204" pitchFamily="34" charset="0"/>
              <a:buChar char="•"/>
              <a:defRPr/>
            </a:pPr>
            <a:r>
              <a:rPr lang="cs-CZ" sz="2000" dirty="0" err="1" smtClean="0"/>
              <a:t>Vyjímečně</a:t>
            </a:r>
            <a:r>
              <a:rPr lang="cs-CZ" sz="2000" dirty="0" smtClean="0"/>
              <a:t> introny (</a:t>
            </a:r>
            <a:r>
              <a:rPr lang="cs-CZ" sz="2000" i="1" dirty="0" err="1" smtClean="0"/>
              <a:t>Salmonella</a:t>
            </a:r>
            <a:r>
              <a:rPr lang="cs-CZ" sz="2000" i="1" dirty="0" smtClean="0"/>
              <a:t> </a:t>
            </a:r>
            <a:r>
              <a:rPr lang="cs-CZ" sz="2000" i="1" dirty="0" err="1"/>
              <a:t>typhimurium</a:t>
            </a:r>
            <a:r>
              <a:rPr lang="cs-CZ" sz="2000" dirty="0" smtClean="0"/>
              <a:t>)</a:t>
            </a:r>
            <a:endParaRPr lang="cs-CZ" sz="2000" dirty="0"/>
          </a:p>
          <a:p>
            <a:pPr marL="342900" indent="-342900" eaLnBrk="1" fontAlgn="auto" hangingPunct="1">
              <a:spcBef>
                <a:spcPts val="0"/>
              </a:spcBef>
              <a:spcAft>
                <a:spcPts val="1200"/>
              </a:spcAft>
              <a:buFont typeface="Arial" panose="020B0604020202020204" pitchFamily="34" charset="0"/>
              <a:buChar char="•"/>
              <a:defRPr/>
            </a:pPr>
            <a:r>
              <a:rPr lang="cs-CZ" sz="2000" dirty="0" smtClean="0"/>
              <a:t>Translace </a:t>
            </a:r>
            <a:r>
              <a:rPr lang="cs-CZ" sz="2000" dirty="0"/>
              <a:t>přímo navazuje na </a:t>
            </a:r>
            <a:r>
              <a:rPr lang="cs-CZ" sz="2000" dirty="0" smtClean="0"/>
              <a:t>transkripci</a:t>
            </a:r>
          </a:p>
          <a:p>
            <a:pPr marL="342900" indent="-342900" eaLnBrk="1" fontAlgn="auto" hangingPunct="1">
              <a:spcBef>
                <a:spcPts val="0"/>
              </a:spcBef>
              <a:spcAft>
                <a:spcPts val="1200"/>
              </a:spcAft>
              <a:buFont typeface="Arial" panose="020B0604020202020204" pitchFamily="34" charset="0"/>
              <a:buChar char="•"/>
              <a:defRPr/>
            </a:pPr>
            <a:r>
              <a:rPr lang="cs-CZ" sz="2000" dirty="0" smtClean="0"/>
              <a:t>1 </a:t>
            </a:r>
            <a:r>
              <a:rPr lang="cs-CZ" sz="2000" dirty="0"/>
              <a:t>replikační </a:t>
            </a:r>
            <a:r>
              <a:rPr lang="cs-CZ" sz="2000" dirty="0" smtClean="0"/>
              <a:t>počátek/genom</a:t>
            </a:r>
          </a:p>
          <a:p>
            <a:pPr marL="342900" indent="-342900" eaLnBrk="1" fontAlgn="auto" hangingPunct="1">
              <a:spcBef>
                <a:spcPts val="0"/>
              </a:spcBef>
              <a:spcAft>
                <a:spcPts val="1200"/>
              </a:spcAft>
              <a:buFont typeface="Arial" panose="020B0604020202020204" pitchFamily="34" charset="0"/>
              <a:buChar char="•"/>
              <a:defRPr/>
            </a:pPr>
            <a:r>
              <a:rPr lang="cs-CZ" sz="2000" dirty="0" smtClean="0"/>
              <a:t>Haploidní </a:t>
            </a:r>
            <a:r>
              <a:rPr lang="cs-CZ" sz="2000" dirty="0"/>
              <a:t>genom</a:t>
            </a:r>
          </a:p>
          <a:p>
            <a:pPr marL="342900" indent="-342900" eaLnBrk="1" fontAlgn="auto" hangingPunct="1">
              <a:spcBef>
                <a:spcPts val="0"/>
              </a:spcBef>
              <a:spcAft>
                <a:spcPts val="1200"/>
              </a:spcAft>
              <a:buFont typeface="Arial" panose="020B0604020202020204" pitchFamily="34" charset="0"/>
              <a:buChar char="•"/>
              <a:defRPr/>
            </a:pPr>
            <a:endParaRPr lang="cs-CZ" sz="2000" dirty="0"/>
          </a:p>
        </p:txBody>
      </p:sp>
      <p:sp>
        <p:nvSpPr>
          <p:cNvPr id="5" name="Obdélník 4"/>
          <p:cNvSpPr/>
          <p:nvPr/>
        </p:nvSpPr>
        <p:spPr>
          <a:xfrm>
            <a:off x="4644008" y="548680"/>
            <a:ext cx="3924300" cy="3785652"/>
          </a:xfrm>
          <a:prstGeom prst="rect">
            <a:avLst/>
          </a:prstGeom>
        </p:spPr>
        <p:txBody>
          <a:bodyPr>
            <a:spAutoFit/>
          </a:bodyPr>
          <a:lstStyle/>
          <a:p>
            <a:pPr eaLnBrk="1" fontAlgn="auto" hangingPunct="1">
              <a:spcBef>
                <a:spcPts val="0"/>
              </a:spcBef>
              <a:spcAft>
                <a:spcPts val="1200"/>
              </a:spcAft>
              <a:defRPr/>
            </a:pPr>
            <a:r>
              <a:rPr lang="cs-CZ" sz="2000" b="1" dirty="0" err="1">
                <a:solidFill>
                  <a:schemeClr val="accent3">
                    <a:lumMod val="50000"/>
                  </a:schemeClr>
                </a:solidFill>
              </a:rPr>
              <a:t>Eukaryota</a:t>
            </a:r>
            <a:r>
              <a:rPr lang="cs-CZ" sz="2000" dirty="0">
                <a:solidFill>
                  <a:schemeClr val="accent3">
                    <a:lumMod val="50000"/>
                  </a:schemeClr>
                </a:solidFill>
              </a:rPr>
              <a:t>: </a:t>
            </a:r>
          </a:p>
          <a:p>
            <a:pPr marL="342900" indent="-342900" eaLnBrk="1" fontAlgn="auto" hangingPunct="1">
              <a:spcBef>
                <a:spcPts val="0"/>
              </a:spcBef>
              <a:spcAft>
                <a:spcPts val="1200"/>
              </a:spcAft>
              <a:buFont typeface="Arial" panose="020B0604020202020204" pitchFamily="34" charset="0"/>
              <a:buChar char="•"/>
              <a:defRPr/>
            </a:pPr>
            <a:r>
              <a:rPr lang="cs-CZ" sz="2000" dirty="0"/>
              <a:t>Větší genomy, nižší hustota genů (klastry genů a genové pouště</a:t>
            </a:r>
            <a:r>
              <a:rPr lang="cs-CZ" sz="2000" dirty="0" smtClean="0"/>
              <a:t>)</a:t>
            </a:r>
          </a:p>
          <a:p>
            <a:pPr marL="342900" indent="-342900" eaLnBrk="1" fontAlgn="auto" hangingPunct="1">
              <a:spcBef>
                <a:spcPts val="0"/>
              </a:spcBef>
              <a:spcAft>
                <a:spcPts val="1200"/>
              </a:spcAft>
              <a:buFont typeface="Arial" panose="020B0604020202020204" pitchFamily="34" charset="0"/>
              <a:buChar char="•"/>
              <a:defRPr/>
            </a:pPr>
            <a:r>
              <a:rPr lang="cs-CZ" sz="2000" dirty="0" smtClean="0"/>
              <a:t>Velké </a:t>
            </a:r>
            <a:r>
              <a:rPr lang="cs-CZ" sz="2000" dirty="0"/>
              <a:t>procento genu tvoří introny (kombinace exonů, rekombinace, snížení rizika mutací</a:t>
            </a:r>
            <a:r>
              <a:rPr lang="cs-CZ" sz="2000" dirty="0" smtClean="0"/>
              <a:t>)</a:t>
            </a:r>
          </a:p>
          <a:p>
            <a:pPr marL="342900" indent="-342900" eaLnBrk="1" fontAlgn="auto" hangingPunct="1">
              <a:spcBef>
                <a:spcPts val="0"/>
              </a:spcBef>
              <a:spcAft>
                <a:spcPts val="1200"/>
              </a:spcAft>
              <a:buFont typeface="Arial" panose="020B0604020202020204" pitchFamily="34" charset="0"/>
              <a:buChar char="•"/>
              <a:defRPr/>
            </a:pPr>
            <a:r>
              <a:rPr lang="cs-CZ" sz="2000" dirty="0" smtClean="0"/>
              <a:t>Více </a:t>
            </a:r>
            <a:r>
              <a:rPr lang="cs-CZ" sz="2000" dirty="0"/>
              <a:t>replikačních </a:t>
            </a:r>
            <a:r>
              <a:rPr lang="cs-CZ" sz="2000" dirty="0" smtClean="0"/>
              <a:t>počátků/genom</a:t>
            </a:r>
          </a:p>
          <a:p>
            <a:pPr marL="342900" indent="-342900" eaLnBrk="1" fontAlgn="auto" hangingPunct="1">
              <a:spcBef>
                <a:spcPts val="0"/>
              </a:spcBef>
              <a:spcAft>
                <a:spcPts val="1200"/>
              </a:spcAft>
              <a:buFont typeface="Arial" panose="020B0604020202020204" pitchFamily="34" charset="0"/>
              <a:buChar char="•"/>
              <a:defRPr/>
            </a:pPr>
            <a:r>
              <a:rPr lang="cs-CZ" sz="2000" dirty="0" smtClean="0"/>
              <a:t>Diploidní/polyploidní genom</a:t>
            </a:r>
            <a:endParaRPr lang="cs-CZ" sz="2000" dirty="0"/>
          </a:p>
        </p:txBody>
      </p:sp>
      <p:sp>
        <p:nvSpPr>
          <p:cNvPr id="6" name="TextovéPole 5"/>
          <p:cNvSpPr txBox="1"/>
          <p:nvPr/>
        </p:nvSpPr>
        <p:spPr>
          <a:xfrm>
            <a:off x="1547664" y="116632"/>
            <a:ext cx="6616683" cy="584775"/>
          </a:xfrm>
          <a:prstGeom prst="rect">
            <a:avLst/>
          </a:prstGeom>
          <a:noFill/>
        </p:spPr>
        <p:txBody>
          <a:bodyPr wrap="none" rtlCol="0">
            <a:spAutoFit/>
          </a:bodyPr>
          <a:lstStyle/>
          <a:p>
            <a:r>
              <a:rPr lang="cs-CZ" sz="3200" b="1" dirty="0" smtClean="0">
                <a:solidFill>
                  <a:srgbClr val="C00000"/>
                </a:solidFill>
              </a:rPr>
              <a:t>Srovnání genomů </a:t>
            </a:r>
            <a:r>
              <a:rPr lang="cs-CZ" sz="3200" b="1" dirty="0" err="1" smtClean="0">
                <a:solidFill>
                  <a:srgbClr val="C00000"/>
                </a:solidFill>
              </a:rPr>
              <a:t>prokaryot</a:t>
            </a:r>
            <a:r>
              <a:rPr lang="cs-CZ" sz="3200" b="1" dirty="0" smtClean="0">
                <a:solidFill>
                  <a:srgbClr val="C00000"/>
                </a:solidFill>
              </a:rPr>
              <a:t>/</a:t>
            </a:r>
            <a:r>
              <a:rPr lang="cs-CZ" sz="3200" b="1" dirty="0" err="1" smtClean="0">
                <a:solidFill>
                  <a:srgbClr val="C00000"/>
                </a:solidFill>
              </a:rPr>
              <a:t>eukaryot</a:t>
            </a:r>
            <a:endParaRPr lang="cs-CZ" sz="3200" b="1" dirty="0">
              <a:solidFill>
                <a:srgbClr val="C00000"/>
              </a:solidFill>
            </a:endParaRPr>
          </a:p>
        </p:txBody>
      </p:sp>
      <p:pic>
        <p:nvPicPr>
          <p:cNvPr id="2" name="Obrázek 1"/>
          <p:cNvPicPr>
            <a:picLocks noChangeAspect="1"/>
          </p:cNvPicPr>
          <p:nvPr/>
        </p:nvPicPr>
        <p:blipFill>
          <a:blip r:embed="rId5"/>
          <a:stretch>
            <a:fillRect/>
          </a:stretch>
        </p:blipFill>
        <p:spPr>
          <a:xfrm>
            <a:off x="1259632" y="4149080"/>
            <a:ext cx="3475403" cy="2591092"/>
          </a:xfrm>
          <a:prstGeom prst="rect">
            <a:avLst/>
          </a:prstGeom>
        </p:spPr>
      </p:pic>
      <p:pic>
        <p:nvPicPr>
          <p:cNvPr id="7" name="2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164288" y="5293570"/>
            <a:ext cx="487363" cy="487363"/>
          </a:xfrm>
          <a:prstGeom prst="rect">
            <a:avLst/>
          </a:prstGeom>
          <a:ln w="25400">
            <a:solidFill>
              <a:srgbClr val="00B050"/>
            </a:solidFill>
          </a:ln>
        </p:spPr>
      </p:pic>
    </p:spTree>
    <p:extLst>
      <p:ext uri="{BB962C8B-B14F-4D97-AF65-F5344CB8AC3E}">
        <p14:creationId xmlns:p14="http://schemas.microsoft.com/office/powerpoint/2010/main" val="27648815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42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p:cNvGraphicFramePr>
            <a:graphicFrameLocks noGrp="1"/>
          </p:cNvGraphicFramePr>
          <p:nvPr>
            <p:extLst>
              <p:ext uri="{D42A27DB-BD31-4B8C-83A1-F6EECF244321}">
                <p14:modId xmlns:p14="http://schemas.microsoft.com/office/powerpoint/2010/main" val="933564450"/>
              </p:ext>
            </p:extLst>
          </p:nvPr>
        </p:nvGraphicFramePr>
        <p:xfrm>
          <a:off x="1835696" y="1556792"/>
          <a:ext cx="4896544" cy="3999288"/>
        </p:xfrm>
        <a:graphic>
          <a:graphicData uri="http://schemas.openxmlformats.org/drawingml/2006/table">
            <a:tbl>
              <a:tblPr firstRow="1" firstCol="1" bandRow="1">
                <a:tableStyleId>{72833802-FEF1-4C79-8D5D-14CF1EAF98D9}</a:tableStyleId>
              </a:tblPr>
              <a:tblGrid>
                <a:gridCol w="3672408">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tblGrid>
              <a:tr h="514206">
                <a:tc>
                  <a:txBody>
                    <a:bodyPr/>
                    <a:lstStyle/>
                    <a:p>
                      <a:pPr>
                        <a:spcAft>
                          <a:spcPts val="0"/>
                        </a:spcAft>
                      </a:pPr>
                      <a:r>
                        <a:rPr lang="cs-CZ" sz="1800" b="1" dirty="0">
                          <a:effectLst/>
                        </a:rPr>
                        <a:t>Organismus</a:t>
                      </a:r>
                      <a:endParaRPr lang="cs-CZ" sz="1800" b="1" dirty="0">
                        <a:solidFill>
                          <a:schemeClr val="tx1"/>
                        </a:solidFill>
                        <a:effectLst/>
                        <a:latin typeface="Arial" pitchFamily="34" charset="0"/>
                        <a:ea typeface="Times New Roman"/>
                        <a:cs typeface="Arial" pitchFamily="34" charset="0"/>
                      </a:endParaRPr>
                    </a:p>
                  </a:txBody>
                  <a:tcPr marL="44444" marR="44444" marT="0" marB="0" anchor="b"/>
                </a:tc>
                <a:tc>
                  <a:txBody>
                    <a:bodyPr/>
                    <a:lstStyle/>
                    <a:p>
                      <a:pPr algn="ctr">
                        <a:spcAft>
                          <a:spcPts val="0"/>
                        </a:spcAft>
                      </a:pPr>
                      <a:r>
                        <a:rPr lang="cs-CZ" sz="1800" b="1" dirty="0">
                          <a:effectLst/>
                        </a:rPr>
                        <a:t>Velikost (</a:t>
                      </a:r>
                      <a:r>
                        <a:rPr lang="cs-CZ" sz="1800" b="1" dirty="0" err="1">
                          <a:effectLst/>
                        </a:rPr>
                        <a:t>bp</a:t>
                      </a:r>
                      <a:r>
                        <a:rPr lang="cs-CZ" sz="1800" b="1" dirty="0">
                          <a:effectLst/>
                        </a:rPr>
                        <a:t>)</a:t>
                      </a:r>
                      <a:endParaRPr lang="cs-CZ" sz="1800" b="1" dirty="0">
                        <a:effectLst/>
                        <a:latin typeface="Arial" pitchFamily="34" charset="0"/>
                        <a:ea typeface="Times New Roman"/>
                        <a:cs typeface="Arial" pitchFamily="34" charset="0"/>
                      </a:endParaRPr>
                    </a:p>
                  </a:txBody>
                  <a:tcPr marL="44444" marR="44444" marT="0" marB="0" anchor="b"/>
                </a:tc>
                <a:extLst>
                  <a:ext uri="{0D108BD9-81ED-4DB2-BD59-A6C34878D82A}">
                    <a16:rowId xmlns:a16="http://schemas.microsoft.com/office/drawing/2014/main" val="10000"/>
                  </a:ext>
                </a:extLst>
              </a:tr>
              <a:tr h="382434">
                <a:tc>
                  <a:txBody>
                    <a:bodyPr/>
                    <a:lstStyle/>
                    <a:p>
                      <a:pPr>
                        <a:spcAft>
                          <a:spcPts val="0"/>
                        </a:spcAft>
                      </a:pPr>
                      <a:r>
                        <a:rPr lang="cs-CZ" sz="1800" b="0" dirty="0">
                          <a:effectLst/>
                        </a:rPr>
                        <a:t>bakteriofág MS2</a:t>
                      </a:r>
                      <a:endParaRPr lang="cs-CZ" sz="1800" b="0" dirty="0">
                        <a:solidFill>
                          <a:schemeClr val="tx1"/>
                        </a:solidFill>
                        <a:effectLst/>
                        <a:latin typeface="Arial" pitchFamily="34" charset="0"/>
                        <a:ea typeface="Times New Roman"/>
                        <a:cs typeface="Arial" pitchFamily="34" charset="0"/>
                      </a:endParaRPr>
                    </a:p>
                  </a:txBody>
                  <a:tcPr marL="44444" marR="44444" marT="0" marB="0" anchor="b"/>
                </a:tc>
                <a:tc>
                  <a:txBody>
                    <a:bodyPr/>
                    <a:lstStyle/>
                    <a:p>
                      <a:pPr algn="r">
                        <a:spcAft>
                          <a:spcPts val="0"/>
                        </a:spcAft>
                      </a:pPr>
                      <a:r>
                        <a:rPr lang="cs-CZ" sz="1800" b="0" dirty="0">
                          <a:effectLst/>
                        </a:rPr>
                        <a:t>3 569</a:t>
                      </a:r>
                      <a:endParaRPr lang="cs-CZ" sz="1800" b="0" dirty="0">
                        <a:effectLst/>
                        <a:latin typeface="Arial" pitchFamily="34" charset="0"/>
                        <a:ea typeface="Times New Roman"/>
                        <a:cs typeface="Arial" pitchFamily="34" charset="0"/>
                      </a:endParaRPr>
                    </a:p>
                  </a:txBody>
                  <a:tcPr marL="44444" marR="44444" marT="0" marB="0" anchor="b"/>
                </a:tc>
                <a:extLst>
                  <a:ext uri="{0D108BD9-81ED-4DB2-BD59-A6C34878D82A}">
                    <a16:rowId xmlns:a16="http://schemas.microsoft.com/office/drawing/2014/main" val="10001"/>
                  </a:ext>
                </a:extLst>
              </a:tr>
              <a:tr h="382434">
                <a:tc>
                  <a:txBody>
                    <a:bodyPr/>
                    <a:lstStyle/>
                    <a:p>
                      <a:pPr>
                        <a:spcAft>
                          <a:spcPts val="0"/>
                        </a:spcAft>
                      </a:pPr>
                      <a:r>
                        <a:rPr lang="cs-CZ" sz="1800" b="0" dirty="0">
                          <a:effectLst/>
                        </a:rPr>
                        <a:t>bakteriofág ΦX-174</a:t>
                      </a:r>
                      <a:endParaRPr lang="cs-CZ" sz="1800" b="0" dirty="0">
                        <a:solidFill>
                          <a:schemeClr val="tx1"/>
                        </a:solidFill>
                        <a:effectLst/>
                        <a:latin typeface="Arial" pitchFamily="34" charset="0"/>
                        <a:ea typeface="Times New Roman"/>
                        <a:cs typeface="Arial" pitchFamily="34" charset="0"/>
                      </a:endParaRPr>
                    </a:p>
                  </a:txBody>
                  <a:tcPr marL="44444" marR="44444" marT="0" marB="0" anchor="b"/>
                </a:tc>
                <a:tc>
                  <a:txBody>
                    <a:bodyPr/>
                    <a:lstStyle/>
                    <a:p>
                      <a:pPr algn="r">
                        <a:spcAft>
                          <a:spcPts val="0"/>
                        </a:spcAft>
                      </a:pPr>
                      <a:r>
                        <a:rPr lang="cs-CZ" sz="1800" b="0" dirty="0">
                          <a:effectLst/>
                        </a:rPr>
                        <a:t>5 386</a:t>
                      </a:r>
                      <a:endParaRPr lang="cs-CZ" sz="1800" b="0" dirty="0">
                        <a:effectLst/>
                        <a:latin typeface="Arial" pitchFamily="34" charset="0"/>
                        <a:ea typeface="Times New Roman"/>
                        <a:cs typeface="Arial" pitchFamily="34" charset="0"/>
                      </a:endParaRPr>
                    </a:p>
                  </a:txBody>
                  <a:tcPr marL="44444" marR="44444" marT="0" marB="0" anchor="b"/>
                </a:tc>
                <a:extLst>
                  <a:ext uri="{0D108BD9-81ED-4DB2-BD59-A6C34878D82A}">
                    <a16:rowId xmlns:a16="http://schemas.microsoft.com/office/drawing/2014/main" val="10002"/>
                  </a:ext>
                </a:extLst>
              </a:tr>
              <a:tr h="427428">
                <a:tc>
                  <a:txBody>
                    <a:bodyPr/>
                    <a:lstStyle/>
                    <a:p>
                      <a:pPr>
                        <a:spcAft>
                          <a:spcPts val="0"/>
                        </a:spcAft>
                      </a:pPr>
                      <a:r>
                        <a:rPr lang="cs-CZ" sz="1800" b="0" dirty="0">
                          <a:effectLst/>
                        </a:rPr>
                        <a:t>bakterie </a:t>
                      </a:r>
                      <a:r>
                        <a:rPr lang="cs-CZ" sz="1800" b="0" i="1" dirty="0" err="1">
                          <a:effectLst/>
                        </a:rPr>
                        <a:t>Haemophilus</a:t>
                      </a:r>
                      <a:r>
                        <a:rPr lang="cs-CZ" sz="1800" b="0" i="1" dirty="0">
                          <a:effectLst/>
                        </a:rPr>
                        <a:t> </a:t>
                      </a:r>
                      <a:r>
                        <a:rPr lang="cs-CZ" sz="1800" b="0" i="1" dirty="0" err="1">
                          <a:effectLst/>
                        </a:rPr>
                        <a:t>inluenzae</a:t>
                      </a:r>
                      <a:endParaRPr lang="cs-CZ" sz="1800" b="0" i="1" dirty="0">
                        <a:solidFill>
                          <a:schemeClr val="tx1"/>
                        </a:solidFill>
                        <a:effectLst/>
                        <a:latin typeface="Arial" pitchFamily="34" charset="0"/>
                        <a:ea typeface="Times New Roman"/>
                        <a:cs typeface="Arial" pitchFamily="34" charset="0"/>
                      </a:endParaRPr>
                    </a:p>
                  </a:txBody>
                  <a:tcPr marL="44444" marR="44444" marT="0" marB="0" anchor="b"/>
                </a:tc>
                <a:tc>
                  <a:txBody>
                    <a:bodyPr/>
                    <a:lstStyle/>
                    <a:p>
                      <a:pPr algn="r">
                        <a:spcAft>
                          <a:spcPts val="0"/>
                        </a:spcAft>
                      </a:pPr>
                      <a:r>
                        <a:rPr lang="cs-CZ" sz="1800" b="0" dirty="0">
                          <a:effectLst/>
                        </a:rPr>
                        <a:t>1,83 .10</a:t>
                      </a:r>
                      <a:r>
                        <a:rPr lang="cs-CZ" sz="1800" b="0" baseline="30000" dirty="0">
                          <a:effectLst/>
                        </a:rPr>
                        <a:t>6</a:t>
                      </a:r>
                      <a:endParaRPr lang="cs-CZ" sz="1800" b="0" dirty="0">
                        <a:effectLst/>
                        <a:latin typeface="Arial" pitchFamily="34" charset="0"/>
                        <a:ea typeface="Times New Roman"/>
                        <a:cs typeface="Arial" pitchFamily="34" charset="0"/>
                      </a:endParaRPr>
                    </a:p>
                  </a:txBody>
                  <a:tcPr marL="44444" marR="44444" marT="0" marB="0" anchor="b"/>
                </a:tc>
                <a:extLst>
                  <a:ext uri="{0D108BD9-81ED-4DB2-BD59-A6C34878D82A}">
                    <a16:rowId xmlns:a16="http://schemas.microsoft.com/office/drawing/2014/main" val="10003"/>
                  </a:ext>
                </a:extLst>
              </a:tr>
              <a:tr h="427428">
                <a:tc>
                  <a:txBody>
                    <a:bodyPr/>
                    <a:lstStyle/>
                    <a:p>
                      <a:pPr>
                        <a:spcAft>
                          <a:spcPts val="0"/>
                        </a:spcAft>
                      </a:pPr>
                      <a:r>
                        <a:rPr lang="cs-CZ" sz="1800" b="0" dirty="0">
                          <a:effectLst/>
                        </a:rPr>
                        <a:t>kvasinka </a:t>
                      </a:r>
                      <a:r>
                        <a:rPr lang="cs-CZ" sz="1800" b="0" i="1" dirty="0" err="1">
                          <a:effectLst/>
                        </a:rPr>
                        <a:t>Saccharomyces</a:t>
                      </a:r>
                      <a:r>
                        <a:rPr lang="cs-CZ" sz="1800" b="0" i="1" dirty="0">
                          <a:effectLst/>
                        </a:rPr>
                        <a:t> </a:t>
                      </a:r>
                      <a:r>
                        <a:rPr lang="cs-CZ" sz="1800" b="0" i="1" dirty="0" err="1">
                          <a:effectLst/>
                        </a:rPr>
                        <a:t>cerevisiae</a:t>
                      </a:r>
                      <a:endParaRPr lang="cs-CZ" sz="1800" b="0" i="1" dirty="0">
                        <a:solidFill>
                          <a:schemeClr val="tx1"/>
                        </a:solidFill>
                        <a:effectLst/>
                        <a:latin typeface="Arial" pitchFamily="34" charset="0"/>
                        <a:ea typeface="Times New Roman"/>
                        <a:cs typeface="Arial" pitchFamily="34" charset="0"/>
                      </a:endParaRPr>
                    </a:p>
                  </a:txBody>
                  <a:tcPr marL="44444" marR="44444" marT="0" marB="0" anchor="b"/>
                </a:tc>
                <a:tc>
                  <a:txBody>
                    <a:bodyPr/>
                    <a:lstStyle/>
                    <a:p>
                      <a:pPr algn="r">
                        <a:spcAft>
                          <a:spcPts val="0"/>
                        </a:spcAft>
                      </a:pPr>
                      <a:r>
                        <a:rPr lang="cs-CZ" sz="1800" b="0" dirty="0">
                          <a:effectLst/>
                        </a:rPr>
                        <a:t>12,1 .10</a:t>
                      </a:r>
                      <a:r>
                        <a:rPr lang="cs-CZ" sz="1800" b="0" baseline="30000" dirty="0">
                          <a:effectLst/>
                        </a:rPr>
                        <a:t>6</a:t>
                      </a:r>
                      <a:endParaRPr lang="cs-CZ" sz="1800" b="0" dirty="0">
                        <a:effectLst/>
                        <a:latin typeface="Arial" pitchFamily="34" charset="0"/>
                        <a:ea typeface="Times New Roman"/>
                        <a:cs typeface="Arial" pitchFamily="34" charset="0"/>
                      </a:endParaRPr>
                    </a:p>
                  </a:txBody>
                  <a:tcPr marL="44444" marR="44444" marT="0" marB="0" anchor="b"/>
                </a:tc>
                <a:extLst>
                  <a:ext uri="{0D108BD9-81ED-4DB2-BD59-A6C34878D82A}">
                    <a16:rowId xmlns:a16="http://schemas.microsoft.com/office/drawing/2014/main" val="10004"/>
                  </a:ext>
                </a:extLst>
              </a:tr>
              <a:tr h="427428">
                <a:tc>
                  <a:txBody>
                    <a:bodyPr/>
                    <a:lstStyle/>
                    <a:p>
                      <a:pPr>
                        <a:spcAft>
                          <a:spcPts val="0"/>
                        </a:spcAft>
                      </a:pPr>
                      <a:r>
                        <a:rPr lang="cs-CZ" sz="1800" b="0" dirty="0">
                          <a:effectLst/>
                        </a:rPr>
                        <a:t>hlístice </a:t>
                      </a:r>
                      <a:r>
                        <a:rPr lang="cs-CZ" sz="1800" b="0" i="1" dirty="0" err="1">
                          <a:effectLst/>
                        </a:rPr>
                        <a:t>Caenorhabditis</a:t>
                      </a:r>
                      <a:r>
                        <a:rPr lang="cs-CZ" sz="1800" b="0" i="1" dirty="0">
                          <a:effectLst/>
                        </a:rPr>
                        <a:t> </a:t>
                      </a:r>
                      <a:r>
                        <a:rPr lang="cs-CZ" sz="1800" b="0" i="1" dirty="0" err="1">
                          <a:effectLst/>
                        </a:rPr>
                        <a:t>elegans</a:t>
                      </a:r>
                      <a:endParaRPr lang="cs-CZ" sz="1800" b="0" i="1" dirty="0">
                        <a:solidFill>
                          <a:schemeClr val="tx1"/>
                        </a:solidFill>
                        <a:effectLst/>
                        <a:latin typeface="Arial" pitchFamily="34" charset="0"/>
                        <a:ea typeface="Times New Roman"/>
                        <a:cs typeface="Arial" pitchFamily="34" charset="0"/>
                      </a:endParaRPr>
                    </a:p>
                  </a:txBody>
                  <a:tcPr marL="44444" marR="44444" marT="0" marB="0" anchor="b"/>
                </a:tc>
                <a:tc>
                  <a:txBody>
                    <a:bodyPr/>
                    <a:lstStyle/>
                    <a:p>
                      <a:pPr algn="r">
                        <a:spcAft>
                          <a:spcPts val="0"/>
                        </a:spcAft>
                      </a:pPr>
                      <a:r>
                        <a:rPr lang="cs-CZ" sz="1800" b="0" dirty="0">
                          <a:effectLst/>
                        </a:rPr>
                        <a:t>98 .10</a:t>
                      </a:r>
                      <a:r>
                        <a:rPr lang="cs-CZ" sz="1800" b="0" baseline="30000" dirty="0">
                          <a:effectLst/>
                        </a:rPr>
                        <a:t>6</a:t>
                      </a:r>
                      <a:endParaRPr lang="cs-CZ" sz="1800" b="0" dirty="0">
                        <a:effectLst/>
                        <a:latin typeface="Arial" pitchFamily="34" charset="0"/>
                        <a:ea typeface="Times New Roman"/>
                        <a:cs typeface="Arial" pitchFamily="34" charset="0"/>
                      </a:endParaRPr>
                    </a:p>
                  </a:txBody>
                  <a:tcPr marL="44444" marR="44444" marT="0" marB="0" anchor="b"/>
                </a:tc>
                <a:extLst>
                  <a:ext uri="{0D108BD9-81ED-4DB2-BD59-A6C34878D82A}">
                    <a16:rowId xmlns:a16="http://schemas.microsoft.com/office/drawing/2014/main" val="10005"/>
                  </a:ext>
                </a:extLst>
              </a:tr>
              <a:tr h="427428">
                <a:tc>
                  <a:txBody>
                    <a:bodyPr/>
                    <a:lstStyle/>
                    <a:p>
                      <a:pPr>
                        <a:spcAft>
                          <a:spcPts val="0"/>
                        </a:spcAft>
                      </a:pPr>
                      <a:r>
                        <a:rPr lang="cs-CZ" sz="1800" b="0" dirty="0">
                          <a:effectLst/>
                        </a:rPr>
                        <a:t>rostlina </a:t>
                      </a:r>
                      <a:r>
                        <a:rPr lang="cs-CZ" sz="1800" b="0" i="1" dirty="0" err="1">
                          <a:effectLst/>
                        </a:rPr>
                        <a:t>Arabidopsis</a:t>
                      </a:r>
                      <a:r>
                        <a:rPr lang="cs-CZ" sz="1800" b="0" i="1" dirty="0">
                          <a:effectLst/>
                        </a:rPr>
                        <a:t> </a:t>
                      </a:r>
                      <a:r>
                        <a:rPr lang="cs-CZ" sz="1800" b="0" i="1" dirty="0" err="1">
                          <a:effectLst/>
                        </a:rPr>
                        <a:t>thaliana</a:t>
                      </a:r>
                      <a:endParaRPr lang="cs-CZ" sz="1800" b="0" i="1" dirty="0">
                        <a:solidFill>
                          <a:schemeClr val="tx1"/>
                        </a:solidFill>
                        <a:effectLst/>
                        <a:latin typeface="Arial" pitchFamily="34" charset="0"/>
                        <a:ea typeface="Times New Roman"/>
                        <a:cs typeface="Arial" pitchFamily="34" charset="0"/>
                      </a:endParaRPr>
                    </a:p>
                  </a:txBody>
                  <a:tcPr marL="44444" marR="44444" marT="0" marB="0" anchor="b"/>
                </a:tc>
                <a:tc>
                  <a:txBody>
                    <a:bodyPr/>
                    <a:lstStyle/>
                    <a:p>
                      <a:pPr algn="r">
                        <a:spcAft>
                          <a:spcPts val="0"/>
                        </a:spcAft>
                      </a:pPr>
                      <a:r>
                        <a:rPr lang="cs-CZ" sz="1800" b="0" dirty="0">
                          <a:effectLst/>
                        </a:rPr>
                        <a:t>157 .10</a:t>
                      </a:r>
                      <a:r>
                        <a:rPr lang="cs-CZ" sz="1800" b="0" baseline="30000" dirty="0">
                          <a:effectLst/>
                        </a:rPr>
                        <a:t>6</a:t>
                      </a:r>
                      <a:endParaRPr lang="cs-CZ" sz="1800" b="0" dirty="0">
                        <a:effectLst/>
                        <a:latin typeface="Arial" pitchFamily="34" charset="0"/>
                        <a:ea typeface="Times New Roman"/>
                        <a:cs typeface="Arial" pitchFamily="34" charset="0"/>
                      </a:endParaRPr>
                    </a:p>
                  </a:txBody>
                  <a:tcPr marL="44444" marR="44444" marT="0" marB="0" anchor="b"/>
                </a:tc>
                <a:extLst>
                  <a:ext uri="{0D108BD9-81ED-4DB2-BD59-A6C34878D82A}">
                    <a16:rowId xmlns:a16="http://schemas.microsoft.com/office/drawing/2014/main" val="10006"/>
                  </a:ext>
                </a:extLst>
              </a:tr>
              <a:tr h="427428">
                <a:tc>
                  <a:txBody>
                    <a:bodyPr/>
                    <a:lstStyle/>
                    <a:p>
                      <a:pPr>
                        <a:spcAft>
                          <a:spcPts val="0"/>
                        </a:spcAft>
                      </a:pPr>
                      <a:r>
                        <a:rPr lang="cs-CZ" sz="1800" b="0" dirty="0">
                          <a:effectLst/>
                        </a:rPr>
                        <a:t>člověk </a:t>
                      </a:r>
                      <a:r>
                        <a:rPr lang="cs-CZ" sz="1800" b="0" i="1" dirty="0">
                          <a:effectLst/>
                        </a:rPr>
                        <a:t>Homo sapiens </a:t>
                      </a:r>
                      <a:r>
                        <a:rPr lang="cs-CZ" sz="1800" b="0" i="1" dirty="0" err="1">
                          <a:effectLst/>
                        </a:rPr>
                        <a:t>sapiens</a:t>
                      </a:r>
                      <a:endParaRPr lang="cs-CZ" sz="1800" b="0" i="1" dirty="0">
                        <a:solidFill>
                          <a:schemeClr val="tx1"/>
                        </a:solidFill>
                        <a:effectLst/>
                        <a:latin typeface="Arial" pitchFamily="34" charset="0"/>
                        <a:ea typeface="Times New Roman"/>
                        <a:cs typeface="Arial" pitchFamily="34" charset="0"/>
                      </a:endParaRPr>
                    </a:p>
                  </a:txBody>
                  <a:tcPr marL="44444" marR="44444" marT="0" marB="0" anchor="b"/>
                </a:tc>
                <a:tc>
                  <a:txBody>
                    <a:bodyPr/>
                    <a:lstStyle/>
                    <a:p>
                      <a:pPr algn="r">
                        <a:spcAft>
                          <a:spcPts val="0"/>
                        </a:spcAft>
                      </a:pPr>
                      <a:r>
                        <a:rPr lang="cs-CZ" sz="1800" b="0" dirty="0" smtClean="0">
                          <a:effectLst/>
                        </a:rPr>
                        <a:t>3 200 </a:t>
                      </a:r>
                      <a:r>
                        <a:rPr lang="cs-CZ" sz="1800" b="0" dirty="0">
                          <a:effectLst/>
                        </a:rPr>
                        <a:t>.</a:t>
                      </a:r>
                      <a:r>
                        <a:rPr lang="cs-CZ" sz="1800" b="0" dirty="0" smtClean="0">
                          <a:effectLst/>
                        </a:rPr>
                        <a:t>10</a:t>
                      </a:r>
                      <a:r>
                        <a:rPr lang="cs-CZ" sz="1800" b="0" baseline="30000" dirty="0">
                          <a:effectLst/>
                        </a:rPr>
                        <a:t>6</a:t>
                      </a:r>
                      <a:endParaRPr lang="cs-CZ" sz="1800" b="0" dirty="0">
                        <a:effectLst/>
                        <a:latin typeface="Arial" pitchFamily="34" charset="0"/>
                        <a:ea typeface="Times New Roman"/>
                        <a:cs typeface="Arial" pitchFamily="34" charset="0"/>
                      </a:endParaRPr>
                    </a:p>
                  </a:txBody>
                  <a:tcPr marL="44444" marR="44444" marT="0" marB="0" anchor="b"/>
                </a:tc>
                <a:extLst>
                  <a:ext uri="{0D108BD9-81ED-4DB2-BD59-A6C34878D82A}">
                    <a16:rowId xmlns:a16="http://schemas.microsoft.com/office/drawing/2014/main" val="10007"/>
                  </a:ext>
                </a:extLst>
              </a:tr>
              <a:tr h="437784">
                <a:tc>
                  <a:txBody>
                    <a:bodyPr/>
                    <a:lstStyle/>
                    <a:p>
                      <a:pPr>
                        <a:spcAft>
                          <a:spcPts val="0"/>
                        </a:spcAft>
                      </a:pPr>
                      <a:r>
                        <a:rPr lang="cs-CZ" sz="1800" b="0" i="0" kern="1200" dirty="0" err="1" smtClean="0">
                          <a:solidFill>
                            <a:schemeClr val="tx1"/>
                          </a:solidFill>
                          <a:effectLst/>
                          <a:latin typeface="+mn-lt"/>
                          <a:ea typeface="+mn-ea"/>
                          <a:cs typeface="+mn-cs"/>
                        </a:rPr>
                        <a:t>Polychaos</a:t>
                      </a:r>
                      <a:r>
                        <a:rPr lang="cs-CZ" sz="1800" b="0" i="0" kern="1200" dirty="0" smtClean="0">
                          <a:solidFill>
                            <a:schemeClr val="tx1"/>
                          </a:solidFill>
                          <a:effectLst/>
                          <a:latin typeface="+mn-lt"/>
                          <a:ea typeface="+mn-ea"/>
                          <a:cs typeface="+mn-cs"/>
                        </a:rPr>
                        <a:t> </a:t>
                      </a:r>
                      <a:r>
                        <a:rPr lang="cs-CZ" sz="1800" b="0" i="0" kern="1200" dirty="0" err="1" smtClean="0">
                          <a:solidFill>
                            <a:schemeClr val="tx1"/>
                          </a:solidFill>
                          <a:effectLst/>
                          <a:latin typeface="+mn-lt"/>
                          <a:ea typeface="+mn-ea"/>
                          <a:cs typeface="+mn-cs"/>
                        </a:rPr>
                        <a:t>dubium</a:t>
                      </a:r>
                      <a:r>
                        <a:rPr lang="cs-CZ" sz="1800" b="0" i="0" kern="1200" dirty="0" smtClean="0">
                          <a:solidFill>
                            <a:schemeClr val="tx1"/>
                          </a:solidFill>
                          <a:effectLst/>
                          <a:latin typeface="+mn-lt"/>
                          <a:ea typeface="+mn-ea"/>
                          <a:cs typeface="+mn-cs"/>
                        </a:rPr>
                        <a:t> sladkovodní měňavka </a:t>
                      </a:r>
                      <a:endParaRPr lang="cs-CZ" sz="1800" b="0" i="1" dirty="0">
                        <a:solidFill>
                          <a:schemeClr val="tx1"/>
                        </a:solidFill>
                        <a:effectLst/>
                        <a:latin typeface="Arial" pitchFamily="34" charset="0"/>
                        <a:ea typeface="Times New Roman"/>
                        <a:cs typeface="Arial" pitchFamily="34" charset="0"/>
                      </a:endParaRPr>
                    </a:p>
                  </a:txBody>
                  <a:tcPr marL="44444" marR="44444" marT="0" marB="0" anchor="b"/>
                </a:tc>
                <a:tc>
                  <a:txBody>
                    <a:bodyPr/>
                    <a:lstStyle/>
                    <a:p>
                      <a:pPr algn="r">
                        <a:spcAft>
                          <a:spcPts val="0"/>
                        </a:spcAft>
                      </a:pPr>
                      <a:r>
                        <a:rPr lang="cs-CZ" sz="1800" b="1" dirty="0" smtClean="0">
                          <a:solidFill>
                            <a:srgbClr val="C00000"/>
                          </a:solidFill>
                          <a:effectLst/>
                        </a:rPr>
                        <a:t>670 000.10</a:t>
                      </a:r>
                      <a:r>
                        <a:rPr lang="cs-CZ" sz="1800" b="1" baseline="30000" dirty="0" smtClean="0">
                          <a:solidFill>
                            <a:srgbClr val="C00000"/>
                          </a:solidFill>
                          <a:effectLst/>
                        </a:rPr>
                        <a:t>6</a:t>
                      </a:r>
                      <a:endParaRPr lang="cs-CZ" sz="1800" b="1" dirty="0">
                        <a:solidFill>
                          <a:srgbClr val="C00000"/>
                        </a:solidFill>
                        <a:effectLst/>
                        <a:latin typeface="Arial" pitchFamily="34" charset="0"/>
                        <a:ea typeface="Times New Roman"/>
                        <a:cs typeface="Arial" pitchFamily="34" charset="0"/>
                      </a:endParaRPr>
                    </a:p>
                  </a:txBody>
                  <a:tcPr marL="44444" marR="44444" marT="0" marB="0" anchor="b"/>
                </a:tc>
                <a:extLst>
                  <a:ext uri="{0D108BD9-81ED-4DB2-BD59-A6C34878D82A}">
                    <a16:rowId xmlns:a16="http://schemas.microsoft.com/office/drawing/2014/main" val="10008"/>
                  </a:ext>
                </a:extLst>
              </a:tr>
            </a:tbl>
          </a:graphicData>
        </a:graphic>
      </p:graphicFrame>
      <p:sp>
        <p:nvSpPr>
          <p:cNvPr id="5" name="TextovéPole 4"/>
          <p:cNvSpPr txBox="1"/>
          <p:nvPr/>
        </p:nvSpPr>
        <p:spPr>
          <a:xfrm>
            <a:off x="3273275" y="260648"/>
            <a:ext cx="3098925" cy="584775"/>
          </a:xfrm>
          <a:prstGeom prst="rect">
            <a:avLst/>
          </a:prstGeom>
          <a:noFill/>
        </p:spPr>
        <p:txBody>
          <a:bodyPr wrap="none" rtlCol="0">
            <a:spAutoFit/>
          </a:bodyPr>
          <a:lstStyle/>
          <a:p>
            <a:r>
              <a:rPr lang="cs-CZ" sz="3200" b="1" dirty="0" smtClean="0">
                <a:solidFill>
                  <a:schemeClr val="accent2"/>
                </a:solidFill>
              </a:rPr>
              <a:t>Velikost genomu </a:t>
            </a:r>
            <a:endParaRPr lang="cs-CZ" sz="3200" b="1" dirty="0">
              <a:solidFill>
                <a:schemeClr val="accent2"/>
              </a:solidFill>
            </a:endParaRPr>
          </a:p>
        </p:txBody>
      </p:sp>
    </p:spTree>
    <p:extLst>
      <p:ext uri="{BB962C8B-B14F-4D97-AF65-F5344CB8AC3E}">
        <p14:creationId xmlns:p14="http://schemas.microsoft.com/office/powerpoint/2010/main" val="3651164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2411759" y="909315"/>
            <a:ext cx="4302524" cy="584775"/>
          </a:xfrm>
          <a:prstGeom prst="rect">
            <a:avLst/>
          </a:prstGeom>
          <a:noFill/>
        </p:spPr>
        <p:txBody>
          <a:bodyPr wrap="none" rtlCol="0">
            <a:spAutoFit/>
          </a:bodyPr>
          <a:lstStyle/>
          <a:p>
            <a:r>
              <a:rPr lang="cs-CZ" sz="3200" b="1" dirty="0" smtClean="0">
                <a:solidFill>
                  <a:srgbClr val="C00000"/>
                </a:solidFill>
              </a:rPr>
              <a:t>Restrikční </a:t>
            </a:r>
            <a:r>
              <a:rPr lang="cs-CZ" sz="3200" b="1" dirty="0" err="1" smtClean="0">
                <a:solidFill>
                  <a:srgbClr val="C00000"/>
                </a:solidFill>
              </a:rPr>
              <a:t>endonukleasy</a:t>
            </a:r>
            <a:endParaRPr lang="cs-CZ" sz="3200" b="1" dirty="0">
              <a:solidFill>
                <a:srgbClr val="C00000"/>
              </a:solidFill>
            </a:endParaRPr>
          </a:p>
        </p:txBody>
      </p:sp>
      <p:sp>
        <p:nvSpPr>
          <p:cNvPr id="5" name="Obdélník 4"/>
          <p:cNvSpPr/>
          <p:nvPr/>
        </p:nvSpPr>
        <p:spPr>
          <a:xfrm>
            <a:off x="251520" y="1614192"/>
            <a:ext cx="8424936" cy="1200329"/>
          </a:xfrm>
          <a:prstGeom prst="rect">
            <a:avLst/>
          </a:prstGeom>
        </p:spPr>
        <p:txBody>
          <a:bodyPr wrap="square">
            <a:spAutoFit/>
          </a:bodyPr>
          <a:lstStyle/>
          <a:p>
            <a:pPr marL="285750" indent="-285750">
              <a:buFont typeface="Arial" panose="020B0604020202020204" pitchFamily="34" charset="0"/>
              <a:buChar char="•"/>
            </a:pPr>
            <a:r>
              <a:rPr lang="en-US" b="1" dirty="0" err="1" smtClean="0">
                <a:solidFill>
                  <a:srgbClr val="252525"/>
                </a:solidFill>
                <a:latin typeface="Arial" panose="020B0604020202020204" pitchFamily="34" charset="0"/>
              </a:rPr>
              <a:t>Endonucleas</a:t>
            </a:r>
            <a:r>
              <a:rPr lang="cs-CZ" b="1" dirty="0" smtClean="0">
                <a:solidFill>
                  <a:srgbClr val="252525"/>
                </a:solidFill>
                <a:latin typeface="Arial" panose="020B0604020202020204" pitchFamily="34" charset="0"/>
              </a:rPr>
              <a:t>y</a:t>
            </a:r>
            <a:r>
              <a:rPr lang="en-US" dirty="0">
                <a:solidFill>
                  <a:srgbClr val="252525"/>
                </a:solidFill>
                <a:latin typeface="Arial" panose="020B0604020202020204" pitchFamily="34" charset="0"/>
              </a:rPr>
              <a:t> </a:t>
            </a:r>
            <a:r>
              <a:rPr lang="cs-CZ" dirty="0" smtClean="0">
                <a:solidFill>
                  <a:srgbClr val="252525"/>
                </a:solidFill>
                <a:latin typeface="Arial" panose="020B0604020202020204" pitchFamily="34" charset="0"/>
              </a:rPr>
              <a:t>- štěpí </a:t>
            </a:r>
            <a:r>
              <a:rPr lang="cs-CZ" dirty="0" err="1" smtClean="0">
                <a:solidFill>
                  <a:srgbClr val="252525"/>
                </a:solidFill>
                <a:latin typeface="Arial" panose="020B0604020202020204" pitchFamily="34" charset="0"/>
              </a:rPr>
              <a:t>fosfodiesterovou</a:t>
            </a:r>
            <a:r>
              <a:rPr lang="cs-CZ" dirty="0" smtClean="0">
                <a:solidFill>
                  <a:srgbClr val="252525"/>
                </a:solidFill>
                <a:latin typeface="Arial" panose="020B0604020202020204" pitchFamily="34" charset="0"/>
              </a:rPr>
              <a:t> vazbu v polynukleotidovém řetězci</a:t>
            </a:r>
          </a:p>
          <a:p>
            <a:pPr marL="285750" indent="-285750">
              <a:buFont typeface="Arial" panose="020B0604020202020204" pitchFamily="34" charset="0"/>
              <a:buChar char="•"/>
            </a:pPr>
            <a:r>
              <a:rPr lang="cs-CZ" dirty="0" smtClean="0">
                <a:solidFill>
                  <a:srgbClr val="252525"/>
                </a:solidFill>
                <a:latin typeface="Arial" panose="020B0604020202020204" pitchFamily="34" charset="0"/>
              </a:rPr>
              <a:t>Velmi specifické – </a:t>
            </a:r>
            <a:r>
              <a:rPr lang="cs-CZ" dirty="0" err="1" smtClean="0">
                <a:solidFill>
                  <a:srgbClr val="252525"/>
                </a:solidFill>
                <a:latin typeface="Arial" panose="020B0604020202020204" pitchFamily="34" charset="0"/>
              </a:rPr>
              <a:t>palindromní</a:t>
            </a:r>
            <a:r>
              <a:rPr lang="cs-CZ" dirty="0" smtClean="0">
                <a:solidFill>
                  <a:srgbClr val="252525"/>
                </a:solidFill>
                <a:latin typeface="Arial" panose="020B0604020202020204" pitchFamily="34" charset="0"/>
              </a:rPr>
              <a:t> sekvence</a:t>
            </a:r>
          </a:p>
          <a:p>
            <a:pPr marL="285750" indent="-285750">
              <a:buFont typeface="Arial" panose="020B0604020202020204" pitchFamily="34" charset="0"/>
              <a:buChar char="•"/>
            </a:pPr>
            <a:endParaRPr lang="cs-CZ" dirty="0">
              <a:solidFill>
                <a:srgbClr val="252525"/>
              </a:solidFill>
              <a:latin typeface="Arial" panose="020B0604020202020204" pitchFamily="34" charset="0"/>
            </a:endParaRPr>
          </a:p>
          <a:p>
            <a:endParaRPr lang="cs-CZ" dirty="0" smtClean="0">
              <a:solidFill>
                <a:srgbClr val="252525"/>
              </a:solidFill>
              <a:latin typeface="Arial" panose="020B0604020202020204" pitchFamily="34" charset="0"/>
            </a:endParaRPr>
          </a:p>
        </p:txBody>
      </p:sp>
      <p:sp>
        <p:nvSpPr>
          <p:cNvPr id="8" name="TextovéPole 7"/>
          <p:cNvSpPr txBox="1"/>
          <p:nvPr/>
        </p:nvSpPr>
        <p:spPr>
          <a:xfrm>
            <a:off x="460805" y="4658364"/>
            <a:ext cx="2700804" cy="400110"/>
          </a:xfrm>
          <a:prstGeom prst="rect">
            <a:avLst/>
          </a:prstGeom>
          <a:noFill/>
        </p:spPr>
        <p:txBody>
          <a:bodyPr wrap="none" rtlCol="0">
            <a:spAutoFit/>
          </a:bodyPr>
          <a:lstStyle/>
          <a:p>
            <a:r>
              <a:rPr lang="cs-CZ" sz="2000" b="1" i="1" dirty="0" err="1" smtClean="0">
                <a:solidFill>
                  <a:srgbClr val="C00000"/>
                </a:solidFill>
              </a:rPr>
              <a:t>Eco</a:t>
            </a:r>
            <a:r>
              <a:rPr lang="cs-CZ" sz="2000" b="1" dirty="0" err="1" smtClean="0">
                <a:solidFill>
                  <a:srgbClr val="C00000"/>
                </a:solidFill>
              </a:rPr>
              <a:t>RI</a:t>
            </a:r>
            <a:r>
              <a:rPr lang="cs-CZ" sz="2000" b="1" dirty="0" smtClean="0">
                <a:solidFill>
                  <a:srgbClr val="C00000"/>
                </a:solidFill>
              </a:rPr>
              <a:t> </a:t>
            </a:r>
            <a:r>
              <a:rPr lang="cs-CZ" sz="2000" dirty="0" smtClean="0"/>
              <a:t>– kohezivní konce</a:t>
            </a:r>
            <a:endParaRPr lang="cs-CZ" sz="2000" dirty="0"/>
          </a:p>
        </p:txBody>
      </p:sp>
      <p:pic>
        <p:nvPicPr>
          <p:cNvPr id="2052" name="Picture 4" descr="Sma-I-cutsite_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9403" y="5056914"/>
            <a:ext cx="2268941" cy="585535"/>
          </a:xfrm>
          <a:prstGeom prst="rect">
            <a:avLst/>
          </a:prstGeom>
          <a:noFill/>
          <a:extLst>
            <a:ext uri="{909E8E84-426E-40DD-AFC4-6F175D3DCCD1}">
              <a14:hiddenFill xmlns:a14="http://schemas.microsoft.com/office/drawing/2010/main">
                <a:solidFill>
                  <a:srgbClr val="FFFFFF"/>
                </a:solidFill>
              </a14:hiddenFill>
            </a:ext>
          </a:extLst>
        </p:spPr>
      </p:pic>
      <p:sp>
        <p:nvSpPr>
          <p:cNvPr id="11" name="TextovéPole 10"/>
          <p:cNvSpPr txBox="1"/>
          <p:nvPr/>
        </p:nvSpPr>
        <p:spPr>
          <a:xfrm>
            <a:off x="5253291" y="4656804"/>
            <a:ext cx="2134687" cy="400110"/>
          </a:xfrm>
          <a:prstGeom prst="rect">
            <a:avLst/>
          </a:prstGeom>
          <a:noFill/>
        </p:spPr>
        <p:txBody>
          <a:bodyPr wrap="none" rtlCol="0">
            <a:spAutoFit/>
          </a:bodyPr>
          <a:lstStyle/>
          <a:p>
            <a:r>
              <a:rPr lang="cs-CZ" sz="2000" b="1" i="1" dirty="0" err="1" smtClean="0">
                <a:solidFill>
                  <a:srgbClr val="C00000"/>
                </a:solidFill>
              </a:rPr>
              <a:t>Sma</a:t>
            </a:r>
            <a:r>
              <a:rPr lang="cs-CZ" sz="2000" b="1" dirty="0" err="1" smtClean="0">
                <a:solidFill>
                  <a:srgbClr val="C00000"/>
                </a:solidFill>
              </a:rPr>
              <a:t>I</a:t>
            </a:r>
            <a:r>
              <a:rPr lang="cs-CZ" sz="2000" b="1" dirty="0" smtClean="0">
                <a:solidFill>
                  <a:srgbClr val="C00000"/>
                </a:solidFill>
              </a:rPr>
              <a:t> </a:t>
            </a:r>
            <a:r>
              <a:rPr lang="cs-CZ" sz="2000" dirty="0" smtClean="0"/>
              <a:t>– tupé konce</a:t>
            </a:r>
            <a:endParaRPr lang="cs-CZ" sz="2000" dirty="0"/>
          </a:p>
        </p:txBody>
      </p:sp>
      <p:pic>
        <p:nvPicPr>
          <p:cNvPr id="10242" name="Picture 2" descr="Leaves both pieces with 5' PO3 and 3' OH  (click to enlar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6147" y="2357794"/>
            <a:ext cx="2271225" cy="234284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Leaves one piece with 5' PO3 and 3' PO3 (click to enlarg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3291" y="2196763"/>
            <a:ext cx="2428069" cy="2504631"/>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ek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9192" y="5204032"/>
            <a:ext cx="3285744" cy="1609344"/>
          </a:xfrm>
          <a:prstGeom prst="rect">
            <a:avLst/>
          </a:prstGeom>
        </p:spPr>
      </p:pic>
      <p:sp>
        <p:nvSpPr>
          <p:cNvPr id="10" name="Zástupný symbol pro obsah 2"/>
          <p:cNvSpPr>
            <a:spLocks noGrp="1"/>
          </p:cNvSpPr>
          <p:nvPr>
            <p:ph idx="1"/>
          </p:nvPr>
        </p:nvSpPr>
        <p:spPr>
          <a:xfrm>
            <a:off x="340952" y="162271"/>
            <a:ext cx="8229600" cy="1080120"/>
          </a:xfrm>
        </p:spPr>
        <p:txBody>
          <a:bodyPr>
            <a:noAutofit/>
          </a:bodyPr>
          <a:lstStyle/>
          <a:p>
            <a:pPr marL="0" indent="0" algn="just">
              <a:spcBef>
                <a:spcPts val="0"/>
              </a:spcBef>
              <a:buNone/>
            </a:pPr>
            <a:r>
              <a:rPr lang="cs-CZ" sz="1600" b="1" dirty="0" smtClean="0"/>
              <a:t>1962</a:t>
            </a:r>
            <a:r>
              <a:rPr lang="cs-CZ" sz="1600" dirty="0" smtClean="0"/>
              <a:t> - </a:t>
            </a:r>
            <a:r>
              <a:rPr lang="cs-CZ" sz="1600" b="1" dirty="0" err="1" smtClean="0">
                <a:solidFill>
                  <a:srgbClr val="C00000"/>
                </a:solidFill>
              </a:rPr>
              <a:t>Arber</a:t>
            </a:r>
            <a:r>
              <a:rPr lang="cs-CZ" sz="1600" dirty="0" smtClean="0"/>
              <a:t> přinesl první důkazy o existenci DNA restrikčních </a:t>
            </a:r>
            <a:r>
              <a:rPr lang="cs-CZ" sz="1600" dirty="0" err="1" smtClean="0"/>
              <a:t>endonukleas</a:t>
            </a:r>
            <a:r>
              <a:rPr lang="cs-CZ" sz="1600" dirty="0" smtClean="0"/>
              <a:t> (štěpí v přesně definovaných místech molekulu DNA na fragmenty)</a:t>
            </a:r>
          </a:p>
          <a:p>
            <a:pPr marL="0" indent="0" algn="just">
              <a:spcBef>
                <a:spcPts val="0"/>
              </a:spcBef>
              <a:buNone/>
            </a:pPr>
            <a:endParaRPr lang="cs-CZ" sz="1600" dirty="0" smtClean="0"/>
          </a:p>
        </p:txBody>
      </p:sp>
      <p:pic>
        <p:nvPicPr>
          <p:cNvPr id="3" name="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26870" y="875130"/>
            <a:ext cx="487363" cy="487363"/>
          </a:xfrm>
          <a:prstGeom prst="rect">
            <a:avLst/>
          </a:prstGeom>
          <a:ln w="25400">
            <a:solidFill>
              <a:srgbClr val="00B050"/>
            </a:solidFill>
          </a:ln>
        </p:spPr>
      </p:pic>
    </p:spTree>
    <p:extLst>
      <p:ext uri="{BB962C8B-B14F-4D97-AF65-F5344CB8AC3E}">
        <p14:creationId xmlns:p14="http://schemas.microsoft.com/office/powerpoint/2010/main" val="545182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46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68760"/>
            <a:ext cx="8981406" cy="3816424"/>
          </a:xfrm>
          <a:prstGeom prst="rect">
            <a:avLst/>
          </a:prstGeom>
        </p:spPr>
      </p:pic>
      <p:sp>
        <p:nvSpPr>
          <p:cNvPr id="5" name="Obdélník 4"/>
          <p:cNvSpPr/>
          <p:nvPr/>
        </p:nvSpPr>
        <p:spPr>
          <a:xfrm>
            <a:off x="12723" y="6381328"/>
            <a:ext cx="4572000" cy="307777"/>
          </a:xfrm>
          <a:prstGeom prst="rect">
            <a:avLst/>
          </a:prstGeom>
        </p:spPr>
        <p:txBody>
          <a:bodyPr>
            <a:spAutoFit/>
          </a:bodyPr>
          <a:lstStyle/>
          <a:p>
            <a:r>
              <a:rPr lang="cs-CZ" sz="1400" dirty="0">
                <a:solidFill>
                  <a:schemeClr val="bg1">
                    <a:lumMod val="65000"/>
                  </a:schemeClr>
                </a:solidFill>
              </a:rPr>
              <a:t>https</a:t>
            </a:r>
            <a:r>
              <a:rPr lang="cs-CZ" sz="1400" dirty="0" smtClean="0">
                <a:solidFill>
                  <a:schemeClr val="bg1">
                    <a:lumMod val="65000"/>
                  </a:schemeClr>
                </a:solidFill>
              </a:rPr>
              <a:t>://en.wikipedia.org/wiki/Human_genome</a:t>
            </a:r>
            <a:endParaRPr lang="cs-CZ" sz="1400" dirty="0">
              <a:solidFill>
                <a:schemeClr val="bg1">
                  <a:lumMod val="65000"/>
                </a:schemeClr>
              </a:solidFill>
            </a:endParaRPr>
          </a:p>
        </p:txBody>
      </p:sp>
      <p:sp>
        <p:nvSpPr>
          <p:cNvPr id="2" name="TextovéPole 1"/>
          <p:cNvSpPr txBox="1"/>
          <p:nvPr/>
        </p:nvSpPr>
        <p:spPr>
          <a:xfrm>
            <a:off x="395536" y="251356"/>
            <a:ext cx="6561091" cy="369332"/>
          </a:xfrm>
          <a:prstGeom prst="rect">
            <a:avLst/>
          </a:prstGeom>
          <a:noFill/>
        </p:spPr>
        <p:txBody>
          <a:bodyPr wrap="none" rtlCol="0">
            <a:spAutoFit/>
          </a:bodyPr>
          <a:lstStyle/>
          <a:p>
            <a:r>
              <a:rPr lang="cs-CZ" dirty="0" smtClean="0"/>
              <a:t>Lidský genom – cca </a:t>
            </a:r>
            <a:r>
              <a:rPr lang="cs-CZ" dirty="0"/>
              <a:t>20–25 tisíc genů</a:t>
            </a:r>
            <a:r>
              <a:rPr lang="cs-CZ" dirty="0" smtClean="0"/>
              <a:t> (1,5% genomu kóduje proteiny)</a:t>
            </a:r>
            <a:endParaRPr lang="cs-CZ" dirty="0"/>
          </a:p>
        </p:txBody>
      </p:sp>
      <p:pic>
        <p:nvPicPr>
          <p:cNvPr id="3" name="2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12360" y="5733256"/>
            <a:ext cx="487363" cy="487363"/>
          </a:xfrm>
          <a:prstGeom prst="rect">
            <a:avLst/>
          </a:prstGeom>
          <a:ln w="25400">
            <a:solidFill>
              <a:srgbClr val="00B050"/>
            </a:solidFill>
          </a:ln>
        </p:spPr>
      </p:pic>
    </p:spTree>
    <p:extLst>
      <p:ext uri="{BB962C8B-B14F-4D97-AF65-F5344CB8AC3E}">
        <p14:creationId xmlns:p14="http://schemas.microsoft.com/office/powerpoint/2010/main" val="24776194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08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886721" y="150920"/>
            <a:ext cx="3291863" cy="461665"/>
          </a:xfrm>
          <a:prstGeom prst="rect">
            <a:avLst/>
          </a:prstGeom>
          <a:noFill/>
        </p:spPr>
        <p:txBody>
          <a:bodyPr wrap="none" rtlCol="0">
            <a:spAutoFit/>
          </a:bodyPr>
          <a:lstStyle/>
          <a:p>
            <a:r>
              <a:rPr lang="cs-CZ" sz="2400" b="1" dirty="0" smtClean="0"/>
              <a:t>DNA nekódující proteiny</a:t>
            </a:r>
            <a:endParaRPr lang="cs-CZ" sz="2400" b="1" dirty="0"/>
          </a:p>
        </p:txBody>
      </p:sp>
      <p:sp>
        <p:nvSpPr>
          <p:cNvPr id="3" name="Obdélník 2"/>
          <p:cNvSpPr/>
          <p:nvPr/>
        </p:nvSpPr>
        <p:spPr>
          <a:xfrm>
            <a:off x="395536" y="836712"/>
            <a:ext cx="8149123" cy="3400931"/>
          </a:xfrm>
          <a:prstGeom prst="rect">
            <a:avLst/>
          </a:prstGeom>
        </p:spPr>
        <p:txBody>
          <a:bodyPr wrap="square">
            <a:spAutoFit/>
          </a:bodyPr>
          <a:lstStyle/>
          <a:p>
            <a:pPr marL="285750" indent="-285750">
              <a:spcAft>
                <a:spcPts val="600"/>
              </a:spcAft>
              <a:buFont typeface="Arial" panose="020B0604020202020204" pitchFamily="34" charset="0"/>
              <a:buChar char="•"/>
            </a:pPr>
            <a:r>
              <a:rPr lang="cs-CZ" sz="2000" dirty="0" err="1"/>
              <a:t>tRNA</a:t>
            </a:r>
            <a:r>
              <a:rPr lang="cs-CZ" sz="2000" dirty="0"/>
              <a:t> a </a:t>
            </a:r>
            <a:r>
              <a:rPr lang="cs-CZ" sz="2000" dirty="0" err="1" smtClean="0"/>
              <a:t>rRNA</a:t>
            </a:r>
            <a:endParaRPr lang="cs-CZ" sz="2000" dirty="0"/>
          </a:p>
          <a:p>
            <a:pPr marL="285750" indent="-285750">
              <a:spcAft>
                <a:spcPts val="600"/>
              </a:spcAft>
              <a:buFont typeface="Arial" panose="020B0604020202020204" pitchFamily="34" charset="0"/>
              <a:buChar char="•"/>
            </a:pPr>
            <a:r>
              <a:rPr lang="cs-CZ" sz="2000" dirty="0" smtClean="0"/>
              <a:t>regulační </a:t>
            </a:r>
            <a:r>
              <a:rPr lang="cs-CZ" sz="2000" dirty="0"/>
              <a:t>elementy v DNA (promotory, </a:t>
            </a:r>
            <a:r>
              <a:rPr lang="cs-CZ" sz="2000" dirty="0" smtClean="0"/>
              <a:t>trans-elementy)</a:t>
            </a:r>
          </a:p>
          <a:p>
            <a:pPr marL="285750" indent="-285750">
              <a:spcAft>
                <a:spcPts val="600"/>
              </a:spcAft>
              <a:buFont typeface="Arial" panose="020B0604020202020204" pitchFamily="34" charset="0"/>
              <a:buChar char="•"/>
            </a:pPr>
            <a:r>
              <a:rPr lang="cs-CZ" sz="2000" dirty="0" err="1"/>
              <a:t>repetetivní</a:t>
            </a:r>
            <a:r>
              <a:rPr lang="cs-CZ" sz="2000" dirty="0"/>
              <a:t> DNA (např. </a:t>
            </a:r>
            <a:r>
              <a:rPr lang="cs-CZ" sz="2000" dirty="0" err="1"/>
              <a:t>mikrosatelity</a:t>
            </a:r>
            <a:r>
              <a:rPr lang="cs-CZ" sz="2000" dirty="0"/>
              <a:t> tvořící centromery), </a:t>
            </a:r>
            <a:r>
              <a:rPr lang="cs-CZ" sz="2000" dirty="0" err="1"/>
              <a:t>transpozony</a:t>
            </a:r>
            <a:r>
              <a:rPr lang="cs-CZ" sz="2000" dirty="0"/>
              <a:t> a virové elementy</a:t>
            </a:r>
          </a:p>
          <a:p>
            <a:pPr marL="285750" indent="-285750">
              <a:spcAft>
                <a:spcPts val="600"/>
              </a:spcAft>
              <a:buFont typeface="Arial" panose="020B0604020202020204" pitchFamily="34" charset="0"/>
              <a:buChar char="•"/>
            </a:pPr>
            <a:r>
              <a:rPr lang="cs-CZ" sz="2000" dirty="0" err="1" smtClean="0"/>
              <a:t>pseudogeny</a:t>
            </a:r>
            <a:r>
              <a:rPr lang="cs-CZ" sz="2000" dirty="0"/>
              <a:t> -  nefunkční </a:t>
            </a:r>
            <a:r>
              <a:rPr lang="cs-CZ" sz="2000" dirty="0" smtClean="0"/>
              <a:t>geny, poškozené</a:t>
            </a:r>
            <a:endParaRPr lang="cs-CZ" sz="2000" dirty="0"/>
          </a:p>
          <a:p>
            <a:pPr marL="285750" indent="-285750">
              <a:spcAft>
                <a:spcPts val="600"/>
              </a:spcAft>
              <a:buFont typeface="Arial" panose="020B0604020202020204" pitchFamily="34" charset="0"/>
              <a:buChar char="•"/>
            </a:pPr>
            <a:r>
              <a:rPr lang="cs-CZ" sz="2000" dirty="0" err="1" smtClean="0"/>
              <a:t>telomery</a:t>
            </a:r>
            <a:r>
              <a:rPr lang="cs-CZ" sz="2000" dirty="0"/>
              <a:t> chránící konce </a:t>
            </a:r>
            <a:r>
              <a:rPr lang="cs-CZ" sz="2000" dirty="0" smtClean="0"/>
              <a:t>chromozomů</a:t>
            </a:r>
          </a:p>
          <a:p>
            <a:pPr marL="285750" indent="-285750">
              <a:spcAft>
                <a:spcPts val="600"/>
              </a:spcAft>
              <a:buFont typeface="Arial" panose="020B0604020202020204" pitchFamily="34" charset="0"/>
              <a:buChar char="•"/>
            </a:pPr>
            <a:r>
              <a:rPr lang="cs-CZ" sz="2000" dirty="0" smtClean="0"/>
              <a:t>regulační </a:t>
            </a:r>
            <a:r>
              <a:rPr lang="cs-CZ" sz="2000" dirty="0"/>
              <a:t>RNA </a:t>
            </a:r>
            <a:r>
              <a:rPr lang="cs-CZ" sz="2000" dirty="0" smtClean="0"/>
              <a:t>(</a:t>
            </a:r>
            <a:r>
              <a:rPr lang="cs-CZ" sz="2000" dirty="0" err="1" smtClean="0"/>
              <a:t>miRNA</a:t>
            </a:r>
            <a:r>
              <a:rPr lang="cs-CZ" sz="2000" dirty="0"/>
              <a:t> - RNA interferenci</a:t>
            </a:r>
            <a:r>
              <a:rPr lang="cs-CZ" sz="2000" dirty="0" smtClean="0"/>
              <a:t>)</a:t>
            </a:r>
          </a:p>
          <a:p>
            <a:pPr marL="800100" lvl="1" indent="-342900">
              <a:spcAft>
                <a:spcPts val="600"/>
              </a:spcAft>
              <a:buFont typeface="Courier New" panose="02070309020205020404" pitchFamily="49" charset="0"/>
              <a:buChar char="o"/>
            </a:pPr>
            <a:r>
              <a:rPr lang="cs-CZ" sz="2000" dirty="0" smtClean="0"/>
              <a:t>reguluje až 30 % všech genů</a:t>
            </a:r>
            <a:endParaRPr lang="cs-CZ" sz="2000" dirty="0"/>
          </a:p>
          <a:p>
            <a:pPr marL="285750" indent="-285750">
              <a:spcAft>
                <a:spcPts val="600"/>
              </a:spcAft>
              <a:buFont typeface="Arial" panose="020B0604020202020204" pitchFamily="34" charset="0"/>
              <a:buChar char="•"/>
            </a:pPr>
            <a:endParaRPr lang="cs-CZ" sz="2000" dirty="0"/>
          </a:p>
        </p:txBody>
      </p:sp>
      <p:pic>
        <p:nvPicPr>
          <p:cNvPr id="4" name="2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204108" y="5157192"/>
            <a:ext cx="487363" cy="487363"/>
          </a:xfrm>
          <a:prstGeom prst="rect">
            <a:avLst/>
          </a:prstGeom>
          <a:ln w="25400">
            <a:solidFill>
              <a:srgbClr val="00B050"/>
            </a:solidFill>
          </a:ln>
        </p:spPr>
      </p:pic>
    </p:spTree>
    <p:extLst>
      <p:ext uri="{BB962C8B-B14F-4D97-AF65-F5344CB8AC3E}">
        <p14:creationId xmlns:p14="http://schemas.microsoft.com/office/powerpoint/2010/main" val="28506873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36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3131840" y="260648"/>
            <a:ext cx="2378087" cy="461665"/>
          </a:xfrm>
          <a:prstGeom prst="rect">
            <a:avLst/>
          </a:prstGeom>
          <a:noFill/>
        </p:spPr>
        <p:txBody>
          <a:bodyPr wrap="none" rtlCol="0">
            <a:spAutoFit/>
          </a:bodyPr>
          <a:lstStyle/>
          <a:p>
            <a:r>
              <a:rPr lang="cs-CZ" sz="2400" b="1" dirty="0" smtClean="0">
                <a:solidFill>
                  <a:srgbClr val="C00000"/>
                </a:solidFill>
              </a:rPr>
              <a:t>RNA interference</a:t>
            </a:r>
            <a:endParaRPr lang="cs-CZ" sz="2400" b="1" dirty="0">
              <a:solidFill>
                <a:srgbClr val="C00000"/>
              </a:solidFill>
            </a:endParaRPr>
          </a:p>
        </p:txBody>
      </p:sp>
      <p:pic>
        <p:nvPicPr>
          <p:cNvPr id="5" name="Obrázek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1840" y="836712"/>
            <a:ext cx="3134841" cy="5592556"/>
          </a:xfrm>
          <a:prstGeom prst="rect">
            <a:avLst/>
          </a:prstGeom>
        </p:spPr>
      </p:pic>
      <p:cxnSp>
        <p:nvCxnSpPr>
          <p:cNvPr id="7" name="Přímá spojnice se šipkou 6"/>
          <p:cNvCxnSpPr/>
          <p:nvPr/>
        </p:nvCxnSpPr>
        <p:spPr>
          <a:xfrm flipH="1">
            <a:off x="5220072" y="3632990"/>
            <a:ext cx="1512168" cy="44408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ovéPole 7"/>
          <p:cNvSpPr txBox="1"/>
          <p:nvPr/>
        </p:nvSpPr>
        <p:spPr>
          <a:xfrm>
            <a:off x="6728079" y="3273321"/>
            <a:ext cx="1515158" cy="369332"/>
          </a:xfrm>
          <a:prstGeom prst="rect">
            <a:avLst/>
          </a:prstGeom>
          <a:noFill/>
        </p:spPr>
        <p:txBody>
          <a:bodyPr wrap="none" rtlCol="0">
            <a:spAutoFit/>
          </a:bodyPr>
          <a:lstStyle/>
          <a:p>
            <a:r>
              <a:rPr lang="cs-CZ" b="1" dirty="0" err="1" smtClean="0">
                <a:solidFill>
                  <a:srgbClr val="0070C0"/>
                </a:solidFill>
              </a:rPr>
              <a:t>Endonukleasa</a:t>
            </a:r>
            <a:endParaRPr lang="cs-CZ" b="1" dirty="0">
              <a:solidFill>
                <a:srgbClr val="0070C0"/>
              </a:solidFill>
            </a:endParaRPr>
          </a:p>
        </p:txBody>
      </p:sp>
      <p:sp>
        <p:nvSpPr>
          <p:cNvPr id="9" name="TextovéPole 8"/>
          <p:cNvSpPr txBox="1"/>
          <p:nvPr/>
        </p:nvSpPr>
        <p:spPr>
          <a:xfrm>
            <a:off x="6728079" y="1865519"/>
            <a:ext cx="1948377" cy="646331"/>
          </a:xfrm>
          <a:prstGeom prst="rect">
            <a:avLst/>
          </a:prstGeom>
          <a:noFill/>
        </p:spPr>
        <p:txBody>
          <a:bodyPr wrap="square" rtlCol="0">
            <a:spAutoFit/>
          </a:bodyPr>
          <a:lstStyle/>
          <a:p>
            <a:r>
              <a:rPr lang="cs-CZ" b="1" dirty="0" err="1" smtClean="0">
                <a:solidFill>
                  <a:srgbClr val="0070C0"/>
                </a:solidFill>
              </a:rPr>
              <a:t>Endonukleasa</a:t>
            </a:r>
            <a:r>
              <a:rPr lang="cs-CZ" b="1" dirty="0" smtClean="0">
                <a:solidFill>
                  <a:srgbClr val="0070C0"/>
                </a:solidFill>
              </a:rPr>
              <a:t>, a regulační protein</a:t>
            </a:r>
            <a:endParaRPr lang="cs-CZ" b="1" dirty="0">
              <a:solidFill>
                <a:srgbClr val="0070C0"/>
              </a:solidFill>
            </a:endParaRPr>
          </a:p>
        </p:txBody>
      </p:sp>
      <p:cxnSp>
        <p:nvCxnSpPr>
          <p:cNvPr id="10" name="Přímá spojnice se šipkou 9"/>
          <p:cNvCxnSpPr/>
          <p:nvPr/>
        </p:nvCxnSpPr>
        <p:spPr>
          <a:xfrm flipH="1">
            <a:off x="5249625" y="2062937"/>
            <a:ext cx="1512168" cy="44408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ovéPole 10"/>
          <p:cNvSpPr txBox="1"/>
          <p:nvPr/>
        </p:nvSpPr>
        <p:spPr>
          <a:xfrm>
            <a:off x="1509924" y="6479060"/>
            <a:ext cx="3757182" cy="369332"/>
          </a:xfrm>
          <a:prstGeom prst="rect">
            <a:avLst/>
          </a:prstGeom>
          <a:noFill/>
        </p:spPr>
        <p:txBody>
          <a:bodyPr wrap="none" rtlCol="0">
            <a:spAutoFit/>
          </a:bodyPr>
          <a:lstStyle/>
          <a:p>
            <a:r>
              <a:rPr lang="cs-CZ" b="1" dirty="0" smtClean="0">
                <a:solidFill>
                  <a:srgbClr val="C00000"/>
                </a:solidFill>
              </a:rPr>
              <a:t>RISC </a:t>
            </a:r>
            <a:r>
              <a:rPr lang="cs-CZ" dirty="0" smtClean="0"/>
              <a:t>= RNA-</a:t>
            </a:r>
            <a:r>
              <a:rPr lang="cs-CZ" dirty="0" err="1" smtClean="0"/>
              <a:t>induced</a:t>
            </a:r>
            <a:r>
              <a:rPr lang="cs-CZ" dirty="0" smtClean="0"/>
              <a:t> </a:t>
            </a:r>
            <a:r>
              <a:rPr lang="cs-CZ" dirty="0" err="1"/>
              <a:t>silencing</a:t>
            </a:r>
            <a:r>
              <a:rPr lang="cs-CZ" dirty="0"/>
              <a:t> </a:t>
            </a:r>
            <a:r>
              <a:rPr lang="cs-CZ" dirty="0" err="1"/>
              <a:t>complex</a:t>
            </a:r>
            <a:endParaRPr lang="cs-CZ" dirty="0"/>
          </a:p>
        </p:txBody>
      </p:sp>
      <p:sp>
        <p:nvSpPr>
          <p:cNvPr id="13" name="Obdélník 12"/>
          <p:cNvSpPr/>
          <p:nvPr/>
        </p:nvSpPr>
        <p:spPr>
          <a:xfrm>
            <a:off x="5076056" y="5805264"/>
            <a:ext cx="720080" cy="4417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5" name="Přímá spojnice se šipkou 14"/>
          <p:cNvCxnSpPr/>
          <p:nvPr/>
        </p:nvCxnSpPr>
        <p:spPr>
          <a:xfrm flipH="1">
            <a:off x="2843808" y="6026141"/>
            <a:ext cx="93610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ovéPole 19"/>
          <p:cNvSpPr txBox="1"/>
          <p:nvPr/>
        </p:nvSpPr>
        <p:spPr>
          <a:xfrm>
            <a:off x="2102123" y="5749530"/>
            <a:ext cx="580608" cy="276999"/>
          </a:xfrm>
          <a:prstGeom prst="rect">
            <a:avLst/>
          </a:prstGeom>
          <a:noFill/>
        </p:spPr>
        <p:txBody>
          <a:bodyPr wrap="none" rtlCol="0">
            <a:spAutoFit/>
          </a:bodyPr>
          <a:lstStyle/>
          <a:p>
            <a:r>
              <a:rPr lang="cs-CZ" sz="1200" dirty="0" err="1" smtClean="0"/>
              <a:t>mRNA</a:t>
            </a:r>
            <a:endParaRPr lang="cs-CZ" sz="1200" dirty="0"/>
          </a:p>
        </p:txBody>
      </p:sp>
      <p:pic>
        <p:nvPicPr>
          <p:cNvPr id="21" name="Obrázek 20"/>
          <p:cNvPicPr>
            <a:picLocks noChangeAspect="1"/>
          </p:cNvPicPr>
          <p:nvPr/>
        </p:nvPicPr>
        <p:blipFill>
          <a:blip r:embed="rId6"/>
          <a:stretch>
            <a:fillRect/>
          </a:stretch>
        </p:blipFill>
        <p:spPr>
          <a:xfrm>
            <a:off x="827584" y="5572297"/>
            <a:ext cx="1207075" cy="760457"/>
          </a:xfrm>
          <a:prstGeom prst="rect">
            <a:avLst/>
          </a:prstGeom>
        </p:spPr>
      </p:pic>
      <p:cxnSp>
        <p:nvCxnSpPr>
          <p:cNvPr id="18" name="Přímá spojnice 17"/>
          <p:cNvCxnSpPr/>
          <p:nvPr/>
        </p:nvCxnSpPr>
        <p:spPr>
          <a:xfrm>
            <a:off x="402232" y="6062775"/>
            <a:ext cx="216024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ovéPole 21"/>
          <p:cNvSpPr txBox="1"/>
          <p:nvPr/>
        </p:nvSpPr>
        <p:spPr>
          <a:xfrm>
            <a:off x="1179224" y="5671890"/>
            <a:ext cx="606256" cy="369332"/>
          </a:xfrm>
          <a:prstGeom prst="rect">
            <a:avLst/>
          </a:prstGeom>
          <a:noFill/>
        </p:spPr>
        <p:txBody>
          <a:bodyPr wrap="none" rtlCol="0">
            <a:spAutoFit/>
          </a:bodyPr>
          <a:lstStyle/>
          <a:p>
            <a:r>
              <a:rPr lang="cs-CZ" b="1" dirty="0" smtClean="0">
                <a:solidFill>
                  <a:srgbClr val="C00000"/>
                </a:solidFill>
              </a:rPr>
              <a:t>RISC</a:t>
            </a:r>
            <a:endParaRPr lang="cs-CZ" b="1" dirty="0">
              <a:solidFill>
                <a:srgbClr val="C00000"/>
              </a:solidFill>
            </a:endParaRPr>
          </a:p>
        </p:txBody>
      </p:sp>
      <p:cxnSp>
        <p:nvCxnSpPr>
          <p:cNvPr id="24" name="Přímá spojnice se šipkou 23"/>
          <p:cNvCxnSpPr/>
          <p:nvPr/>
        </p:nvCxnSpPr>
        <p:spPr>
          <a:xfrm flipV="1">
            <a:off x="1482352" y="4653136"/>
            <a:ext cx="0" cy="7200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Přímá spojnice 25"/>
          <p:cNvCxnSpPr/>
          <p:nvPr/>
        </p:nvCxnSpPr>
        <p:spPr>
          <a:xfrm>
            <a:off x="402232" y="4293096"/>
            <a:ext cx="42535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Přímá spojnice 26"/>
          <p:cNvCxnSpPr/>
          <p:nvPr/>
        </p:nvCxnSpPr>
        <p:spPr>
          <a:xfrm flipV="1">
            <a:off x="554632" y="4437112"/>
            <a:ext cx="705000" cy="8384"/>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Přímá spojnice 28"/>
          <p:cNvCxnSpPr/>
          <p:nvPr/>
        </p:nvCxnSpPr>
        <p:spPr>
          <a:xfrm flipV="1">
            <a:off x="1115616" y="4309327"/>
            <a:ext cx="705000" cy="8384"/>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Přímá spojnice 29"/>
          <p:cNvCxnSpPr/>
          <p:nvPr/>
        </p:nvCxnSpPr>
        <p:spPr>
          <a:xfrm flipV="1">
            <a:off x="1682159" y="4481231"/>
            <a:ext cx="548591" cy="4192"/>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se šipkou 33"/>
          <p:cNvCxnSpPr/>
          <p:nvPr/>
        </p:nvCxnSpPr>
        <p:spPr>
          <a:xfrm flipV="1">
            <a:off x="1468116" y="3356992"/>
            <a:ext cx="0" cy="72008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Volný tvar 34"/>
          <p:cNvSpPr/>
          <p:nvPr/>
        </p:nvSpPr>
        <p:spPr>
          <a:xfrm>
            <a:off x="1090976" y="2218614"/>
            <a:ext cx="782752" cy="826606"/>
          </a:xfrm>
          <a:custGeom>
            <a:avLst/>
            <a:gdLst>
              <a:gd name="connsiteX0" fmla="*/ 644291 w 1517127"/>
              <a:gd name="connsiteY0" fmla="*/ 497582 h 2049291"/>
              <a:gd name="connsiteX1" fmla="*/ 575018 w 1517127"/>
              <a:gd name="connsiteY1" fmla="*/ 511436 h 2049291"/>
              <a:gd name="connsiteX2" fmla="*/ 547309 w 1517127"/>
              <a:gd name="connsiteY2" fmla="*/ 594564 h 2049291"/>
              <a:gd name="connsiteX3" fmla="*/ 519600 w 1517127"/>
              <a:gd name="connsiteY3" fmla="*/ 636127 h 2049291"/>
              <a:gd name="connsiteX4" fmla="*/ 491891 w 1517127"/>
              <a:gd name="connsiteY4" fmla="*/ 719255 h 2049291"/>
              <a:gd name="connsiteX5" fmla="*/ 505745 w 1517127"/>
              <a:gd name="connsiteY5" fmla="*/ 899364 h 2049291"/>
              <a:gd name="connsiteX6" fmla="*/ 533455 w 1517127"/>
              <a:gd name="connsiteY6" fmla="*/ 927073 h 2049291"/>
              <a:gd name="connsiteX7" fmla="*/ 796691 w 1517127"/>
              <a:gd name="connsiteY7" fmla="*/ 913218 h 2049291"/>
              <a:gd name="connsiteX8" fmla="*/ 893673 w 1517127"/>
              <a:gd name="connsiteY8" fmla="*/ 857800 h 2049291"/>
              <a:gd name="connsiteX9" fmla="*/ 935236 w 1517127"/>
              <a:gd name="connsiteY9" fmla="*/ 830091 h 2049291"/>
              <a:gd name="connsiteX10" fmla="*/ 990655 w 1517127"/>
              <a:gd name="connsiteY10" fmla="*/ 816236 h 2049291"/>
              <a:gd name="connsiteX11" fmla="*/ 1032218 w 1517127"/>
              <a:gd name="connsiteY11" fmla="*/ 802382 h 2049291"/>
              <a:gd name="connsiteX12" fmla="*/ 1087636 w 1517127"/>
              <a:gd name="connsiteY12" fmla="*/ 843945 h 2049291"/>
              <a:gd name="connsiteX13" fmla="*/ 1101491 w 1517127"/>
              <a:gd name="connsiteY13" fmla="*/ 927073 h 2049291"/>
              <a:gd name="connsiteX14" fmla="*/ 1115345 w 1517127"/>
              <a:gd name="connsiteY14" fmla="*/ 968636 h 2049291"/>
              <a:gd name="connsiteX15" fmla="*/ 1115345 w 1517127"/>
              <a:gd name="connsiteY15" fmla="*/ 1245727 h 2049291"/>
              <a:gd name="connsiteX16" fmla="*/ 1059927 w 1517127"/>
              <a:gd name="connsiteY16" fmla="*/ 1259582 h 2049291"/>
              <a:gd name="connsiteX17" fmla="*/ 505745 w 1517127"/>
              <a:gd name="connsiteY17" fmla="*/ 1204164 h 2049291"/>
              <a:gd name="connsiteX18" fmla="*/ 491891 w 1517127"/>
              <a:gd name="connsiteY18" fmla="*/ 1162600 h 2049291"/>
              <a:gd name="connsiteX19" fmla="*/ 505745 w 1517127"/>
              <a:gd name="connsiteY19" fmla="*/ 1010200 h 2049291"/>
              <a:gd name="connsiteX20" fmla="*/ 602727 w 1517127"/>
              <a:gd name="connsiteY20" fmla="*/ 968636 h 2049291"/>
              <a:gd name="connsiteX21" fmla="*/ 685855 w 1517127"/>
              <a:gd name="connsiteY21" fmla="*/ 954782 h 2049291"/>
              <a:gd name="connsiteX22" fmla="*/ 741273 w 1517127"/>
              <a:gd name="connsiteY22" fmla="*/ 940927 h 2049291"/>
              <a:gd name="connsiteX23" fmla="*/ 824400 w 1517127"/>
              <a:gd name="connsiteY23" fmla="*/ 927073 h 2049291"/>
              <a:gd name="connsiteX24" fmla="*/ 921382 w 1517127"/>
              <a:gd name="connsiteY24" fmla="*/ 899364 h 2049291"/>
              <a:gd name="connsiteX25" fmla="*/ 1032218 w 1517127"/>
              <a:gd name="connsiteY25" fmla="*/ 871655 h 2049291"/>
              <a:gd name="connsiteX26" fmla="*/ 1059927 w 1517127"/>
              <a:gd name="connsiteY26" fmla="*/ 843945 h 2049291"/>
              <a:gd name="connsiteX27" fmla="*/ 1087636 w 1517127"/>
              <a:gd name="connsiteY27" fmla="*/ 802382 h 2049291"/>
              <a:gd name="connsiteX28" fmla="*/ 1129200 w 1517127"/>
              <a:gd name="connsiteY28" fmla="*/ 774673 h 2049291"/>
              <a:gd name="connsiteX29" fmla="*/ 1156909 w 1517127"/>
              <a:gd name="connsiteY29" fmla="*/ 719255 h 2049291"/>
              <a:gd name="connsiteX30" fmla="*/ 1143055 w 1517127"/>
              <a:gd name="connsiteY30" fmla="*/ 442164 h 2049291"/>
              <a:gd name="connsiteX31" fmla="*/ 990655 w 1517127"/>
              <a:gd name="connsiteY31" fmla="*/ 331327 h 2049291"/>
              <a:gd name="connsiteX32" fmla="*/ 935236 w 1517127"/>
              <a:gd name="connsiteY32" fmla="*/ 303618 h 2049291"/>
              <a:gd name="connsiteX33" fmla="*/ 865964 w 1517127"/>
              <a:gd name="connsiteY33" fmla="*/ 289764 h 2049291"/>
              <a:gd name="connsiteX34" fmla="*/ 547309 w 1517127"/>
              <a:gd name="connsiteY34" fmla="*/ 303618 h 2049291"/>
              <a:gd name="connsiteX35" fmla="*/ 505745 w 1517127"/>
              <a:gd name="connsiteY35" fmla="*/ 317473 h 2049291"/>
              <a:gd name="connsiteX36" fmla="*/ 450327 w 1517127"/>
              <a:gd name="connsiteY36" fmla="*/ 359036 h 2049291"/>
              <a:gd name="connsiteX37" fmla="*/ 381055 w 1517127"/>
              <a:gd name="connsiteY37" fmla="*/ 400600 h 2049291"/>
              <a:gd name="connsiteX38" fmla="*/ 353345 w 1517127"/>
              <a:gd name="connsiteY38" fmla="*/ 428309 h 2049291"/>
              <a:gd name="connsiteX39" fmla="*/ 270218 w 1517127"/>
              <a:gd name="connsiteY39" fmla="*/ 483727 h 2049291"/>
              <a:gd name="connsiteX40" fmla="*/ 228655 w 1517127"/>
              <a:gd name="connsiteY40" fmla="*/ 511436 h 2049291"/>
              <a:gd name="connsiteX41" fmla="*/ 214800 w 1517127"/>
              <a:gd name="connsiteY41" fmla="*/ 566855 h 2049291"/>
              <a:gd name="connsiteX42" fmla="*/ 187091 w 1517127"/>
              <a:gd name="connsiteY42" fmla="*/ 622273 h 2049291"/>
              <a:gd name="connsiteX43" fmla="*/ 200945 w 1517127"/>
              <a:gd name="connsiteY43" fmla="*/ 830091 h 2049291"/>
              <a:gd name="connsiteX44" fmla="*/ 228655 w 1517127"/>
              <a:gd name="connsiteY44" fmla="*/ 871655 h 2049291"/>
              <a:gd name="connsiteX45" fmla="*/ 353345 w 1517127"/>
              <a:gd name="connsiteY45" fmla="*/ 899364 h 2049291"/>
              <a:gd name="connsiteX46" fmla="*/ 408764 w 1517127"/>
              <a:gd name="connsiteY46" fmla="*/ 927073 h 2049291"/>
              <a:gd name="connsiteX47" fmla="*/ 519600 w 1517127"/>
              <a:gd name="connsiteY47" fmla="*/ 954782 h 2049291"/>
              <a:gd name="connsiteX48" fmla="*/ 561164 w 1517127"/>
              <a:gd name="connsiteY48" fmla="*/ 982491 h 2049291"/>
              <a:gd name="connsiteX49" fmla="*/ 644291 w 1517127"/>
              <a:gd name="connsiteY49" fmla="*/ 1010200 h 2049291"/>
              <a:gd name="connsiteX50" fmla="*/ 976800 w 1517127"/>
              <a:gd name="connsiteY50" fmla="*/ 996345 h 2049291"/>
              <a:gd name="connsiteX51" fmla="*/ 1018364 w 1517127"/>
              <a:gd name="connsiteY51" fmla="*/ 968636 h 2049291"/>
              <a:gd name="connsiteX52" fmla="*/ 1129200 w 1517127"/>
              <a:gd name="connsiteY52" fmla="*/ 982491 h 2049291"/>
              <a:gd name="connsiteX53" fmla="*/ 1156909 w 1517127"/>
              <a:gd name="connsiteY53" fmla="*/ 1037909 h 2049291"/>
              <a:gd name="connsiteX54" fmla="*/ 1184618 w 1517127"/>
              <a:gd name="connsiteY54" fmla="*/ 1079473 h 2049291"/>
              <a:gd name="connsiteX55" fmla="*/ 1198473 w 1517127"/>
              <a:gd name="connsiteY55" fmla="*/ 1148745 h 2049291"/>
              <a:gd name="connsiteX56" fmla="*/ 1170764 w 1517127"/>
              <a:gd name="connsiteY56" fmla="*/ 1328855 h 2049291"/>
              <a:gd name="connsiteX57" fmla="*/ 1087636 w 1517127"/>
              <a:gd name="connsiteY57" fmla="*/ 1398127 h 2049291"/>
              <a:gd name="connsiteX58" fmla="*/ 893673 w 1517127"/>
              <a:gd name="connsiteY58" fmla="*/ 1467400 h 2049291"/>
              <a:gd name="connsiteX59" fmla="*/ 464182 w 1517127"/>
              <a:gd name="connsiteY59" fmla="*/ 1453545 h 2049291"/>
              <a:gd name="connsiteX60" fmla="*/ 408764 w 1517127"/>
              <a:gd name="connsiteY60" fmla="*/ 1439691 h 2049291"/>
              <a:gd name="connsiteX61" fmla="*/ 297927 w 1517127"/>
              <a:gd name="connsiteY61" fmla="*/ 1411982 h 2049291"/>
              <a:gd name="connsiteX62" fmla="*/ 214800 w 1517127"/>
              <a:gd name="connsiteY62" fmla="*/ 1342709 h 2049291"/>
              <a:gd name="connsiteX63" fmla="*/ 187091 w 1517127"/>
              <a:gd name="connsiteY63" fmla="*/ 1301145 h 2049291"/>
              <a:gd name="connsiteX64" fmla="*/ 228655 w 1517127"/>
              <a:gd name="connsiteY64" fmla="*/ 1134891 h 2049291"/>
              <a:gd name="connsiteX65" fmla="*/ 297927 w 1517127"/>
              <a:gd name="connsiteY65" fmla="*/ 1121036 h 2049291"/>
              <a:gd name="connsiteX66" fmla="*/ 727418 w 1517127"/>
              <a:gd name="connsiteY66" fmla="*/ 1134891 h 2049291"/>
              <a:gd name="connsiteX67" fmla="*/ 838255 w 1517127"/>
              <a:gd name="connsiteY67" fmla="*/ 1218018 h 2049291"/>
              <a:gd name="connsiteX68" fmla="*/ 921382 w 1517127"/>
              <a:gd name="connsiteY68" fmla="*/ 1259582 h 2049291"/>
              <a:gd name="connsiteX69" fmla="*/ 1004509 w 1517127"/>
              <a:gd name="connsiteY69" fmla="*/ 1301145 h 2049291"/>
              <a:gd name="connsiteX70" fmla="*/ 1156909 w 1517127"/>
              <a:gd name="connsiteY70" fmla="*/ 1315000 h 2049291"/>
              <a:gd name="connsiteX71" fmla="*/ 1184618 w 1517127"/>
              <a:gd name="connsiteY71" fmla="*/ 1273436 h 2049291"/>
              <a:gd name="connsiteX72" fmla="*/ 1143055 w 1517127"/>
              <a:gd name="connsiteY72" fmla="*/ 968636 h 2049291"/>
              <a:gd name="connsiteX73" fmla="*/ 1115345 w 1517127"/>
              <a:gd name="connsiteY73" fmla="*/ 940927 h 2049291"/>
              <a:gd name="connsiteX74" fmla="*/ 1046073 w 1517127"/>
              <a:gd name="connsiteY74" fmla="*/ 913218 h 2049291"/>
              <a:gd name="connsiteX75" fmla="*/ 935236 w 1517127"/>
              <a:gd name="connsiteY75" fmla="*/ 885509 h 2049291"/>
              <a:gd name="connsiteX76" fmla="*/ 672000 w 1517127"/>
              <a:gd name="connsiteY76" fmla="*/ 899364 h 2049291"/>
              <a:gd name="connsiteX77" fmla="*/ 602727 w 1517127"/>
              <a:gd name="connsiteY77" fmla="*/ 996345 h 2049291"/>
              <a:gd name="connsiteX78" fmla="*/ 575018 w 1517127"/>
              <a:gd name="connsiteY78" fmla="*/ 1024055 h 2049291"/>
              <a:gd name="connsiteX79" fmla="*/ 533455 w 1517127"/>
              <a:gd name="connsiteY79" fmla="*/ 1134891 h 2049291"/>
              <a:gd name="connsiteX80" fmla="*/ 519600 w 1517127"/>
              <a:gd name="connsiteY80" fmla="*/ 1245727 h 2049291"/>
              <a:gd name="connsiteX81" fmla="*/ 491891 w 1517127"/>
              <a:gd name="connsiteY81" fmla="*/ 1315000 h 2049291"/>
              <a:gd name="connsiteX82" fmla="*/ 464182 w 1517127"/>
              <a:gd name="connsiteY82" fmla="*/ 1425836 h 2049291"/>
              <a:gd name="connsiteX83" fmla="*/ 408764 w 1517127"/>
              <a:gd name="connsiteY83" fmla="*/ 1481255 h 2049291"/>
              <a:gd name="connsiteX84" fmla="*/ 284073 w 1517127"/>
              <a:gd name="connsiteY84" fmla="*/ 1467400 h 2049291"/>
              <a:gd name="connsiteX85" fmla="*/ 117818 w 1517127"/>
              <a:gd name="connsiteY85" fmla="*/ 1328855 h 2049291"/>
              <a:gd name="connsiteX86" fmla="*/ 90109 w 1517127"/>
              <a:gd name="connsiteY86" fmla="*/ 1301145 h 2049291"/>
              <a:gd name="connsiteX87" fmla="*/ 34691 w 1517127"/>
              <a:gd name="connsiteY87" fmla="*/ 1176455 h 2049291"/>
              <a:gd name="connsiteX88" fmla="*/ 6982 w 1517127"/>
              <a:gd name="connsiteY88" fmla="*/ 1134891 h 2049291"/>
              <a:gd name="connsiteX89" fmla="*/ 48545 w 1517127"/>
              <a:gd name="connsiteY89" fmla="*/ 802382 h 2049291"/>
              <a:gd name="connsiteX90" fmla="*/ 173236 w 1517127"/>
              <a:gd name="connsiteY90" fmla="*/ 705400 h 2049291"/>
              <a:gd name="connsiteX91" fmla="*/ 256364 w 1517127"/>
              <a:gd name="connsiteY91" fmla="*/ 677691 h 2049291"/>
              <a:gd name="connsiteX92" fmla="*/ 381055 w 1517127"/>
              <a:gd name="connsiteY92" fmla="*/ 705400 h 2049291"/>
              <a:gd name="connsiteX93" fmla="*/ 422618 w 1517127"/>
              <a:gd name="connsiteY93" fmla="*/ 733109 h 2049291"/>
              <a:gd name="connsiteX94" fmla="*/ 602727 w 1517127"/>
              <a:gd name="connsiteY94" fmla="*/ 788527 h 2049291"/>
              <a:gd name="connsiteX95" fmla="*/ 796691 w 1517127"/>
              <a:gd name="connsiteY95" fmla="*/ 899364 h 2049291"/>
              <a:gd name="connsiteX96" fmla="*/ 838255 w 1517127"/>
              <a:gd name="connsiteY96" fmla="*/ 927073 h 2049291"/>
              <a:gd name="connsiteX97" fmla="*/ 921382 w 1517127"/>
              <a:gd name="connsiteY97" fmla="*/ 1024055 h 2049291"/>
              <a:gd name="connsiteX98" fmla="*/ 962945 w 1517127"/>
              <a:gd name="connsiteY98" fmla="*/ 1079473 h 2049291"/>
              <a:gd name="connsiteX99" fmla="*/ 976800 w 1517127"/>
              <a:gd name="connsiteY99" fmla="*/ 1148745 h 2049291"/>
              <a:gd name="connsiteX100" fmla="*/ 990655 w 1517127"/>
              <a:gd name="connsiteY100" fmla="*/ 1204164 h 2049291"/>
              <a:gd name="connsiteX101" fmla="*/ 1004509 w 1517127"/>
              <a:gd name="connsiteY101" fmla="*/ 1481255 h 2049291"/>
              <a:gd name="connsiteX102" fmla="*/ 1018364 w 1517127"/>
              <a:gd name="connsiteY102" fmla="*/ 1522818 h 2049291"/>
              <a:gd name="connsiteX103" fmla="*/ 1032218 w 1517127"/>
              <a:gd name="connsiteY103" fmla="*/ 1578236 h 2049291"/>
              <a:gd name="connsiteX104" fmla="*/ 1059927 w 1517127"/>
              <a:gd name="connsiteY104" fmla="*/ 1619800 h 2049291"/>
              <a:gd name="connsiteX105" fmla="*/ 1184618 w 1517127"/>
              <a:gd name="connsiteY105" fmla="*/ 1605945 h 2049291"/>
              <a:gd name="connsiteX106" fmla="*/ 1240036 w 1517127"/>
              <a:gd name="connsiteY106" fmla="*/ 1550527 h 2049291"/>
              <a:gd name="connsiteX107" fmla="*/ 1309309 w 1517127"/>
              <a:gd name="connsiteY107" fmla="*/ 1453545 h 2049291"/>
              <a:gd name="connsiteX108" fmla="*/ 1323164 w 1517127"/>
              <a:gd name="connsiteY108" fmla="*/ 1356564 h 2049291"/>
              <a:gd name="connsiteX109" fmla="*/ 1337018 w 1517127"/>
              <a:gd name="connsiteY109" fmla="*/ 1287291 h 2049291"/>
              <a:gd name="connsiteX110" fmla="*/ 1323164 w 1517127"/>
              <a:gd name="connsiteY110" fmla="*/ 982491 h 2049291"/>
              <a:gd name="connsiteX111" fmla="*/ 1281600 w 1517127"/>
              <a:gd name="connsiteY111" fmla="*/ 913218 h 2049291"/>
              <a:gd name="connsiteX112" fmla="*/ 1226182 w 1517127"/>
              <a:gd name="connsiteY112" fmla="*/ 843945 h 2049291"/>
              <a:gd name="connsiteX113" fmla="*/ 1170764 w 1517127"/>
              <a:gd name="connsiteY113" fmla="*/ 816236 h 2049291"/>
              <a:gd name="connsiteX114" fmla="*/ 796691 w 1517127"/>
              <a:gd name="connsiteY114" fmla="*/ 843945 h 2049291"/>
              <a:gd name="connsiteX115" fmla="*/ 685855 w 1517127"/>
              <a:gd name="connsiteY115" fmla="*/ 927073 h 2049291"/>
              <a:gd name="connsiteX116" fmla="*/ 630436 w 1517127"/>
              <a:gd name="connsiteY116" fmla="*/ 996345 h 2049291"/>
              <a:gd name="connsiteX117" fmla="*/ 602727 w 1517127"/>
              <a:gd name="connsiteY117" fmla="*/ 1024055 h 2049291"/>
              <a:gd name="connsiteX118" fmla="*/ 491891 w 1517127"/>
              <a:gd name="connsiteY118" fmla="*/ 1176455 h 2049291"/>
              <a:gd name="connsiteX119" fmla="*/ 478036 w 1517127"/>
              <a:gd name="connsiteY119" fmla="*/ 1245727 h 2049291"/>
              <a:gd name="connsiteX120" fmla="*/ 422618 w 1517127"/>
              <a:gd name="connsiteY120" fmla="*/ 1342709 h 2049291"/>
              <a:gd name="connsiteX121" fmla="*/ 381055 w 1517127"/>
              <a:gd name="connsiteY121" fmla="*/ 1453545 h 2049291"/>
              <a:gd name="connsiteX122" fmla="*/ 367200 w 1517127"/>
              <a:gd name="connsiteY122" fmla="*/ 1495109 h 2049291"/>
              <a:gd name="connsiteX123" fmla="*/ 325636 w 1517127"/>
              <a:gd name="connsiteY123" fmla="*/ 1536673 h 2049291"/>
              <a:gd name="connsiteX124" fmla="*/ 200945 w 1517127"/>
              <a:gd name="connsiteY124" fmla="*/ 1522818 h 2049291"/>
              <a:gd name="connsiteX125" fmla="*/ 145527 w 1517127"/>
              <a:gd name="connsiteY125" fmla="*/ 1481255 h 2049291"/>
              <a:gd name="connsiteX126" fmla="*/ 76255 w 1517127"/>
              <a:gd name="connsiteY126" fmla="*/ 1398127 h 2049291"/>
              <a:gd name="connsiteX127" fmla="*/ 48545 w 1517127"/>
              <a:gd name="connsiteY127" fmla="*/ 1342709 h 2049291"/>
              <a:gd name="connsiteX128" fmla="*/ 34691 w 1517127"/>
              <a:gd name="connsiteY128" fmla="*/ 1273436 h 2049291"/>
              <a:gd name="connsiteX129" fmla="*/ 20836 w 1517127"/>
              <a:gd name="connsiteY129" fmla="*/ 1231873 h 2049291"/>
              <a:gd name="connsiteX130" fmla="*/ 34691 w 1517127"/>
              <a:gd name="connsiteY130" fmla="*/ 843945 h 2049291"/>
              <a:gd name="connsiteX131" fmla="*/ 62400 w 1517127"/>
              <a:gd name="connsiteY131" fmla="*/ 760818 h 2049291"/>
              <a:gd name="connsiteX132" fmla="*/ 145527 w 1517127"/>
              <a:gd name="connsiteY132" fmla="*/ 663836 h 2049291"/>
              <a:gd name="connsiteX133" fmla="*/ 505745 w 1517127"/>
              <a:gd name="connsiteY133" fmla="*/ 608418 h 2049291"/>
              <a:gd name="connsiteX134" fmla="*/ 630436 w 1517127"/>
              <a:gd name="connsiteY134" fmla="*/ 580709 h 2049291"/>
              <a:gd name="connsiteX135" fmla="*/ 810545 w 1517127"/>
              <a:gd name="connsiteY135" fmla="*/ 594564 h 2049291"/>
              <a:gd name="connsiteX136" fmla="*/ 838255 w 1517127"/>
              <a:gd name="connsiteY136" fmla="*/ 663836 h 2049291"/>
              <a:gd name="connsiteX137" fmla="*/ 921382 w 1517127"/>
              <a:gd name="connsiteY137" fmla="*/ 816236 h 2049291"/>
              <a:gd name="connsiteX138" fmla="*/ 990655 w 1517127"/>
              <a:gd name="connsiteY138" fmla="*/ 802382 h 2049291"/>
              <a:gd name="connsiteX139" fmla="*/ 1032218 w 1517127"/>
              <a:gd name="connsiteY139" fmla="*/ 746964 h 2049291"/>
              <a:gd name="connsiteX140" fmla="*/ 1073782 w 1517127"/>
              <a:gd name="connsiteY140" fmla="*/ 705400 h 2049291"/>
              <a:gd name="connsiteX141" fmla="*/ 1129200 w 1517127"/>
              <a:gd name="connsiteY141" fmla="*/ 636127 h 2049291"/>
              <a:gd name="connsiteX142" fmla="*/ 1184618 w 1517127"/>
              <a:gd name="connsiteY142" fmla="*/ 525291 h 2049291"/>
              <a:gd name="connsiteX143" fmla="*/ 1212327 w 1517127"/>
              <a:gd name="connsiteY143" fmla="*/ 456018 h 2049291"/>
              <a:gd name="connsiteX144" fmla="*/ 1198473 w 1517127"/>
              <a:gd name="connsiteY144" fmla="*/ 234345 h 2049291"/>
              <a:gd name="connsiteX145" fmla="*/ 1156909 w 1517127"/>
              <a:gd name="connsiteY145" fmla="*/ 178927 h 2049291"/>
              <a:gd name="connsiteX146" fmla="*/ 1073782 w 1517127"/>
              <a:gd name="connsiteY146" fmla="*/ 137364 h 2049291"/>
              <a:gd name="connsiteX147" fmla="*/ 935236 w 1517127"/>
              <a:gd name="connsiteY147" fmla="*/ 151218 h 2049291"/>
              <a:gd name="connsiteX148" fmla="*/ 907527 w 1517127"/>
              <a:gd name="connsiteY148" fmla="*/ 192782 h 2049291"/>
              <a:gd name="connsiteX149" fmla="*/ 865964 w 1517127"/>
              <a:gd name="connsiteY149" fmla="*/ 206636 h 2049291"/>
              <a:gd name="connsiteX150" fmla="*/ 810545 w 1517127"/>
              <a:gd name="connsiteY150" fmla="*/ 262055 h 2049291"/>
              <a:gd name="connsiteX151" fmla="*/ 768982 w 1517127"/>
              <a:gd name="connsiteY151" fmla="*/ 275909 h 2049291"/>
              <a:gd name="connsiteX152" fmla="*/ 727418 w 1517127"/>
              <a:gd name="connsiteY152" fmla="*/ 303618 h 2049291"/>
              <a:gd name="connsiteX153" fmla="*/ 699709 w 1517127"/>
              <a:gd name="connsiteY153" fmla="*/ 345182 h 2049291"/>
              <a:gd name="connsiteX154" fmla="*/ 658145 w 1517127"/>
              <a:gd name="connsiteY154" fmla="*/ 359036 h 2049291"/>
              <a:gd name="connsiteX155" fmla="*/ 644291 w 1517127"/>
              <a:gd name="connsiteY155" fmla="*/ 400600 h 2049291"/>
              <a:gd name="connsiteX156" fmla="*/ 616582 w 1517127"/>
              <a:gd name="connsiteY156" fmla="*/ 442164 h 2049291"/>
              <a:gd name="connsiteX157" fmla="*/ 602727 w 1517127"/>
              <a:gd name="connsiteY157" fmla="*/ 483727 h 2049291"/>
              <a:gd name="connsiteX158" fmla="*/ 575018 w 1517127"/>
              <a:gd name="connsiteY158" fmla="*/ 539145 h 2049291"/>
              <a:gd name="connsiteX159" fmla="*/ 547309 w 1517127"/>
              <a:gd name="connsiteY159" fmla="*/ 622273 h 2049291"/>
              <a:gd name="connsiteX160" fmla="*/ 505745 w 1517127"/>
              <a:gd name="connsiteY160" fmla="*/ 677691 h 2049291"/>
              <a:gd name="connsiteX161" fmla="*/ 491891 w 1517127"/>
              <a:gd name="connsiteY161" fmla="*/ 746964 h 2049291"/>
              <a:gd name="connsiteX162" fmla="*/ 464182 w 1517127"/>
              <a:gd name="connsiteY162" fmla="*/ 816236 h 2049291"/>
              <a:gd name="connsiteX163" fmla="*/ 450327 w 1517127"/>
              <a:gd name="connsiteY163" fmla="*/ 857800 h 2049291"/>
              <a:gd name="connsiteX164" fmla="*/ 408764 w 1517127"/>
              <a:gd name="connsiteY164" fmla="*/ 996345 h 2049291"/>
              <a:gd name="connsiteX165" fmla="*/ 394909 w 1517127"/>
              <a:gd name="connsiteY165" fmla="*/ 1148745 h 2049291"/>
              <a:gd name="connsiteX166" fmla="*/ 311782 w 1517127"/>
              <a:gd name="connsiteY166" fmla="*/ 1356564 h 2049291"/>
              <a:gd name="connsiteX167" fmla="*/ 242509 w 1517127"/>
              <a:gd name="connsiteY167" fmla="*/ 1231873 h 2049291"/>
              <a:gd name="connsiteX168" fmla="*/ 187091 w 1517127"/>
              <a:gd name="connsiteY168" fmla="*/ 1176455 h 2049291"/>
              <a:gd name="connsiteX169" fmla="*/ 159382 w 1517127"/>
              <a:gd name="connsiteY169" fmla="*/ 1107182 h 2049291"/>
              <a:gd name="connsiteX170" fmla="*/ 117818 w 1517127"/>
              <a:gd name="connsiteY170" fmla="*/ 1037909 h 2049291"/>
              <a:gd name="connsiteX171" fmla="*/ 103964 w 1517127"/>
              <a:gd name="connsiteY171" fmla="*/ 954782 h 2049291"/>
              <a:gd name="connsiteX172" fmla="*/ 90109 w 1517127"/>
              <a:gd name="connsiteY172" fmla="*/ 885509 h 2049291"/>
              <a:gd name="connsiteX173" fmla="*/ 103964 w 1517127"/>
              <a:gd name="connsiteY173" fmla="*/ 580709 h 2049291"/>
              <a:gd name="connsiteX174" fmla="*/ 131673 w 1517127"/>
              <a:gd name="connsiteY174" fmla="*/ 525291 h 2049291"/>
              <a:gd name="connsiteX175" fmla="*/ 214800 w 1517127"/>
              <a:gd name="connsiteY175" fmla="*/ 442164 h 2049291"/>
              <a:gd name="connsiteX176" fmla="*/ 865964 w 1517127"/>
              <a:gd name="connsiteY176" fmla="*/ 497582 h 2049291"/>
              <a:gd name="connsiteX177" fmla="*/ 907527 w 1517127"/>
              <a:gd name="connsiteY177" fmla="*/ 539145 h 2049291"/>
              <a:gd name="connsiteX178" fmla="*/ 935236 w 1517127"/>
              <a:gd name="connsiteY178" fmla="*/ 580709 h 2049291"/>
              <a:gd name="connsiteX179" fmla="*/ 990655 w 1517127"/>
              <a:gd name="connsiteY179" fmla="*/ 705400 h 2049291"/>
              <a:gd name="connsiteX180" fmla="*/ 1004509 w 1517127"/>
              <a:gd name="connsiteY180" fmla="*/ 760818 h 2049291"/>
              <a:gd name="connsiteX181" fmla="*/ 1032218 w 1517127"/>
              <a:gd name="connsiteY181" fmla="*/ 830091 h 2049291"/>
              <a:gd name="connsiteX182" fmla="*/ 1046073 w 1517127"/>
              <a:gd name="connsiteY182" fmla="*/ 913218 h 2049291"/>
              <a:gd name="connsiteX183" fmla="*/ 1073782 w 1517127"/>
              <a:gd name="connsiteY183" fmla="*/ 996345 h 2049291"/>
              <a:gd name="connsiteX184" fmla="*/ 1101491 w 1517127"/>
              <a:gd name="connsiteY184" fmla="*/ 1079473 h 2049291"/>
              <a:gd name="connsiteX185" fmla="*/ 1129200 w 1517127"/>
              <a:gd name="connsiteY185" fmla="*/ 1176455 h 2049291"/>
              <a:gd name="connsiteX186" fmla="*/ 1170764 w 1517127"/>
              <a:gd name="connsiteY186" fmla="*/ 1204164 h 2049291"/>
              <a:gd name="connsiteX187" fmla="*/ 1267745 w 1517127"/>
              <a:gd name="connsiteY187" fmla="*/ 1231873 h 2049291"/>
              <a:gd name="connsiteX188" fmla="*/ 1323164 w 1517127"/>
              <a:gd name="connsiteY188" fmla="*/ 1148745 h 2049291"/>
              <a:gd name="connsiteX189" fmla="*/ 1350873 w 1517127"/>
              <a:gd name="connsiteY189" fmla="*/ 1107182 h 2049291"/>
              <a:gd name="connsiteX190" fmla="*/ 1364727 w 1517127"/>
              <a:gd name="connsiteY190" fmla="*/ 1037909 h 2049291"/>
              <a:gd name="connsiteX191" fmla="*/ 1406291 w 1517127"/>
              <a:gd name="connsiteY191" fmla="*/ 996345 h 2049291"/>
              <a:gd name="connsiteX192" fmla="*/ 1392436 w 1517127"/>
              <a:gd name="connsiteY192" fmla="*/ 580709 h 2049291"/>
              <a:gd name="connsiteX193" fmla="*/ 1378582 w 1517127"/>
              <a:gd name="connsiteY193" fmla="*/ 497582 h 2049291"/>
              <a:gd name="connsiteX194" fmla="*/ 1350873 w 1517127"/>
              <a:gd name="connsiteY194" fmla="*/ 456018 h 2049291"/>
              <a:gd name="connsiteX195" fmla="*/ 1267745 w 1517127"/>
              <a:gd name="connsiteY195" fmla="*/ 331327 h 2049291"/>
              <a:gd name="connsiteX196" fmla="*/ 1212327 w 1517127"/>
              <a:gd name="connsiteY196" fmla="*/ 248200 h 2049291"/>
              <a:gd name="connsiteX197" fmla="*/ 1156909 w 1517127"/>
              <a:gd name="connsiteY197" fmla="*/ 165073 h 2049291"/>
              <a:gd name="connsiteX198" fmla="*/ 1073782 w 1517127"/>
              <a:gd name="connsiteY198" fmla="*/ 81945 h 2049291"/>
              <a:gd name="connsiteX199" fmla="*/ 990655 w 1517127"/>
              <a:gd name="connsiteY199" fmla="*/ 12673 h 2049291"/>
              <a:gd name="connsiteX200" fmla="*/ 575018 w 1517127"/>
              <a:gd name="connsiteY200" fmla="*/ 68091 h 2049291"/>
              <a:gd name="connsiteX201" fmla="*/ 533455 w 1517127"/>
              <a:gd name="connsiteY201" fmla="*/ 137364 h 2049291"/>
              <a:gd name="connsiteX202" fmla="*/ 519600 w 1517127"/>
              <a:gd name="connsiteY202" fmla="*/ 192782 h 2049291"/>
              <a:gd name="connsiteX203" fmla="*/ 505745 w 1517127"/>
              <a:gd name="connsiteY203" fmla="*/ 303618 h 2049291"/>
              <a:gd name="connsiteX204" fmla="*/ 450327 w 1517127"/>
              <a:gd name="connsiteY204" fmla="*/ 428309 h 2049291"/>
              <a:gd name="connsiteX205" fmla="*/ 422618 w 1517127"/>
              <a:gd name="connsiteY205" fmla="*/ 497582 h 2049291"/>
              <a:gd name="connsiteX206" fmla="*/ 408764 w 1517127"/>
              <a:gd name="connsiteY206" fmla="*/ 553000 h 2049291"/>
              <a:gd name="connsiteX207" fmla="*/ 394909 w 1517127"/>
              <a:gd name="connsiteY207" fmla="*/ 594564 h 2049291"/>
              <a:gd name="connsiteX208" fmla="*/ 422618 w 1517127"/>
              <a:gd name="connsiteY208" fmla="*/ 982491 h 2049291"/>
              <a:gd name="connsiteX209" fmla="*/ 436473 w 1517127"/>
              <a:gd name="connsiteY209" fmla="*/ 1024055 h 2049291"/>
              <a:gd name="connsiteX210" fmla="*/ 478036 w 1517127"/>
              <a:gd name="connsiteY210" fmla="*/ 1107182 h 2049291"/>
              <a:gd name="connsiteX211" fmla="*/ 491891 w 1517127"/>
              <a:gd name="connsiteY211" fmla="*/ 1176455 h 2049291"/>
              <a:gd name="connsiteX212" fmla="*/ 519600 w 1517127"/>
              <a:gd name="connsiteY212" fmla="*/ 1218018 h 2049291"/>
              <a:gd name="connsiteX213" fmla="*/ 533455 w 1517127"/>
              <a:gd name="connsiteY213" fmla="*/ 1315000 h 2049291"/>
              <a:gd name="connsiteX214" fmla="*/ 575018 w 1517127"/>
              <a:gd name="connsiteY214" fmla="*/ 1398127 h 2049291"/>
              <a:gd name="connsiteX215" fmla="*/ 561164 w 1517127"/>
              <a:gd name="connsiteY215" fmla="*/ 1564382 h 2049291"/>
              <a:gd name="connsiteX216" fmla="*/ 491891 w 1517127"/>
              <a:gd name="connsiteY216" fmla="*/ 1605945 h 2049291"/>
              <a:gd name="connsiteX217" fmla="*/ 436473 w 1517127"/>
              <a:gd name="connsiteY217" fmla="*/ 1647509 h 2049291"/>
              <a:gd name="connsiteX218" fmla="*/ 381055 w 1517127"/>
              <a:gd name="connsiteY218" fmla="*/ 1675218 h 2049291"/>
              <a:gd name="connsiteX219" fmla="*/ 228655 w 1517127"/>
              <a:gd name="connsiteY219" fmla="*/ 1758345 h 2049291"/>
              <a:gd name="connsiteX220" fmla="*/ 187091 w 1517127"/>
              <a:gd name="connsiteY220" fmla="*/ 1772200 h 2049291"/>
              <a:gd name="connsiteX221" fmla="*/ 48545 w 1517127"/>
              <a:gd name="connsiteY221" fmla="*/ 1786055 h 2049291"/>
              <a:gd name="connsiteX222" fmla="*/ 103964 w 1517127"/>
              <a:gd name="connsiteY222" fmla="*/ 1813764 h 2049291"/>
              <a:gd name="connsiteX223" fmla="*/ 159382 w 1517127"/>
              <a:gd name="connsiteY223" fmla="*/ 1827618 h 2049291"/>
              <a:gd name="connsiteX224" fmla="*/ 270218 w 1517127"/>
              <a:gd name="connsiteY224" fmla="*/ 1869182 h 2049291"/>
              <a:gd name="connsiteX225" fmla="*/ 339491 w 1517127"/>
              <a:gd name="connsiteY225" fmla="*/ 1910745 h 2049291"/>
              <a:gd name="connsiteX226" fmla="*/ 381055 w 1517127"/>
              <a:gd name="connsiteY226" fmla="*/ 1938455 h 2049291"/>
              <a:gd name="connsiteX227" fmla="*/ 505745 w 1517127"/>
              <a:gd name="connsiteY227" fmla="*/ 1993873 h 2049291"/>
              <a:gd name="connsiteX228" fmla="*/ 561164 w 1517127"/>
              <a:gd name="connsiteY228" fmla="*/ 2021582 h 2049291"/>
              <a:gd name="connsiteX229" fmla="*/ 630436 w 1517127"/>
              <a:gd name="connsiteY229" fmla="*/ 2035436 h 2049291"/>
              <a:gd name="connsiteX230" fmla="*/ 672000 w 1517127"/>
              <a:gd name="connsiteY230" fmla="*/ 2049291 h 2049291"/>
              <a:gd name="connsiteX231" fmla="*/ 921382 w 1517127"/>
              <a:gd name="connsiteY231" fmla="*/ 2035436 h 2049291"/>
              <a:gd name="connsiteX232" fmla="*/ 976800 w 1517127"/>
              <a:gd name="connsiteY232" fmla="*/ 1966164 h 2049291"/>
              <a:gd name="connsiteX233" fmla="*/ 1073782 w 1517127"/>
              <a:gd name="connsiteY233" fmla="*/ 1841473 h 2049291"/>
              <a:gd name="connsiteX234" fmla="*/ 1101491 w 1517127"/>
              <a:gd name="connsiteY234" fmla="*/ 1467400 h 2049291"/>
              <a:gd name="connsiteX235" fmla="*/ 1087636 w 1517127"/>
              <a:gd name="connsiteY235" fmla="*/ 1287291 h 2049291"/>
              <a:gd name="connsiteX236" fmla="*/ 990655 w 1517127"/>
              <a:gd name="connsiteY236" fmla="*/ 1231873 h 2049291"/>
              <a:gd name="connsiteX237" fmla="*/ 727418 w 1517127"/>
              <a:gd name="connsiteY237" fmla="*/ 1245727 h 2049291"/>
              <a:gd name="connsiteX238" fmla="*/ 561164 w 1517127"/>
              <a:gd name="connsiteY238" fmla="*/ 1370418 h 2049291"/>
              <a:gd name="connsiteX239" fmla="*/ 533455 w 1517127"/>
              <a:gd name="connsiteY239" fmla="*/ 1467400 h 2049291"/>
              <a:gd name="connsiteX240" fmla="*/ 547309 w 1517127"/>
              <a:gd name="connsiteY240" fmla="*/ 1605945 h 2049291"/>
              <a:gd name="connsiteX241" fmla="*/ 588873 w 1517127"/>
              <a:gd name="connsiteY241" fmla="*/ 1675218 h 2049291"/>
              <a:gd name="connsiteX242" fmla="*/ 602727 w 1517127"/>
              <a:gd name="connsiteY242" fmla="*/ 1716782 h 2049291"/>
              <a:gd name="connsiteX243" fmla="*/ 727418 w 1517127"/>
              <a:gd name="connsiteY243" fmla="*/ 1827618 h 2049291"/>
              <a:gd name="connsiteX244" fmla="*/ 824400 w 1517127"/>
              <a:gd name="connsiteY244" fmla="*/ 1841473 h 2049291"/>
              <a:gd name="connsiteX245" fmla="*/ 907527 w 1517127"/>
              <a:gd name="connsiteY245" fmla="*/ 1869182 h 2049291"/>
              <a:gd name="connsiteX246" fmla="*/ 962945 w 1517127"/>
              <a:gd name="connsiteY246" fmla="*/ 1883036 h 2049291"/>
              <a:gd name="connsiteX247" fmla="*/ 1087636 w 1517127"/>
              <a:gd name="connsiteY247" fmla="*/ 1924600 h 2049291"/>
              <a:gd name="connsiteX248" fmla="*/ 1420145 w 1517127"/>
              <a:gd name="connsiteY248" fmla="*/ 1910745 h 2049291"/>
              <a:gd name="connsiteX249" fmla="*/ 1475564 w 1517127"/>
              <a:gd name="connsiteY249" fmla="*/ 1896891 h 2049291"/>
              <a:gd name="connsiteX250" fmla="*/ 1517127 w 1517127"/>
              <a:gd name="connsiteY250" fmla="*/ 1883036 h 204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517127" h="2049291">
                <a:moveTo>
                  <a:pt x="644291" y="497582"/>
                </a:moveTo>
                <a:cubicBezTo>
                  <a:pt x="621200" y="502200"/>
                  <a:pt x="591669" y="494785"/>
                  <a:pt x="575018" y="511436"/>
                </a:cubicBezTo>
                <a:cubicBezTo>
                  <a:pt x="554365" y="532089"/>
                  <a:pt x="563511" y="570261"/>
                  <a:pt x="547309" y="594564"/>
                </a:cubicBezTo>
                <a:cubicBezTo>
                  <a:pt x="538073" y="608418"/>
                  <a:pt x="526363" y="620911"/>
                  <a:pt x="519600" y="636127"/>
                </a:cubicBezTo>
                <a:cubicBezTo>
                  <a:pt x="507737" y="662818"/>
                  <a:pt x="491891" y="719255"/>
                  <a:pt x="491891" y="719255"/>
                </a:cubicBezTo>
                <a:cubicBezTo>
                  <a:pt x="496509" y="779291"/>
                  <a:pt x="493936" y="840320"/>
                  <a:pt x="505745" y="899364"/>
                </a:cubicBezTo>
                <a:cubicBezTo>
                  <a:pt x="508307" y="912173"/>
                  <a:pt x="520407" y="926452"/>
                  <a:pt x="533455" y="927073"/>
                </a:cubicBezTo>
                <a:lnTo>
                  <a:pt x="796691" y="913218"/>
                </a:lnTo>
                <a:cubicBezTo>
                  <a:pt x="897962" y="845705"/>
                  <a:pt x="770620" y="928116"/>
                  <a:pt x="893673" y="857800"/>
                </a:cubicBezTo>
                <a:cubicBezTo>
                  <a:pt x="908130" y="849539"/>
                  <a:pt x="919931" y="836650"/>
                  <a:pt x="935236" y="830091"/>
                </a:cubicBezTo>
                <a:cubicBezTo>
                  <a:pt x="952738" y="822590"/>
                  <a:pt x="972346" y="821467"/>
                  <a:pt x="990655" y="816236"/>
                </a:cubicBezTo>
                <a:cubicBezTo>
                  <a:pt x="1004697" y="812224"/>
                  <a:pt x="1018364" y="807000"/>
                  <a:pt x="1032218" y="802382"/>
                </a:cubicBezTo>
                <a:cubicBezTo>
                  <a:pt x="1050691" y="816236"/>
                  <a:pt x="1076422" y="823760"/>
                  <a:pt x="1087636" y="843945"/>
                </a:cubicBezTo>
                <a:cubicBezTo>
                  <a:pt x="1101279" y="868501"/>
                  <a:pt x="1095397" y="899650"/>
                  <a:pt x="1101491" y="927073"/>
                </a:cubicBezTo>
                <a:cubicBezTo>
                  <a:pt x="1104659" y="941329"/>
                  <a:pt x="1110727" y="954782"/>
                  <a:pt x="1115345" y="968636"/>
                </a:cubicBezTo>
                <a:cubicBezTo>
                  <a:pt x="1126036" y="1054160"/>
                  <a:pt x="1147320" y="1162591"/>
                  <a:pt x="1115345" y="1245727"/>
                </a:cubicBezTo>
                <a:cubicBezTo>
                  <a:pt x="1108510" y="1263499"/>
                  <a:pt x="1078400" y="1254964"/>
                  <a:pt x="1059927" y="1259582"/>
                </a:cubicBezTo>
                <a:cubicBezTo>
                  <a:pt x="1008785" y="1258200"/>
                  <a:pt x="613039" y="1365105"/>
                  <a:pt x="505745" y="1204164"/>
                </a:cubicBezTo>
                <a:cubicBezTo>
                  <a:pt x="497644" y="1192013"/>
                  <a:pt x="496509" y="1176455"/>
                  <a:pt x="491891" y="1162600"/>
                </a:cubicBezTo>
                <a:cubicBezTo>
                  <a:pt x="496509" y="1111800"/>
                  <a:pt x="490744" y="1058954"/>
                  <a:pt x="505745" y="1010200"/>
                </a:cubicBezTo>
                <a:cubicBezTo>
                  <a:pt x="513502" y="984989"/>
                  <a:pt x="587932" y="971595"/>
                  <a:pt x="602727" y="968636"/>
                </a:cubicBezTo>
                <a:cubicBezTo>
                  <a:pt x="630273" y="963127"/>
                  <a:pt x="658309" y="960291"/>
                  <a:pt x="685855" y="954782"/>
                </a:cubicBezTo>
                <a:cubicBezTo>
                  <a:pt x="704526" y="951048"/>
                  <a:pt x="722602" y="944661"/>
                  <a:pt x="741273" y="940927"/>
                </a:cubicBezTo>
                <a:cubicBezTo>
                  <a:pt x="768819" y="935418"/>
                  <a:pt x="797028" y="933389"/>
                  <a:pt x="824400" y="927073"/>
                </a:cubicBezTo>
                <a:cubicBezTo>
                  <a:pt x="857160" y="919513"/>
                  <a:pt x="888896" y="908027"/>
                  <a:pt x="921382" y="899364"/>
                </a:cubicBezTo>
                <a:cubicBezTo>
                  <a:pt x="958179" y="889552"/>
                  <a:pt x="1032218" y="871655"/>
                  <a:pt x="1032218" y="871655"/>
                </a:cubicBezTo>
                <a:cubicBezTo>
                  <a:pt x="1041454" y="862418"/>
                  <a:pt x="1051767" y="854145"/>
                  <a:pt x="1059927" y="843945"/>
                </a:cubicBezTo>
                <a:cubicBezTo>
                  <a:pt x="1070329" y="830943"/>
                  <a:pt x="1075862" y="814156"/>
                  <a:pt x="1087636" y="802382"/>
                </a:cubicBezTo>
                <a:cubicBezTo>
                  <a:pt x="1099410" y="790608"/>
                  <a:pt x="1115345" y="783909"/>
                  <a:pt x="1129200" y="774673"/>
                </a:cubicBezTo>
                <a:cubicBezTo>
                  <a:pt x="1138436" y="756200"/>
                  <a:pt x="1156049" y="739890"/>
                  <a:pt x="1156909" y="719255"/>
                </a:cubicBezTo>
                <a:cubicBezTo>
                  <a:pt x="1160759" y="626856"/>
                  <a:pt x="1167097" y="531463"/>
                  <a:pt x="1143055" y="442164"/>
                </a:cubicBezTo>
                <a:cubicBezTo>
                  <a:pt x="1123681" y="370203"/>
                  <a:pt x="1044690" y="355343"/>
                  <a:pt x="990655" y="331327"/>
                </a:cubicBezTo>
                <a:cubicBezTo>
                  <a:pt x="971782" y="322939"/>
                  <a:pt x="954830" y="310149"/>
                  <a:pt x="935236" y="303618"/>
                </a:cubicBezTo>
                <a:cubicBezTo>
                  <a:pt x="912896" y="296172"/>
                  <a:pt x="889055" y="294382"/>
                  <a:pt x="865964" y="289764"/>
                </a:cubicBezTo>
                <a:cubicBezTo>
                  <a:pt x="759746" y="294382"/>
                  <a:pt x="653315" y="295464"/>
                  <a:pt x="547309" y="303618"/>
                </a:cubicBezTo>
                <a:cubicBezTo>
                  <a:pt x="532748" y="304738"/>
                  <a:pt x="518425" y="310227"/>
                  <a:pt x="505745" y="317473"/>
                </a:cubicBezTo>
                <a:cubicBezTo>
                  <a:pt x="485697" y="328929"/>
                  <a:pt x="469540" y="346228"/>
                  <a:pt x="450327" y="359036"/>
                </a:cubicBezTo>
                <a:cubicBezTo>
                  <a:pt x="427921" y="373973"/>
                  <a:pt x="402967" y="384948"/>
                  <a:pt x="381055" y="400600"/>
                </a:cubicBezTo>
                <a:cubicBezTo>
                  <a:pt x="370426" y="408192"/>
                  <a:pt x="363795" y="420472"/>
                  <a:pt x="353345" y="428309"/>
                </a:cubicBezTo>
                <a:cubicBezTo>
                  <a:pt x="326703" y="448290"/>
                  <a:pt x="297927" y="465254"/>
                  <a:pt x="270218" y="483727"/>
                </a:cubicBezTo>
                <a:lnTo>
                  <a:pt x="228655" y="511436"/>
                </a:lnTo>
                <a:cubicBezTo>
                  <a:pt x="224037" y="529909"/>
                  <a:pt x="221486" y="549026"/>
                  <a:pt x="214800" y="566855"/>
                </a:cubicBezTo>
                <a:cubicBezTo>
                  <a:pt x="207548" y="586193"/>
                  <a:pt x="188177" y="601648"/>
                  <a:pt x="187091" y="622273"/>
                </a:cubicBezTo>
                <a:cubicBezTo>
                  <a:pt x="183442" y="691603"/>
                  <a:pt x="189531" y="761609"/>
                  <a:pt x="200945" y="830091"/>
                </a:cubicBezTo>
                <a:cubicBezTo>
                  <a:pt x="203682" y="846516"/>
                  <a:pt x="214800" y="862419"/>
                  <a:pt x="228655" y="871655"/>
                </a:cubicBezTo>
                <a:cubicBezTo>
                  <a:pt x="237038" y="877243"/>
                  <a:pt x="351822" y="899059"/>
                  <a:pt x="353345" y="899364"/>
                </a:cubicBezTo>
                <a:cubicBezTo>
                  <a:pt x="371818" y="908600"/>
                  <a:pt x="389781" y="918937"/>
                  <a:pt x="408764" y="927073"/>
                </a:cubicBezTo>
                <a:cubicBezTo>
                  <a:pt x="446039" y="943048"/>
                  <a:pt x="478944" y="946651"/>
                  <a:pt x="519600" y="954782"/>
                </a:cubicBezTo>
                <a:cubicBezTo>
                  <a:pt x="533455" y="964018"/>
                  <a:pt x="545948" y="975728"/>
                  <a:pt x="561164" y="982491"/>
                </a:cubicBezTo>
                <a:cubicBezTo>
                  <a:pt x="587854" y="994353"/>
                  <a:pt x="644291" y="1010200"/>
                  <a:pt x="644291" y="1010200"/>
                </a:cubicBezTo>
                <a:cubicBezTo>
                  <a:pt x="755127" y="1005582"/>
                  <a:pt x="866546" y="1008596"/>
                  <a:pt x="976800" y="996345"/>
                </a:cubicBezTo>
                <a:cubicBezTo>
                  <a:pt x="993349" y="994506"/>
                  <a:pt x="1001781" y="970143"/>
                  <a:pt x="1018364" y="968636"/>
                </a:cubicBezTo>
                <a:cubicBezTo>
                  <a:pt x="1055444" y="965265"/>
                  <a:pt x="1092255" y="977873"/>
                  <a:pt x="1129200" y="982491"/>
                </a:cubicBezTo>
                <a:cubicBezTo>
                  <a:pt x="1138436" y="1000964"/>
                  <a:pt x="1146662" y="1019977"/>
                  <a:pt x="1156909" y="1037909"/>
                </a:cubicBezTo>
                <a:cubicBezTo>
                  <a:pt x="1165170" y="1052366"/>
                  <a:pt x="1178771" y="1063882"/>
                  <a:pt x="1184618" y="1079473"/>
                </a:cubicBezTo>
                <a:cubicBezTo>
                  <a:pt x="1192886" y="1101522"/>
                  <a:pt x="1193855" y="1125654"/>
                  <a:pt x="1198473" y="1148745"/>
                </a:cubicBezTo>
                <a:cubicBezTo>
                  <a:pt x="1189237" y="1208782"/>
                  <a:pt x="1195434" y="1273347"/>
                  <a:pt x="1170764" y="1328855"/>
                </a:cubicBezTo>
                <a:cubicBezTo>
                  <a:pt x="1156115" y="1361815"/>
                  <a:pt x="1119073" y="1380444"/>
                  <a:pt x="1087636" y="1398127"/>
                </a:cubicBezTo>
                <a:cubicBezTo>
                  <a:pt x="1012650" y="1440307"/>
                  <a:pt x="966245" y="1449256"/>
                  <a:pt x="893673" y="1467400"/>
                </a:cubicBezTo>
                <a:cubicBezTo>
                  <a:pt x="750509" y="1462782"/>
                  <a:pt x="607187" y="1461717"/>
                  <a:pt x="464182" y="1453545"/>
                </a:cubicBezTo>
                <a:cubicBezTo>
                  <a:pt x="445172" y="1452459"/>
                  <a:pt x="427352" y="1443822"/>
                  <a:pt x="408764" y="1439691"/>
                </a:cubicBezTo>
                <a:cubicBezTo>
                  <a:pt x="308455" y="1417400"/>
                  <a:pt x="372198" y="1436738"/>
                  <a:pt x="297927" y="1411982"/>
                </a:cubicBezTo>
                <a:cubicBezTo>
                  <a:pt x="257060" y="1384737"/>
                  <a:pt x="248136" y="1382712"/>
                  <a:pt x="214800" y="1342709"/>
                </a:cubicBezTo>
                <a:cubicBezTo>
                  <a:pt x="204140" y="1329917"/>
                  <a:pt x="196327" y="1315000"/>
                  <a:pt x="187091" y="1301145"/>
                </a:cubicBezTo>
                <a:cubicBezTo>
                  <a:pt x="189406" y="1277991"/>
                  <a:pt x="171739" y="1159284"/>
                  <a:pt x="228655" y="1134891"/>
                </a:cubicBezTo>
                <a:cubicBezTo>
                  <a:pt x="250299" y="1125615"/>
                  <a:pt x="274836" y="1125654"/>
                  <a:pt x="297927" y="1121036"/>
                </a:cubicBezTo>
                <a:cubicBezTo>
                  <a:pt x="441091" y="1125654"/>
                  <a:pt x="584427" y="1126480"/>
                  <a:pt x="727418" y="1134891"/>
                </a:cubicBezTo>
                <a:cubicBezTo>
                  <a:pt x="786723" y="1138380"/>
                  <a:pt x="788258" y="1184686"/>
                  <a:pt x="838255" y="1218018"/>
                </a:cubicBezTo>
                <a:cubicBezTo>
                  <a:pt x="957367" y="1297427"/>
                  <a:pt x="806663" y="1202222"/>
                  <a:pt x="921382" y="1259582"/>
                </a:cubicBezTo>
                <a:cubicBezTo>
                  <a:pt x="1028804" y="1313294"/>
                  <a:pt x="900043" y="1266325"/>
                  <a:pt x="1004509" y="1301145"/>
                </a:cubicBezTo>
                <a:cubicBezTo>
                  <a:pt x="1053825" y="1350463"/>
                  <a:pt x="1044730" y="1355793"/>
                  <a:pt x="1156909" y="1315000"/>
                </a:cubicBezTo>
                <a:cubicBezTo>
                  <a:pt x="1172558" y="1309310"/>
                  <a:pt x="1175382" y="1287291"/>
                  <a:pt x="1184618" y="1273436"/>
                </a:cubicBezTo>
                <a:cubicBezTo>
                  <a:pt x="1175571" y="1101540"/>
                  <a:pt x="1218426" y="1062849"/>
                  <a:pt x="1143055" y="968636"/>
                </a:cubicBezTo>
                <a:cubicBezTo>
                  <a:pt x="1134895" y="958436"/>
                  <a:pt x="1126686" y="947408"/>
                  <a:pt x="1115345" y="940927"/>
                </a:cubicBezTo>
                <a:cubicBezTo>
                  <a:pt x="1093752" y="928588"/>
                  <a:pt x="1069843" y="920532"/>
                  <a:pt x="1046073" y="913218"/>
                </a:cubicBezTo>
                <a:cubicBezTo>
                  <a:pt x="1009674" y="902018"/>
                  <a:pt x="972182" y="894745"/>
                  <a:pt x="935236" y="885509"/>
                </a:cubicBezTo>
                <a:cubicBezTo>
                  <a:pt x="847491" y="890127"/>
                  <a:pt x="757861" y="880698"/>
                  <a:pt x="672000" y="899364"/>
                </a:cubicBezTo>
                <a:cubicBezTo>
                  <a:pt x="605363" y="913850"/>
                  <a:pt x="625343" y="958652"/>
                  <a:pt x="602727" y="996345"/>
                </a:cubicBezTo>
                <a:cubicBezTo>
                  <a:pt x="596006" y="1007546"/>
                  <a:pt x="584254" y="1014818"/>
                  <a:pt x="575018" y="1024055"/>
                </a:cubicBezTo>
                <a:cubicBezTo>
                  <a:pt x="572703" y="1029842"/>
                  <a:pt x="537076" y="1114976"/>
                  <a:pt x="533455" y="1134891"/>
                </a:cubicBezTo>
                <a:cubicBezTo>
                  <a:pt x="526795" y="1171523"/>
                  <a:pt x="527972" y="1209448"/>
                  <a:pt x="519600" y="1245727"/>
                </a:cubicBezTo>
                <a:cubicBezTo>
                  <a:pt x="514008" y="1269960"/>
                  <a:pt x="499037" y="1291179"/>
                  <a:pt x="491891" y="1315000"/>
                </a:cubicBezTo>
                <a:cubicBezTo>
                  <a:pt x="489186" y="1324016"/>
                  <a:pt x="476791" y="1408183"/>
                  <a:pt x="464182" y="1425836"/>
                </a:cubicBezTo>
                <a:cubicBezTo>
                  <a:pt x="448998" y="1447094"/>
                  <a:pt x="427237" y="1462782"/>
                  <a:pt x="408764" y="1481255"/>
                </a:cubicBezTo>
                <a:cubicBezTo>
                  <a:pt x="367200" y="1476637"/>
                  <a:pt x="323049" y="1482557"/>
                  <a:pt x="284073" y="1467400"/>
                </a:cubicBezTo>
                <a:cubicBezTo>
                  <a:pt x="164015" y="1420711"/>
                  <a:pt x="178331" y="1401471"/>
                  <a:pt x="117818" y="1328855"/>
                </a:cubicBezTo>
                <a:cubicBezTo>
                  <a:pt x="109456" y="1318820"/>
                  <a:pt x="97355" y="1312014"/>
                  <a:pt x="90109" y="1301145"/>
                </a:cubicBezTo>
                <a:cubicBezTo>
                  <a:pt x="60728" y="1257073"/>
                  <a:pt x="58691" y="1224456"/>
                  <a:pt x="34691" y="1176455"/>
                </a:cubicBezTo>
                <a:cubicBezTo>
                  <a:pt x="27244" y="1161562"/>
                  <a:pt x="16218" y="1148746"/>
                  <a:pt x="6982" y="1134891"/>
                </a:cubicBezTo>
                <a:cubicBezTo>
                  <a:pt x="13074" y="1006945"/>
                  <a:pt x="-31554" y="893924"/>
                  <a:pt x="48545" y="802382"/>
                </a:cubicBezTo>
                <a:cubicBezTo>
                  <a:pt x="98279" y="745543"/>
                  <a:pt x="110203" y="730613"/>
                  <a:pt x="173236" y="705400"/>
                </a:cubicBezTo>
                <a:cubicBezTo>
                  <a:pt x="200355" y="694552"/>
                  <a:pt x="256364" y="677691"/>
                  <a:pt x="256364" y="677691"/>
                </a:cubicBezTo>
                <a:cubicBezTo>
                  <a:pt x="288295" y="683013"/>
                  <a:pt x="346947" y="688346"/>
                  <a:pt x="381055" y="705400"/>
                </a:cubicBezTo>
                <a:cubicBezTo>
                  <a:pt x="395948" y="712847"/>
                  <a:pt x="407248" y="726705"/>
                  <a:pt x="422618" y="733109"/>
                </a:cubicBezTo>
                <a:cubicBezTo>
                  <a:pt x="494000" y="762852"/>
                  <a:pt x="535824" y="771802"/>
                  <a:pt x="602727" y="788527"/>
                </a:cubicBezTo>
                <a:cubicBezTo>
                  <a:pt x="743356" y="858841"/>
                  <a:pt x="679190" y="821030"/>
                  <a:pt x="796691" y="899364"/>
                </a:cubicBezTo>
                <a:lnTo>
                  <a:pt x="838255" y="927073"/>
                </a:lnTo>
                <a:cubicBezTo>
                  <a:pt x="897587" y="1016070"/>
                  <a:pt x="827311" y="916544"/>
                  <a:pt x="921382" y="1024055"/>
                </a:cubicBezTo>
                <a:cubicBezTo>
                  <a:pt x="936587" y="1041433"/>
                  <a:pt x="949091" y="1061000"/>
                  <a:pt x="962945" y="1079473"/>
                </a:cubicBezTo>
                <a:cubicBezTo>
                  <a:pt x="967563" y="1102564"/>
                  <a:pt x="971692" y="1125758"/>
                  <a:pt x="976800" y="1148745"/>
                </a:cubicBezTo>
                <a:cubicBezTo>
                  <a:pt x="980931" y="1167333"/>
                  <a:pt x="989074" y="1185188"/>
                  <a:pt x="990655" y="1204164"/>
                </a:cubicBezTo>
                <a:cubicBezTo>
                  <a:pt x="998335" y="1296324"/>
                  <a:pt x="996498" y="1389124"/>
                  <a:pt x="1004509" y="1481255"/>
                </a:cubicBezTo>
                <a:cubicBezTo>
                  <a:pt x="1005774" y="1495804"/>
                  <a:pt x="1014352" y="1508776"/>
                  <a:pt x="1018364" y="1522818"/>
                </a:cubicBezTo>
                <a:cubicBezTo>
                  <a:pt x="1023595" y="1541127"/>
                  <a:pt x="1024717" y="1560734"/>
                  <a:pt x="1032218" y="1578236"/>
                </a:cubicBezTo>
                <a:cubicBezTo>
                  <a:pt x="1038777" y="1593541"/>
                  <a:pt x="1050691" y="1605945"/>
                  <a:pt x="1059927" y="1619800"/>
                </a:cubicBezTo>
                <a:cubicBezTo>
                  <a:pt x="1101491" y="1615182"/>
                  <a:pt x="1145586" y="1620957"/>
                  <a:pt x="1184618" y="1605945"/>
                </a:cubicBezTo>
                <a:cubicBezTo>
                  <a:pt x="1209001" y="1596567"/>
                  <a:pt x="1222833" y="1570187"/>
                  <a:pt x="1240036" y="1550527"/>
                </a:cubicBezTo>
                <a:cubicBezTo>
                  <a:pt x="1264098" y="1523027"/>
                  <a:pt x="1288617" y="1484584"/>
                  <a:pt x="1309309" y="1453545"/>
                </a:cubicBezTo>
                <a:cubicBezTo>
                  <a:pt x="1313927" y="1421218"/>
                  <a:pt x="1317796" y="1388775"/>
                  <a:pt x="1323164" y="1356564"/>
                </a:cubicBezTo>
                <a:cubicBezTo>
                  <a:pt x="1327035" y="1333336"/>
                  <a:pt x="1337018" y="1310839"/>
                  <a:pt x="1337018" y="1287291"/>
                </a:cubicBezTo>
                <a:cubicBezTo>
                  <a:pt x="1337018" y="1185586"/>
                  <a:pt x="1338069" y="1083098"/>
                  <a:pt x="1323164" y="982491"/>
                </a:cubicBezTo>
                <a:cubicBezTo>
                  <a:pt x="1319218" y="955853"/>
                  <a:pt x="1297042" y="935279"/>
                  <a:pt x="1281600" y="913218"/>
                </a:cubicBezTo>
                <a:cubicBezTo>
                  <a:pt x="1264642" y="888993"/>
                  <a:pt x="1248436" y="863418"/>
                  <a:pt x="1226182" y="843945"/>
                </a:cubicBezTo>
                <a:cubicBezTo>
                  <a:pt x="1210639" y="830345"/>
                  <a:pt x="1189237" y="825472"/>
                  <a:pt x="1170764" y="816236"/>
                </a:cubicBezTo>
                <a:cubicBezTo>
                  <a:pt x="1046073" y="825472"/>
                  <a:pt x="920696" y="827944"/>
                  <a:pt x="796691" y="843945"/>
                </a:cubicBezTo>
                <a:cubicBezTo>
                  <a:pt x="754200" y="849428"/>
                  <a:pt x="709969" y="899945"/>
                  <a:pt x="685855" y="927073"/>
                </a:cubicBezTo>
                <a:cubicBezTo>
                  <a:pt x="666209" y="949174"/>
                  <a:pt x="649680" y="973893"/>
                  <a:pt x="630436" y="996345"/>
                </a:cubicBezTo>
                <a:cubicBezTo>
                  <a:pt x="621935" y="1006263"/>
                  <a:pt x="610564" y="1013605"/>
                  <a:pt x="602727" y="1024055"/>
                </a:cubicBezTo>
                <a:cubicBezTo>
                  <a:pt x="387280" y="1311321"/>
                  <a:pt x="695647" y="921759"/>
                  <a:pt x="491891" y="1176455"/>
                </a:cubicBezTo>
                <a:cubicBezTo>
                  <a:pt x="487273" y="1199546"/>
                  <a:pt x="485483" y="1223387"/>
                  <a:pt x="478036" y="1245727"/>
                </a:cubicBezTo>
                <a:cubicBezTo>
                  <a:pt x="466317" y="1280882"/>
                  <a:pt x="442888" y="1312304"/>
                  <a:pt x="422618" y="1342709"/>
                </a:cubicBezTo>
                <a:cubicBezTo>
                  <a:pt x="397077" y="1444878"/>
                  <a:pt x="424523" y="1352120"/>
                  <a:pt x="381055" y="1453545"/>
                </a:cubicBezTo>
                <a:cubicBezTo>
                  <a:pt x="375302" y="1466968"/>
                  <a:pt x="375301" y="1482958"/>
                  <a:pt x="367200" y="1495109"/>
                </a:cubicBezTo>
                <a:cubicBezTo>
                  <a:pt x="356331" y="1511412"/>
                  <a:pt x="339491" y="1522818"/>
                  <a:pt x="325636" y="1536673"/>
                </a:cubicBezTo>
                <a:cubicBezTo>
                  <a:pt x="284072" y="1532055"/>
                  <a:pt x="240915" y="1535116"/>
                  <a:pt x="200945" y="1522818"/>
                </a:cubicBezTo>
                <a:cubicBezTo>
                  <a:pt x="178875" y="1516027"/>
                  <a:pt x="163266" y="1496037"/>
                  <a:pt x="145527" y="1481255"/>
                </a:cubicBezTo>
                <a:cubicBezTo>
                  <a:pt x="120785" y="1460637"/>
                  <a:pt x="91548" y="1422595"/>
                  <a:pt x="76255" y="1398127"/>
                </a:cubicBezTo>
                <a:cubicBezTo>
                  <a:pt x="65309" y="1380613"/>
                  <a:pt x="57782" y="1361182"/>
                  <a:pt x="48545" y="1342709"/>
                </a:cubicBezTo>
                <a:cubicBezTo>
                  <a:pt x="43927" y="1319618"/>
                  <a:pt x="40402" y="1296281"/>
                  <a:pt x="34691" y="1273436"/>
                </a:cubicBezTo>
                <a:cubicBezTo>
                  <a:pt x="31149" y="1259268"/>
                  <a:pt x="20836" y="1246477"/>
                  <a:pt x="20836" y="1231873"/>
                </a:cubicBezTo>
                <a:cubicBezTo>
                  <a:pt x="20836" y="1102481"/>
                  <a:pt x="23318" y="972836"/>
                  <a:pt x="34691" y="843945"/>
                </a:cubicBezTo>
                <a:cubicBezTo>
                  <a:pt x="37258" y="814850"/>
                  <a:pt x="44875" y="784184"/>
                  <a:pt x="62400" y="760818"/>
                </a:cubicBezTo>
                <a:cubicBezTo>
                  <a:pt x="76731" y="741710"/>
                  <a:pt x="120719" y="677618"/>
                  <a:pt x="145527" y="663836"/>
                </a:cubicBezTo>
                <a:cubicBezTo>
                  <a:pt x="233796" y="614797"/>
                  <a:pt x="463112" y="613534"/>
                  <a:pt x="505745" y="608418"/>
                </a:cubicBezTo>
                <a:cubicBezTo>
                  <a:pt x="539579" y="604358"/>
                  <a:pt x="595927" y="589337"/>
                  <a:pt x="630436" y="580709"/>
                </a:cubicBezTo>
                <a:lnTo>
                  <a:pt x="810545" y="594564"/>
                </a:lnTo>
                <a:cubicBezTo>
                  <a:pt x="833636" y="603800"/>
                  <a:pt x="827833" y="641255"/>
                  <a:pt x="838255" y="663836"/>
                </a:cubicBezTo>
                <a:cubicBezTo>
                  <a:pt x="885407" y="765997"/>
                  <a:pt x="877094" y="749805"/>
                  <a:pt x="921382" y="816236"/>
                </a:cubicBezTo>
                <a:cubicBezTo>
                  <a:pt x="944473" y="811618"/>
                  <a:pt x="970686" y="814862"/>
                  <a:pt x="990655" y="802382"/>
                </a:cubicBezTo>
                <a:cubicBezTo>
                  <a:pt x="1010236" y="790144"/>
                  <a:pt x="1017191" y="764496"/>
                  <a:pt x="1032218" y="746964"/>
                </a:cubicBezTo>
                <a:cubicBezTo>
                  <a:pt x="1044969" y="732088"/>
                  <a:pt x="1060880" y="720146"/>
                  <a:pt x="1073782" y="705400"/>
                </a:cubicBezTo>
                <a:cubicBezTo>
                  <a:pt x="1093254" y="683146"/>
                  <a:pt x="1110727" y="659218"/>
                  <a:pt x="1129200" y="636127"/>
                </a:cubicBezTo>
                <a:cubicBezTo>
                  <a:pt x="1157925" y="521231"/>
                  <a:pt x="1120390" y="640903"/>
                  <a:pt x="1184618" y="525291"/>
                </a:cubicBezTo>
                <a:cubicBezTo>
                  <a:pt x="1196696" y="503551"/>
                  <a:pt x="1203091" y="479109"/>
                  <a:pt x="1212327" y="456018"/>
                </a:cubicBezTo>
                <a:cubicBezTo>
                  <a:pt x="1207709" y="382127"/>
                  <a:pt x="1212992" y="306942"/>
                  <a:pt x="1198473" y="234345"/>
                </a:cubicBezTo>
                <a:cubicBezTo>
                  <a:pt x="1193945" y="211702"/>
                  <a:pt x="1173237" y="195255"/>
                  <a:pt x="1156909" y="178927"/>
                </a:cubicBezTo>
                <a:cubicBezTo>
                  <a:pt x="1130051" y="152070"/>
                  <a:pt x="1107587" y="148632"/>
                  <a:pt x="1073782" y="137364"/>
                </a:cubicBezTo>
                <a:cubicBezTo>
                  <a:pt x="1027600" y="141982"/>
                  <a:pt x="979267" y="136541"/>
                  <a:pt x="935236" y="151218"/>
                </a:cubicBezTo>
                <a:cubicBezTo>
                  <a:pt x="919439" y="156484"/>
                  <a:pt x="920529" y="182380"/>
                  <a:pt x="907527" y="192782"/>
                </a:cubicBezTo>
                <a:cubicBezTo>
                  <a:pt x="896123" y="201905"/>
                  <a:pt x="879818" y="202018"/>
                  <a:pt x="865964" y="206636"/>
                </a:cubicBezTo>
                <a:cubicBezTo>
                  <a:pt x="847491" y="225109"/>
                  <a:pt x="831804" y="246870"/>
                  <a:pt x="810545" y="262055"/>
                </a:cubicBezTo>
                <a:cubicBezTo>
                  <a:pt x="798661" y="270543"/>
                  <a:pt x="782044" y="269378"/>
                  <a:pt x="768982" y="275909"/>
                </a:cubicBezTo>
                <a:cubicBezTo>
                  <a:pt x="754089" y="283356"/>
                  <a:pt x="741273" y="294382"/>
                  <a:pt x="727418" y="303618"/>
                </a:cubicBezTo>
                <a:cubicBezTo>
                  <a:pt x="718182" y="317473"/>
                  <a:pt x="712711" y="334780"/>
                  <a:pt x="699709" y="345182"/>
                </a:cubicBezTo>
                <a:cubicBezTo>
                  <a:pt x="688305" y="354305"/>
                  <a:pt x="668472" y="348709"/>
                  <a:pt x="658145" y="359036"/>
                </a:cubicBezTo>
                <a:cubicBezTo>
                  <a:pt x="647818" y="369363"/>
                  <a:pt x="650822" y="387538"/>
                  <a:pt x="644291" y="400600"/>
                </a:cubicBezTo>
                <a:cubicBezTo>
                  <a:pt x="636845" y="415493"/>
                  <a:pt x="624029" y="427271"/>
                  <a:pt x="616582" y="442164"/>
                </a:cubicBezTo>
                <a:cubicBezTo>
                  <a:pt x="610051" y="455226"/>
                  <a:pt x="608480" y="470304"/>
                  <a:pt x="602727" y="483727"/>
                </a:cubicBezTo>
                <a:cubicBezTo>
                  <a:pt x="594591" y="502710"/>
                  <a:pt x="582688" y="519969"/>
                  <a:pt x="575018" y="539145"/>
                </a:cubicBezTo>
                <a:cubicBezTo>
                  <a:pt x="564170" y="566264"/>
                  <a:pt x="564834" y="598907"/>
                  <a:pt x="547309" y="622273"/>
                </a:cubicBezTo>
                <a:lnTo>
                  <a:pt x="505745" y="677691"/>
                </a:lnTo>
                <a:cubicBezTo>
                  <a:pt x="501127" y="700782"/>
                  <a:pt x="498657" y="724409"/>
                  <a:pt x="491891" y="746964"/>
                </a:cubicBezTo>
                <a:cubicBezTo>
                  <a:pt x="484745" y="770785"/>
                  <a:pt x="472914" y="792950"/>
                  <a:pt x="464182" y="816236"/>
                </a:cubicBezTo>
                <a:cubicBezTo>
                  <a:pt x="459054" y="829910"/>
                  <a:pt x="454339" y="843758"/>
                  <a:pt x="450327" y="857800"/>
                </a:cubicBezTo>
                <a:cubicBezTo>
                  <a:pt x="408447" y="1004381"/>
                  <a:pt x="474618" y="798782"/>
                  <a:pt x="408764" y="996345"/>
                </a:cubicBezTo>
                <a:cubicBezTo>
                  <a:pt x="404146" y="1047145"/>
                  <a:pt x="399985" y="1097989"/>
                  <a:pt x="394909" y="1148745"/>
                </a:cubicBezTo>
                <a:cubicBezTo>
                  <a:pt x="365849" y="1439346"/>
                  <a:pt x="429179" y="1473961"/>
                  <a:pt x="311782" y="1356564"/>
                </a:cubicBezTo>
                <a:cubicBezTo>
                  <a:pt x="293377" y="1319753"/>
                  <a:pt x="266868" y="1263191"/>
                  <a:pt x="242509" y="1231873"/>
                </a:cubicBezTo>
                <a:cubicBezTo>
                  <a:pt x="226470" y="1211252"/>
                  <a:pt x="205564" y="1194928"/>
                  <a:pt x="187091" y="1176455"/>
                </a:cubicBezTo>
                <a:cubicBezTo>
                  <a:pt x="177855" y="1153364"/>
                  <a:pt x="170504" y="1129426"/>
                  <a:pt x="159382" y="1107182"/>
                </a:cubicBezTo>
                <a:cubicBezTo>
                  <a:pt x="147339" y="1083096"/>
                  <a:pt x="127021" y="1063216"/>
                  <a:pt x="117818" y="1037909"/>
                </a:cubicBezTo>
                <a:cubicBezTo>
                  <a:pt x="108218" y="1011509"/>
                  <a:pt x="108989" y="982420"/>
                  <a:pt x="103964" y="954782"/>
                </a:cubicBezTo>
                <a:cubicBezTo>
                  <a:pt x="99752" y="931614"/>
                  <a:pt x="94727" y="908600"/>
                  <a:pt x="90109" y="885509"/>
                </a:cubicBezTo>
                <a:cubicBezTo>
                  <a:pt x="94727" y="783909"/>
                  <a:pt x="92306" y="681744"/>
                  <a:pt x="103964" y="580709"/>
                </a:cubicBezTo>
                <a:cubicBezTo>
                  <a:pt x="106331" y="560192"/>
                  <a:pt x="118771" y="541418"/>
                  <a:pt x="131673" y="525291"/>
                </a:cubicBezTo>
                <a:cubicBezTo>
                  <a:pt x="156153" y="494692"/>
                  <a:pt x="214800" y="442164"/>
                  <a:pt x="214800" y="442164"/>
                </a:cubicBezTo>
                <a:cubicBezTo>
                  <a:pt x="596740" y="451046"/>
                  <a:pt x="679175" y="337478"/>
                  <a:pt x="865964" y="497582"/>
                </a:cubicBezTo>
                <a:cubicBezTo>
                  <a:pt x="880840" y="510333"/>
                  <a:pt x="894984" y="524093"/>
                  <a:pt x="907527" y="539145"/>
                </a:cubicBezTo>
                <a:cubicBezTo>
                  <a:pt x="918187" y="551937"/>
                  <a:pt x="926000" y="566854"/>
                  <a:pt x="935236" y="580709"/>
                </a:cubicBezTo>
                <a:cubicBezTo>
                  <a:pt x="967730" y="710678"/>
                  <a:pt x="922172" y="551313"/>
                  <a:pt x="990655" y="705400"/>
                </a:cubicBezTo>
                <a:cubicBezTo>
                  <a:pt x="998388" y="722800"/>
                  <a:pt x="998488" y="742754"/>
                  <a:pt x="1004509" y="760818"/>
                </a:cubicBezTo>
                <a:cubicBezTo>
                  <a:pt x="1012373" y="784412"/>
                  <a:pt x="1022982" y="807000"/>
                  <a:pt x="1032218" y="830091"/>
                </a:cubicBezTo>
                <a:cubicBezTo>
                  <a:pt x="1036836" y="857800"/>
                  <a:pt x="1039260" y="885966"/>
                  <a:pt x="1046073" y="913218"/>
                </a:cubicBezTo>
                <a:cubicBezTo>
                  <a:pt x="1053157" y="941554"/>
                  <a:pt x="1064546" y="968636"/>
                  <a:pt x="1073782" y="996345"/>
                </a:cubicBezTo>
                <a:cubicBezTo>
                  <a:pt x="1083018" y="1024054"/>
                  <a:pt x="1093467" y="1051389"/>
                  <a:pt x="1101491" y="1079473"/>
                </a:cubicBezTo>
                <a:cubicBezTo>
                  <a:pt x="1110727" y="1111800"/>
                  <a:pt x="1112872" y="1147065"/>
                  <a:pt x="1129200" y="1176455"/>
                </a:cubicBezTo>
                <a:cubicBezTo>
                  <a:pt x="1137287" y="1191011"/>
                  <a:pt x="1156909" y="1194928"/>
                  <a:pt x="1170764" y="1204164"/>
                </a:cubicBezTo>
                <a:cubicBezTo>
                  <a:pt x="1196181" y="1242290"/>
                  <a:pt x="1203859" y="1281562"/>
                  <a:pt x="1267745" y="1231873"/>
                </a:cubicBezTo>
                <a:cubicBezTo>
                  <a:pt x="1294032" y="1211427"/>
                  <a:pt x="1304691" y="1176454"/>
                  <a:pt x="1323164" y="1148745"/>
                </a:cubicBezTo>
                <a:lnTo>
                  <a:pt x="1350873" y="1107182"/>
                </a:lnTo>
                <a:cubicBezTo>
                  <a:pt x="1355491" y="1084091"/>
                  <a:pt x="1354196" y="1058971"/>
                  <a:pt x="1364727" y="1037909"/>
                </a:cubicBezTo>
                <a:cubicBezTo>
                  <a:pt x="1373489" y="1020384"/>
                  <a:pt x="1405106" y="1015903"/>
                  <a:pt x="1406291" y="996345"/>
                </a:cubicBezTo>
                <a:cubicBezTo>
                  <a:pt x="1414677" y="857977"/>
                  <a:pt x="1400125" y="719118"/>
                  <a:pt x="1392436" y="580709"/>
                </a:cubicBezTo>
                <a:cubicBezTo>
                  <a:pt x="1390878" y="552661"/>
                  <a:pt x="1387465" y="524232"/>
                  <a:pt x="1378582" y="497582"/>
                </a:cubicBezTo>
                <a:cubicBezTo>
                  <a:pt x="1373317" y="481785"/>
                  <a:pt x="1359134" y="470475"/>
                  <a:pt x="1350873" y="456018"/>
                </a:cubicBezTo>
                <a:cubicBezTo>
                  <a:pt x="1266747" y="308797"/>
                  <a:pt x="1397909" y="510301"/>
                  <a:pt x="1267745" y="331327"/>
                </a:cubicBezTo>
                <a:cubicBezTo>
                  <a:pt x="1248158" y="304394"/>
                  <a:pt x="1230800" y="275909"/>
                  <a:pt x="1212327" y="248200"/>
                </a:cubicBezTo>
                <a:cubicBezTo>
                  <a:pt x="1193854" y="220491"/>
                  <a:pt x="1180457" y="188621"/>
                  <a:pt x="1156909" y="165073"/>
                </a:cubicBezTo>
                <a:cubicBezTo>
                  <a:pt x="1129200" y="137364"/>
                  <a:pt x="1106387" y="103682"/>
                  <a:pt x="1073782" y="81945"/>
                </a:cubicBezTo>
                <a:cubicBezTo>
                  <a:pt x="1015916" y="43368"/>
                  <a:pt x="1043992" y="66010"/>
                  <a:pt x="990655" y="12673"/>
                </a:cubicBezTo>
                <a:cubicBezTo>
                  <a:pt x="887895" y="16625"/>
                  <a:pt x="672656" y="-43497"/>
                  <a:pt x="575018" y="68091"/>
                </a:cubicBezTo>
                <a:cubicBezTo>
                  <a:pt x="557286" y="88357"/>
                  <a:pt x="547309" y="114273"/>
                  <a:pt x="533455" y="137364"/>
                </a:cubicBezTo>
                <a:cubicBezTo>
                  <a:pt x="528837" y="155837"/>
                  <a:pt x="522730" y="174000"/>
                  <a:pt x="519600" y="192782"/>
                </a:cubicBezTo>
                <a:cubicBezTo>
                  <a:pt x="513479" y="229508"/>
                  <a:pt x="514117" y="267339"/>
                  <a:pt x="505745" y="303618"/>
                </a:cubicBezTo>
                <a:cubicBezTo>
                  <a:pt x="495888" y="346332"/>
                  <a:pt x="467963" y="388627"/>
                  <a:pt x="450327" y="428309"/>
                </a:cubicBezTo>
                <a:cubicBezTo>
                  <a:pt x="440226" y="451035"/>
                  <a:pt x="430482" y="473988"/>
                  <a:pt x="422618" y="497582"/>
                </a:cubicBezTo>
                <a:cubicBezTo>
                  <a:pt x="416597" y="515646"/>
                  <a:pt x="413995" y="534691"/>
                  <a:pt x="408764" y="553000"/>
                </a:cubicBezTo>
                <a:cubicBezTo>
                  <a:pt x="404752" y="567042"/>
                  <a:pt x="399527" y="580709"/>
                  <a:pt x="394909" y="594564"/>
                </a:cubicBezTo>
                <a:cubicBezTo>
                  <a:pt x="404145" y="723873"/>
                  <a:pt x="410131" y="853455"/>
                  <a:pt x="422618" y="982491"/>
                </a:cubicBezTo>
                <a:cubicBezTo>
                  <a:pt x="424025" y="997027"/>
                  <a:pt x="430542" y="1010710"/>
                  <a:pt x="436473" y="1024055"/>
                </a:cubicBezTo>
                <a:cubicBezTo>
                  <a:pt x="449055" y="1052364"/>
                  <a:pt x="464182" y="1079473"/>
                  <a:pt x="478036" y="1107182"/>
                </a:cubicBezTo>
                <a:cubicBezTo>
                  <a:pt x="482654" y="1130273"/>
                  <a:pt x="483623" y="1154406"/>
                  <a:pt x="491891" y="1176455"/>
                </a:cubicBezTo>
                <a:cubicBezTo>
                  <a:pt x="497738" y="1192046"/>
                  <a:pt x="514815" y="1202069"/>
                  <a:pt x="519600" y="1218018"/>
                </a:cubicBezTo>
                <a:cubicBezTo>
                  <a:pt x="528984" y="1249296"/>
                  <a:pt x="527051" y="1282979"/>
                  <a:pt x="533455" y="1315000"/>
                </a:cubicBezTo>
                <a:cubicBezTo>
                  <a:pt x="541650" y="1355974"/>
                  <a:pt x="551664" y="1363096"/>
                  <a:pt x="575018" y="1398127"/>
                </a:cubicBezTo>
                <a:cubicBezTo>
                  <a:pt x="570400" y="1453545"/>
                  <a:pt x="581817" y="1512749"/>
                  <a:pt x="561164" y="1564382"/>
                </a:cubicBezTo>
                <a:cubicBezTo>
                  <a:pt x="551163" y="1589384"/>
                  <a:pt x="514297" y="1591008"/>
                  <a:pt x="491891" y="1605945"/>
                </a:cubicBezTo>
                <a:cubicBezTo>
                  <a:pt x="472678" y="1618754"/>
                  <a:pt x="456054" y="1635271"/>
                  <a:pt x="436473" y="1647509"/>
                </a:cubicBezTo>
                <a:cubicBezTo>
                  <a:pt x="418959" y="1658455"/>
                  <a:pt x="398987" y="1664971"/>
                  <a:pt x="381055" y="1675218"/>
                </a:cubicBezTo>
                <a:cubicBezTo>
                  <a:pt x="310228" y="1715691"/>
                  <a:pt x="341719" y="1720656"/>
                  <a:pt x="228655" y="1758345"/>
                </a:cubicBezTo>
                <a:cubicBezTo>
                  <a:pt x="214800" y="1762963"/>
                  <a:pt x="201525" y="1769979"/>
                  <a:pt x="187091" y="1772200"/>
                </a:cubicBezTo>
                <a:cubicBezTo>
                  <a:pt x="141218" y="1779258"/>
                  <a:pt x="94727" y="1781437"/>
                  <a:pt x="48545" y="1786055"/>
                </a:cubicBezTo>
                <a:cubicBezTo>
                  <a:pt x="67018" y="1795291"/>
                  <a:pt x="84626" y="1806512"/>
                  <a:pt x="103964" y="1813764"/>
                </a:cubicBezTo>
                <a:cubicBezTo>
                  <a:pt x="121793" y="1820450"/>
                  <a:pt x="141880" y="1820117"/>
                  <a:pt x="159382" y="1827618"/>
                </a:cubicBezTo>
                <a:cubicBezTo>
                  <a:pt x="284248" y="1881132"/>
                  <a:pt x="94517" y="1834041"/>
                  <a:pt x="270218" y="1869182"/>
                </a:cubicBezTo>
                <a:cubicBezTo>
                  <a:pt x="293309" y="1883036"/>
                  <a:pt x="316656" y="1896473"/>
                  <a:pt x="339491" y="1910745"/>
                </a:cubicBezTo>
                <a:cubicBezTo>
                  <a:pt x="353611" y="1919570"/>
                  <a:pt x="366598" y="1930194"/>
                  <a:pt x="381055" y="1938455"/>
                </a:cubicBezTo>
                <a:cubicBezTo>
                  <a:pt x="440735" y="1972558"/>
                  <a:pt x="438951" y="1964187"/>
                  <a:pt x="505745" y="1993873"/>
                </a:cubicBezTo>
                <a:cubicBezTo>
                  <a:pt x="524618" y="2002261"/>
                  <a:pt x="541570" y="2015051"/>
                  <a:pt x="561164" y="2021582"/>
                </a:cubicBezTo>
                <a:cubicBezTo>
                  <a:pt x="583504" y="2029028"/>
                  <a:pt x="607591" y="2029725"/>
                  <a:pt x="630436" y="2035436"/>
                </a:cubicBezTo>
                <a:cubicBezTo>
                  <a:pt x="644604" y="2038978"/>
                  <a:pt x="658145" y="2044673"/>
                  <a:pt x="672000" y="2049291"/>
                </a:cubicBezTo>
                <a:lnTo>
                  <a:pt x="921382" y="2035436"/>
                </a:lnTo>
                <a:cubicBezTo>
                  <a:pt x="949911" y="2027655"/>
                  <a:pt x="957154" y="1988265"/>
                  <a:pt x="976800" y="1966164"/>
                </a:cubicBezTo>
                <a:cubicBezTo>
                  <a:pt x="1068441" y="1863067"/>
                  <a:pt x="1001066" y="1962664"/>
                  <a:pt x="1073782" y="1841473"/>
                </a:cubicBezTo>
                <a:cubicBezTo>
                  <a:pt x="1110792" y="1693429"/>
                  <a:pt x="1101491" y="1746348"/>
                  <a:pt x="1101491" y="1467400"/>
                </a:cubicBezTo>
                <a:cubicBezTo>
                  <a:pt x="1101491" y="1407186"/>
                  <a:pt x="1103151" y="1345472"/>
                  <a:pt x="1087636" y="1287291"/>
                </a:cubicBezTo>
                <a:cubicBezTo>
                  <a:pt x="1084623" y="1275993"/>
                  <a:pt x="991835" y="1232463"/>
                  <a:pt x="990655" y="1231873"/>
                </a:cubicBezTo>
                <a:cubicBezTo>
                  <a:pt x="902909" y="1236491"/>
                  <a:pt x="812662" y="1224416"/>
                  <a:pt x="727418" y="1245727"/>
                </a:cubicBezTo>
                <a:cubicBezTo>
                  <a:pt x="664755" y="1261393"/>
                  <a:pt x="607326" y="1324256"/>
                  <a:pt x="561164" y="1370418"/>
                </a:cubicBezTo>
                <a:cubicBezTo>
                  <a:pt x="554630" y="1390020"/>
                  <a:pt x="533455" y="1450000"/>
                  <a:pt x="533455" y="1467400"/>
                </a:cubicBezTo>
                <a:cubicBezTo>
                  <a:pt x="533455" y="1513812"/>
                  <a:pt x="535350" y="1561100"/>
                  <a:pt x="547309" y="1605945"/>
                </a:cubicBezTo>
                <a:cubicBezTo>
                  <a:pt x="554247" y="1631964"/>
                  <a:pt x="576830" y="1651132"/>
                  <a:pt x="588873" y="1675218"/>
                </a:cubicBezTo>
                <a:cubicBezTo>
                  <a:pt x="595404" y="1688280"/>
                  <a:pt x="593965" y="1705099"/>
                  <a:pt x="602727" y="1716782"/>
                </a:cubicBezTo>
                <a:cubicBezTo>
                  <a:pt x="612955" y="1730420"/>
                  <a:pt x="699171" y="1817346"/>
                  <a:pt x="727418" y="1827618"/>
                </a:cubicBezTo>
                <a:cubicBezTo>
                  <a:pt x="758107" y="1838778"/>
                  <a:pt x="792073" y="1836855"/>
                  <a:pt x="824400" y="1841473"/>
                </a:cubicBezTo>
                <a:cubicBezTo>
                  <a:pt x="852109" y="1850709"/>
                  <a:pt x="879551" y="1860789"/>
                  <a:pt x="907527" y="1869182"/>
                </a:cubicBezTo>
                <a:cubicBezTo>
                  <a:pt x="925765" y="1874653"/>
                  <a:pt x="944746" y="1877436"/>
                  <a:pt x="962945" y="1883036"/>
                </a:cubicBezTo>
                <a:cubicBezTo>
                  <a:pt x="1004820" y="1895920"/>
                  <a:pt x="1087636" y="1924600"/>
                  <a:pt x="1087636" y="1924600"/>
                </a:cubicBezTo>
                <a:cubicBezTo>
                  <a:pt x="1198472" y="1919982"/>
                  <a:pt x="1309494" y="1918649"/>
                  <a:pt x="1420145" y="1910745"/>
                </a:cubicBezTo>
                <a:cubicBezTo>
                  <a:pt x="1439138" y="1909388"/>
                  <a:pt x="1457255" y="1902122"/>
                  <a:pt x="1475564" y="1896891"/>
                </a:cubicBezTo>
                <a:cubicBezTo>
                  <a:pt x="1489606" y="1892879"/>
                  <a:pt x="1517127" y="1883036"/>
                  <a:pt x="1517127" y="188303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7" name="Přímá spojnice 36"/>
          <p:cNvCxnSpPr/>
          <p:nvPr/>
        </p:nvCxnSpPr>
        <p:spPr>
          <a:xfrm>
            <a:off x="980639" y="2062937"/>
            <a:ext cx="1128870" cy="1140906"/>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Přímá spojnice 38"/>
          <p:cNvCxnSpPr/>
          <p:nvPr/>
        </p:nvCxnSpPr>
        <p:spPr>
          <a:xfrm flipV="1">
            <a:off x="919691" y="2118922"/>
            <a:ext cx="1250766" cy="968092"/>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47" name="TextovéPole 46"/>
          <p:cNvSpPr txBox="1"/>
          <p:nvPr/>
        </p:nvSpPr>
        <p:spPr>
          <a:xfrm>
            <a:off x="2082993" y="4032328"/>
            <a:ext cx="1257332" cy="276999"/>
          </a:xfrm>
          <a:prstGeom prst="rect">
            <a:avLst/>
          </a:prstGeom>
          <a:noFill/>
        </p:spPr>
        <p:txBody>
          <a:bodyPr wrap="none" rtlCol="0">
            <a:spAutoFit/>
          </a:bodyPr>
          <a:lstStyle/>
          <a:p>
            <a:r>
              <a:rPr lang="cs-CZ" sz="1200" dirty="0" smtClean="0"/>
              <a:t>fragmenty </a:t>
            </a:r>
            <a:r>
              <a:rPr lang="cs-CZ" sz="1200" dirty="0" err="1" smtClean="0"/>
              <a:t>mRNA</a:t>
            </a:r>
            <a:endParaRPr lang="cs-CZ" sz="1200" dirty="0"/>
          </a:p>
        </p:txBody>
      </p:sp>
      <p:sp>
        <p:nvSpPr>
          <p:cNvPr id="48" name="TextovéPole 47"/>
          <p:cNvSpPr txBox="1"/>
          <p:nvPr/>
        </p:nvSpPr>
        <p:spPr>
          <a:xfrm>
            <a:off x="7485658" y="6557847"/>
            <a:ext cx="1530419" cy="276999"/>
          </a:xfrm>
          <a:prstGeom prst="rect">
            <a:avLst/>
          </a:prstGeom>
          <a:noFill/>
        </p:spPr>
        <p:txBody>
          <a:bodyPr wrap="none" rtlCol="0">
            <a:spAutoFit/>
          </a:bodyPr>
          <a:lstStyle/>
          <a:p>
            <a:r>
              <a:rPr lang="cs-CZ" sz="1200" dirty="0" smtClean="0">
                <a:solidFill>
                  <a:schemeClr val="bg1">
                    <a:lumMod val="50000"/>
                  </a:schemeClr>
                </a:solidFill>
              </a:rPr>
              <a:t>upraveno z Wikipedie</a:t>
            </a:r>
            <a:endParaRPr lang="cs-CZ" sz="1200" dirty="0">
              <a:solidFill>
                <a:schemeClr val="bg1">
                  <a:lumMod val="50000"/>
                </a:schemeClr>
              </a:solidFill>
            </a:endParaRPr>
          </a:p>
        </p:txBody>
      </p:sp>
      <p:sp>
        <p:nvSpPr>
          <p:cNvPr id="2" name="TextovéPole 1"/>
          <p:cNvSpPr txBox="1"/>
          <p:nvPr/>
        </p:nvSpPr>
        <p:spPr>
          <a:xfrm>
            <a:off x="4573772" y="5387631"/>
            <a:ext cx="1074205" cy="369332"/>
          </a:xfrm>
          <a:prstGeom prst="rect">
            <a:avLst/>
          </a:prstGeom>
          <a:noFill/>
        </p:spPr>
        <p:txBody>
          <a:bodyPr wrap="none" rtlCol="0">
            <a:spAutoFit/>
          </a:bodyPr>
          <a:lstStyle/>
          <a:p>
            <a:r>
              <a:rPr lang="cs-CZ" b="1" dirty="0" smtClean="0">
                <a:solidFill>
                  <a:schemeClr val="accent3">
                    <a:lumMod val="50000"/>
                  </a:schemeClr>
                </a:solidFill>
              </a:rPr>
              <a:t>Argonaut</a:t>
            </a:r>
            <a:endParaRPr lang="cs-CZ" b="1" dirty="0">
              <a:solidFill>
                <a:schemeClr val="accent3">
                  <a:lumMod val="50000"/>
                </a:schemeClr>
              </a:solidFill>
            </a:endParaRPr>
          </a:p>
        </p:txBody>
      </p:sp>
      <p:sp>
        <p:nvSpPr>
          <p:cNvPr id="3" name="Ovál 2"/>
          <p:cNvSpPr/>
          <p:nvPr/>
        </p:nvSpPr>
        <p:spPr>
          <a:xfrm>
            <a:off x="1651516" y="5558674"/>
            <a:ext cx="331847" cy="1846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vál 5"/>
          <p:cNvSpPr/>
          <p:nvPr/>
        </p:nvSpPr>
        <p:spPr>
          <a:xfrm>
            <a:off x="1032654" y="6123671"/>
            <a:ext cx="165923" cy="294493"/>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2" name="2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895207" y="616685"/>
            <a:ext cx="487363" cy="487363"/>
          </a:xfrm>
          <a:prstGeom prst="rect">
            <a:avLst/>
          </a:prstGeom>
          <a:ln w="25400">
            <a:solidFill>
              <a:srgbClr val="00B050"/>
            </a:solidFill>
          </a:ln>
        </p:spPr>
      </p:pic>
    </p:spTree>
    <p:extLst>
      <p:ext uri="{BB962C8B-B14F-4D97-AF65-F5344CB8AC3E}">
        <p14:creationId xmlns:p14="http://schemas.microsoft.com/office/powerpoint/2010/main" val="193130964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7043" fill="hold"/>
                                        <p:tgtEl>
                                          <p:spTgt spid="12"/>
                                        </p:tgtEl>
                                      </p:cBhvr>
                                    </p:cmd>
                                  </p:childTnLst>
                                </p:cTn>
                              </p:par>
                            </p:childTnLst>
                          </p:cTn>
                        </p:par>
                      </p:childTnLst>
                    </p:cTn>
                  </p:par>
                </p:childTnLst>
              </p:cTn>
              <p:nextCondLst>
                <p:cond evt="onClick" delay="0">
                  <p:tgtEl>
                    <p:spTgt spid="12"/>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923928" y="6165304"/>
            <a:ext cx="6462464" cy="369332"/>
          </a:xfrm>
          <a:prstGeom prst="rect">
            <a:avLst/>
          </a:prstGeom>
        </p:spPr>
        <p:txBody>
          <a:bodyPr wrap="square">
            <a:spAutoFit/>
          </a:bodyPr>
          <a:lstStyle/>
          <a:p>
            <a:r>
              <a:rPr lang="cs-CZ" dirty="0"/>
              <a:t>https://www.youtube.com/watch?v=cK-OGB1_ELE</a:t>
            </a:r>
          </a:p>
        </p:txBody>
      </p:sp>
      <p:pic>
        <p:nvPicPr>
          <p:cNvPr id="5" name="RNA interference (RNAi)_ by Nature Vide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67544" y="332656"/>
            <a:ext cx="8448939" cy="4752528"/>
          </a:xfrm>
          <a:prstGeom prst="rect">
            <a:avLst/>
          </a:prstGeom>
        </p:spPr>
      </p:pic>
    </p:spTree>
    <p:extLst>
      <p:ext uri="{BB962C8B-B14F-4D97-AF65-F5344CB8AC3E}">
        <p14:creationId xmlns:p14="http://schemas.microsoft.com/office/powerpoint/2010/main" val="33326159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39394">
                <p:cTn id="7" fill="hold" display="0">
                  <p:stCondLst>
                    <p:cond delay="indefinite"/>
                  </p:stCondLst>
                </p:cTn>
                <p:tgtEl>
                  <p:spTgt spid="5"/>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467544" y="692696"/>
            <a:ext cx="8208912" cy="4247317"/>
          </a:xfrm>
          <a:prstGeom prst="rect">
            <a:avLst/>
          </a:prstGeom>
        </p:spPr>
        <p:txBody>
          <a:bodyPr wrap="square">
            <a:spAutoFit/>
          </a:bodyPr>
          <a:lstStyle/>
          <a:p>
            <a:pPr marL="342900" lvl="0" indent="-342900">
              <a:lnSpc>
                <a:spcPct val="150000"/>
              </a:lnSpc>
              <a:spcAft>
                <a:spcPts val="0"/>
              </a:spcAft>
              <a:buFont typeface="Arial" panose="020B0604020202020204" pitchFamily="34" charset="0"/>
              <a:buChar char="*"/>
            </a:pPr>
            <a:r>
              <a:rPr lang="cs-CZ" sz="2000" dirty="0" smtClean="0">
                <a:latin typeface="Times New Roman" panose="02020603050405020304" pitchFamily="18" charset="0"/>
                <a:ea typeface="Times New Roman" panose="02020603050405020304" pitchFamily="18" charset="0"/>
              </a:rPr>
              <a:t>poznání </a:t>
            </a:r>
            <a:r>
              <a:rPr lang="cs-CZ" sz="2000" dirty="0">
                <a:latin typeface="Times New Roman" panose="02020603050405020304" pitchFamily="18" charset="0"/>
                <a:ea typeface="Times New Roman" panose="02020603050405020304" pitchFamily="18" charset="0"/>
              </a:rPr>
              <a:t>sama sebe </a:t>
            </a:r>
          </a:p>
          <a:p>
            <a:pPr>
              <a:lnSpc>
                <a:spcPct val="150000"/>
              </a:lnSpc>
              <a:spcAft>
                <a:spcPts val="0"/>
              </a:spcAft>
            </a:pPr>
            <a:r>
              <a:rPr lang="cs-CZ" sz="2000" dirty="0">
                <a:latin typeface="Times New Roman" panose="02020603050405020304" pitchFamily="18" charset="0"/>
                <a:ea typeface="Times New Roman" panose="02020603050405020304" pitchFamily="18" charset="0"/>
              </a:rPr>
              <a:t>	 evoluce: od šimpanze se lišíme jen 1,5 % </a:t>
            </a:r>
            <a:r>
              <a:rPr lang="cs-CZ" sz="2000" dirty="0" smtClean="0">
                <a:latin typeface="Times New Roman" panose="02020603050405020304" pitchFamily="18" charset="0"/>
                <a:ea typeface="Times New Roman" panose="02020603050405020304" pitchFamily="18" charset="0"/>
              </a:rPr>
              <a:t>- 4 %, </a:t>
            </a:r>
            <a:endParaRPr lang="cs-CZ" sz="2000" dirty="0">
              <a:latin typeface="Times New Roman" panose="02020603050405020304" pitchFamily="18" charset="0"/>
              <a:ea typeface="Times New Roman" panose="02020603050405020304" pitchFamily="18" charset="0"/>
            </a:endParaRPr>
          </a:p>
          <a:p>
            <a:pPr>
              <a:lnSpc>
                <a:spcPct val="150000"/>
              </a:lnSpc>
              <a:spcAft>
                <a:spcPts val="0"/>
              </a:spcAft>
            </a:pPr>
            <a:r>
              <a:rPr lang="cs-CZ" sz="2000" dirty="0">
                <a:latin typeface="Times New Roman" panose="02020603050405020304" pitchFamily="18" charset="0"/>
                <a:ea typeface="Times New Roman" panose="02020603050405020304" pitchFamily="18" charset="0"/>
              </a:rPr>
              <a:t>	 rozdíly mezi rasami nejsou statisticky významné (ale přesto jsou)</a:t>
            </a:r>
          </a:p>
          <a:p>
            <a:pPr marL="342900" lvl="0" indent="-342900">
              <a:lnSpc>
                <a:spcPct val="150000"/>
              </a:lnSpc>
              <a:spcAft>
                <a:spcPts val="0"/>
              </a:spcAft>
              <a:buFont typeface="Arial" panose="020B0604020202020204" pitchFamily="34" charset="0"/>
              <a:buChar char="*"/>
            </a:pPr>
            <a:r>
              <a:rPr lang="cs-CZ" sz="2000" dirty="0">
                <a:latin typeface="Times New Roman" panose="02020603050405020304" pitchFamily="18" charset="0"/>
                <a:ea typeface="Times New Roman" panose="02020603050405020304" pitchFamily="18" charset="0"/>
              </a:rPr>
              <a:t>genetické poradenství (identifikace vadných recesivních genů, DNA </a:t>
            </a:r>
            <a:r>
              <a:rPr lang="cs-CZ" sz="2000" dirty="0" smtClean="0">
                <a:latin typeface="Times New Roman" panose="02020603050405020304" pitchFamily="18" charset="0"/>
                <a:ea typeface="Times New Roman" panose="02020603050405020304" pitchFamily="18" charset="0"/>
              </a:rPr>
              <a:t>sondy)</a:t>
            </a:r>
            <a:endParaRPr lang="cs-CZ" sz="2000" dirty="0">
              <a:latin typeface="Times New Roman" panose="02020603050405020304" pitchFamily="18" charset="0"/>
              <a:ea typeface="Times New Roman" panose="02020603050405020304" pitchFamily="18" charset="0"/>
            </a:endParaRPr>
          </a:p>
          <a:p>
            <a:pPr marL="342900" lvl="0" indent="-342900">
              <a:lnSpc>
                <a:spcPct val="150000"/>
              </a:lnSpc>
              <a:spcAft>
                <a:spcPts val="0"/>
              </a:spcAft>
              <a:buFont typeface="Arial" panose="020B0604020202020204" pitchFamily="34" charset="0"/>
              <a:buChar char="*"/>
            </a:pPr>
            <a:r>
              <a:rPr lang="cs-CZ" sz="2000" dirty="0">
                <a:latin typeface="Times New Roman" panose="02020603050405020304" pitchFamily="18" charset="0"/>
                <a:ea typeface="Times New Roman" panose="02020603050405020304" pitchFamily="18" charset="0"/>
              </a:rPr>
              <a:t>odhady rizik (typy vhodné pro práci v </a:t>
            </a:r>
            <a:r>
              <a:rPr lang="cs-CZ" sz="2000" dirty="0" err="1">
                <a:latin typeface="Times New Roman" panose="02020603050405020304" pitchFamily="18" charset="0"/>
                <a:ea typeface="Times New Roman" panose="02020603050405020304" pitchFamily="18" charset="0"/>
              </a:rPr>
              <a:t>chem</a:t>
            </a:r>
            <a:r>
              <a:rPr lang="cs-CZ" sz="2000" dirty="0">
                <a:latin typeface="Times New Roman" panose="02020603050405020304" pitchFamily="18" charset="0"/>
                <a:ea typeface="Times New Roman" panose="02020603050405020304" pitchFamily="18" charset="0"/>
              </a:rPr>
              <a:t>. průmyslu?, co na to pojišťovny)</a:t>
            </a:r>
          </a:p>
          <a:p>
            <a:pPr marL="342900" lvl="0" indent="-342900">
              <a:lnSpc>
                <a:spcPct val="150000"/>
              </a:lnSpc>
              <a:spcAft>
                <a:spcPts val="0"/>
              </a:spcAft>
              <a:buFont typeface="Arial" panose="020B0604020202020204" pitchFamily="34" charset="0"/>
              <a:buChar char="*"/>
            </a:pPr>
            <a:r>
              <a:rPr lang="cs-CZ" sz="2000" dirty="0" smtClean="0">
                <a:latin typeface="Times New Roman" panose="02020603050405020304" pitchFamily="18" charset="0"/>
                <a:ea typeface="Times New Roman" panose="02020603050405020304" pitchFamily="18" charset="0"/>
              </a:rPr>
              <a:t>cílená </a:t>
            </a:r>
            <a:r>
              <a:rPr lang="cs-CZ" sz="2000" dirty="0">
                <a:latin typeface="Times New Roman" panose="02020603050405020304" pitchFamily="18" charset="0"/>
                <a:ea typeface="Times New Roman" panose="02020603050405020304" pitchFamily="18" charset="0"/>
              </a:rPr>
              <a:t>terapie (odhad citlivosti vůči určitému typu chemoterapie)</a:t>
            </a:r>
          </a:p>
          <a:p>
            <a:pPr marL="342900" lvl="0" indent="-342900">
              <a:lnSpc>
                <a:spcPct val="150000"/>
              </a:lnSpc>
              <a:spcAft>
                <a:spcPts val="0"/>
              </a:spcAft>
              <a:buFont typeface="Arial" panose="020B0604020202020204" pitchFamily="34" charset="0"/>
              <a:buChar char="*"/>
            </a:pPr>
            <a:r>
              <a:rPr lang="cs-CZ" sz="2000" dirty="0">
                <a:latin typeface="Times New Roman" panose="02020603050405020304" pitchFamily="18" charset="0"/>
                <a:ea typeface="Times New Roman" panose="02020603050405020304" pitchFamily="18" charset="0"/>
              </a:rPr>
              <a:t>identifikace jedince (kriminalistika, paternitní spory, výběr vhodných dárců orgánů</a:t>
            </a:r>
            <a:r>
              <a:rPr lang="cs-CZ" sz="2000" dirty="0" smtClean="0">
                <a:latin typeface="Times New Roman" panose="02020603050405020304" pitchFamily="18" charset="0"/>
                <a:ea typeface="Times New Roman" panose="02020603050405020304" pitchFamily="18" charset="0"/>
              </a:rPr>
              <a:t>)</a:t>
            </a:r>
            <a:endParaRPr lang="cs-CZ" sz="2000" dirty="0">
              <a:latin typeface="Times New Roman" panose="02020603050405020304" pitchFamily="18" charset="0"/>
              <a:ea typeface="Times New Roman" panose="02020603050405020304" pitchFamily="18" charset="0"/>
            </a:endParaRPr>
          </a:p>
        </p:txBody>
      </p:sp>
      <p:sp>
        <p:nvSpPr>
          <p:cNvPr id="5" name="Obdélník 4"/>
          <p:cNvSpPr/>
          <p:nvPr/>
        </p:nvSpPr>
        <p:spPr>
          <a:xfrm>
            <a:off x="2339752" y="14988"/>
            <a:ext cx="4294765" cy="507831"/>
          </a:xfrm>
          <a:prstGeom prst="rect">
            <a:avLst/>
          </a:prstGeom>
        </p:spPr>
        <p:txBody>
          <a:bodyPr wrap="none">
            <a:spAutoFit/>
          </a:bodyPr>
          <a:lstStyle/>
          <a:p>
            <a:pPr>
              <a:lnSpc>
                <a:spcPct val="150000"/>
              </a:lnSpc>
              <a:spcAft>
                <a:spcPts val="0"/>
              </a:spcAft>
            </a:pPr>
            <a:r>
              <a:rPr lang="cs-CZ" b="1" dirty="0" smtClean="0">
                <a:solidFill>
                  <a:srgbClr val="C00000"/>
                </a:solidFill>
                <a:latin typeface="Times New Roman" panose="02020603050405020304" pitchFamily="18" charset="0"/>
                <a:ea typeface="Times New Roman" panose="02020603050405020304" pitchFamily="18" charset="0"/>
              </a:rPr>
              <a:t>Co nám přináší znalost lidského genomu?</a:t>
            </a:r>
            <a:endParaRPr lang="cs-CZ" b="1" dirty="0">
              <a:solidFill>
                <a:srgbClr val="C00000"/>
              </a:solidFill>
              <a:latin typeface="Times New Roman" panose="02020603050405020304" pitchFamily="18" charset="0"/>
              <a:ea typeface="Times New Roman" panose="02020603050405020304" pitchFamily="18" charset="0"/>
            </a:endParaRPr>
          </a:p>
        </p:txBody>
      </p:sp>
      <p:pic>
        <p:nvPicPr>
          <p:cNvPr id="2" name="3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308304" y="5733256"/>
            <a:ext cx="487363" cy="487363"/>
          </a:xfrm>
          <a:prstGeom prst="rect">
            <a:avLst/>
          </a:prstGeom>
          <a:ln w="25400">
            <a:solidFill>
              <a:srgbClr val="00B050"/>
            </a:solidFill>
          </a:ln>
        </p:spPr>
      </p:pic>
    </p:spTree>
    <p:extLst>
      <p:ext uri="{BB962C8B-B14F-4D97-AF65-F5344CB8AC3E}">
        <p14:creationId xmlns:p14="http://schemas.microsoft.com/office/powerpoint/2010/main" val="39028127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33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251520" y="14604"/>
            <a:ext cx="7920880" cy="6401753"/>
          </a:xfrm>
          <a:prstGeom prst="rect">
            <a:avLst/>
          </a:prstGeom>
        </p:spPr>
        <p:txBody>
          <a:bodyPr wrap="square">
            <a:spAutoFit/>
          </a:bodyPr>
          <a:lstStyle/>
          <a:p>
            <a:pPr>
              <a:lnSpc>
                <a:spcPct val="150000"/>
              </a:lnSpc>
              <a:spcAft>
                <a:spcPts val="0"/>
              </a:spcAft>
            </a:pPr>
            <a:r>
              <a:rPr lang="cs-CZ" sz="2000" b="1" dirty="0">
                <a:solidFill>
                  <a:srgbClr val="C00000"/>
                </a:solidFill>
                <a:latin typeface="Times New Roman" panose="02020603050405020304" pitchFamily="18" charset="0"/>
                <a:ea typeface="Times New Roman" panose="02020603050405020304" pitchFamily="18" charset="0"/>
              </a:rPr>
              <a:t>Etické problémy:</a:t>
            </a:r>
          </a:p>
          <a:p>
            <a:pPr marL="342900" lvl="0" indent="-342900">
              <a:spcAft>
                <a:spcPts val="0"/>
              </a:spcAft>
              <a:buFont typeface="Arial" panose="020B0604020202020204" pitchFamily="34" charset="0"/>
              <a:buChar char="•"/>
            </a:pPr>
            <a:r>
              <a:rPr lang="cs-CZ" sz="2000" dirty="0">
                <a:latin typeface="Times New Roman" panose="02020603050405020304" pitchFamily="18" charset="0"/>
                <a:ea typeface="Times New Roman" panose="02020603050405020304" pitchFamily="18" charset="0"/>
              </a:rPr>
              <a:t>Kyperští Řekové: k žádosti o sňatek předložit potvrzení o testu na </a:t>
            </a:r>
            <a:r>
              <a:rPr lang="cs-CZ" sz="2000" dirty="0">
                <a:latin typeface="Times New Roman" panose="02020603050405020304" pitchFamily="18" charset="0"/>
                <a:ea typeface="Times New Roman" panose="02020603050405020304" pitchFamily="18" charset="0"/>
                <a:sym typeface="Symbol" panose="05050102010706020507" pitchFamily="18" charset="2"/>
              </a:rPr>
              <a:t></a:t>
            </a:r>
            <a:r>
              <a:rPr lang="cs-CZ" sz="2000" dirty="0">
                <a:latin typeface="Times New Roman" panose="02020603050405020304" pitchFamily="18" charset="0"/>
                <a:ea typeface="Times New Roman" panose="02020603050405020304" pitchFamily="18" charset="0"/>
              </a:rPr>
              <a:t>-talasemii</a:t>
            </a:r>
            <a:r>
              <a:rPr lang="cs-CZ" sz="2000" dirty="0" smtClean="0">
                <a:latin typeface="Times New Roman" panose="02020603050405020304" pitchFamily="18" charset="0"/>
                <a:ea typeface="Times New Roman" panose="02020603050405020304" pitchFamily="18" charset="0"/>
              </a:rPr>
              <a:t>.</a:t>
            </a:r>
          </a:p>
          <a:p>
            <a:pPr marL="342900" lvl="0" indent="-342900">
              <a:spcAft>
                <a:spcPts val="0"/>
              </a:spcAft>
              <a:buFont typeface="Arial" panose="020B0604020202020204" pitchFamily="34" charset="0"/>
              <a:buChar char="•"/>
            </a:pPr>
            <a:endParaRPr lang="cs-CZ" sz="2000" dirty="0">
              <a:latin typeface="Times New Roman" panose="02020603050405020304" pitchFamily="18" charset="0"/>
              <a:ea typeface="Times New Roman" panose="02020603050405020304" pitchFamily="18" charset="0"/>
            </a:endParaRPr>
          </a:p>
          <a:p>
            <a:pPr marL="342900" lvl="0" indent="-342900">
              <a:spcAft>
                <a:spcPts val="0"/>
              </a:spcAft>
              <a:buFont typeface="Arial" panose="020B0604020202020204" pitchFamily="34" charset="0"/>
              <a:buChar char="•"/>
            </a:pPr>
            <a:r>
              <a:rPr lang="cs-CZ" sz="2000" dirty="0">
                <a:latin typeface="Times New Roman" panose="02020603050405020304" pitchFamily="18" charset="0"/>
                <a:ea typeface="Times New Roman" panose="02020603050405020304" pitchFamily="18" charset="0"/>
              </a:rPr>
              <a:t>arabští </a:t>
            </a:r>
            <a:r>
              <a:rPr lang="cs-CZ" sz="2000" dirty="0" err="1">
                <a:latin typeface="Times New Roman" panose="02020603050405020304" pitchFamily="18" charset="0"/>
                <a:ea typeface="Times New Roman" panose="02020603050405020304" pitchFamily="18" charset="0"/>
              </a:rPr>
              <a:t>beduini</a:t>
            </a:r>
            <a:r>
              <a:rPr lang="cs-CZ" sz="2000" dirty="0">
                <a:latin typeface="Times New Roman" panose="02020603050405020304" pitchFamily="18" charset="0"/>
                <a:ea typeface="Times New Roman" panose="02020603050405020304" pitchFamily="18" charset="0"/>
              </a:rPr>
              <a:t> - přítomnost recesivního genu pro </a:t>
            </a:r>
            <a:r>
              <a:rPr lang="cs-CZ" sz="2000" dirty="0" err="1">
                <a:latin typeface="Times New Roman" panose="02020603050405020304" pitchFamily="18" charset="0"/>
                <a:ea typeface="Times New Roman" panose="02020603050405020304" pitchFamily="18" charset="0"/>
              </a:rPr>
              <a:t>leucinosu</a:t>
            </a:r>
            <a:r>
              <a:rPr lang="cs-CZ" sz="2000" dirty="0">
                <a:latin typeface="Times New Roman" panose="02020603050405020304" pitchFamily="18" charset="0"/>
                <a:ea typeface="Times New Roman" panose="02020603050405020304" pitchFamily="18" charset="0"/>
              </a:rPr>
              <a:t> </a:t>
            </a:r>
            <a:r>
              <a:rPr lang="cs-CZ" sz="2000" dirty="0">
                <a:latin typeface="Times New Roman" panose="02020603050405020304" pitchFamily="18" charset="0"/>
                <a:ea typeface="Times New Roman" panose="02020603050405020304" pitchFamily="18" charset="0"/>
                <a:sym typeface="Symbol" panose="05050102010706020507" pitchFamily="18" charset="2"/>
              </a:rPr>
              <a:t></a:t>
            </a:r>
            <a:r>
              <a:rPr lang="cs-CZ" sz="2000" dirty="0">
                <a:latin typeface="Times New Roman" panose="02020603050405020304" pitchFamily="18" charset="0"/>
                <a:ea typeface="Times New Roman" panose="02020603050405020304" pitchFamily="18" charset="0"/>
              </a:rPr>
              <a:t> ženy se </a:t>
            </a:r>
            <a:r>
              <a:rPr lang="cs-CZ" sz="2000" dirty="0" smtClean="0">
                <a:latin typeface="Times New Roman" panose="02020603050405020304" pitchFamily="18" charset="0"/>
                <a:ea typeface="Times New Roman" panose="02020603050405020304" pitchFamily="18" charset="0"/>
              </a:rPr>
              <a:t>nevdají</a:t>
            </a:r>
          </a:p>
          <a:p>
            <a:pPr lvl="0">
              <a:spcAft>
                <a:spcPts val="0"/>
              </a:spcAft>
            </a:pPr>
            <a:endParaRPr lang="cs-CZ" sz="2000" dirty="0">
              <a:latin typeface="Times New Roman" panose="02020603050405020304" pitchFamily="18" charset="0"/>
              <a:ea typeface="Times New Roman" panose="02020603050405020304" pitchFamily="18" charset="0"/>
            </a:endParaRPr>
          </a:p>
          <a:p>
            <a:pPr marL="342900" lvl="0" indent="-342900">
              <a:spcAft>
                <a:spcPts val="0"/>
              </a:spcAft>
              <a:buFont typeface="Arial" panose="020B0604020202020204" pitchFamily="34" charset="0"/>
              <a:buChar char="•"/>
            </a:pPr>
            <a:r>
              <a:rPr lang="cs-CZ" sz="2000" dirty="0">
                <a:latin typeface="Times New Roman" panose="02020603050405020304" pitchFamily="18" charset="0"/>
                <a:ea typeface="Times New Roman" panose="02020603050405020304" pitchFamily="18" charset="0"/>
              </a:rPr>
              <a:t>UNESCO: </a:t>
            </a:r>
            <a:r>
              <a:rPr lang="cs-CZ" sz="2000" dirty="0"/>
              <a:t>Všeobecnou deklaraci o lidském genomu a lidských právech </a:t>
            </a:r>
            <a:r>
              <a:rPr lang="cs-CZ" sz="2000" dirty="0" smtClean="0">
                <a:latin typeface="Times New Roman" panose="02020603050405020304" pitchFamily="18" charset="0"/>
                <a:ea typeface="Times New Roman" panose="02020603050405020304" pitchFamily="18" charset="0"/>
              </a:rPr>
              <a:t>(1997)</a:t>
            </a:r>
          </a:p>
          <a:p>
            <a:pPr marL="800100" lvl="1" indent="-342900">
              <a:buFont typeface="Arial" panose="020B0604020202020204" pitchFamily="34" charset="0"/>
              <a:buChar char="•"/>
            </a:pPr>
            <a:r>
              <a:rPr lang="cs-CZ" sz="2000" dirty="0" smtClean="0">
                <a:latin typeface="Times New Roman" panose="02020603050405020304" pitchFamily="18" charset="0"/>
                <a:ea typeface="Times New Roman" panose="02020603050405020304" pitchFamily="18" charset="0"/>
              </a:rPr>
              <a:t>nikdo </a:t>
            </a:r>
            <a:r>
              <a:rPr lang="cs-CZ" sz="2000" dirty="0">
                <a:latin typeface="Times New Roman" panose="02020603050405020304" pitchFamily="18" charset="0"/>
                <a:ea typeface="Times New Roman" panose="02020603050405020304" pitchFamily="18" charset="0"/>
              </a:rPr>
              <a:t>nesmí být diskriminován kvůli svému </a:t>
            </a:r>
            <a:r>
              <a:rPr lang="cs-CZ" sz="2000" dirty="0" smtClean="0">
                <a:latin typeface="Times New Roman" panose="02020603050405020304" pitchFamily="18" charset="0"/>
                <a:ea typeface="Times New Roman" panose="02020603050405020304" pitchFamily="18" charset="0"/>
              </a:rPr>
              <a:t>genotypu</a:t>
            </a:r>
          </a:p>
          <a:p>
            <a:pPr marL="800100" lvl="1" indent="-342900">
              <a:buFont typeface="Arial" panose="020B0604020202020204" pitchFamily="34" charset="0"/>
              <a:buChar char="•"/>
            </a:pPr>
            <a:r>
              <a:rPr lang="cs-CZ" sz="2000" dirty="0" smtClean="0"/>
              <a:t>nikdo </a:t>
            </a:r>
            <a:r>
              <a:rPr lang="cs-CZ" sz="2000" dirty="0"/>
              <a:t>nesmí být proti své vůli </a:t>
            </a:r>
            <a:r>
              <a:rPr lang="cs-CZ" sz="2000" dirty="0" smtClean="0"/>
              <a:t>testován</a:t>
            </a:r>
          </a:p>
          <a:p>
            <a:pPr marL="800100" lvl="1" indent="-342900">
              <a:buFont typeface="Arial" panose="020B0604020202020204" pitchFamily="34" charset="0"/>
              <a:buChar char="•"/>
            </a:pPr>
            <a:r>
              <a:rPr lang="cs-CZ" sz="2000" dirty="0"/>
              <a:t>p</a:t>
            </a:r>
            <a:r>
              <a:rPr lang="cs-CZ" sz="2000" dirty="0" smtClean="0"/>
              <a:t>ráva </a:t>
            </a:r>
            <a:r>
              <a:rPr lang="cs-CZ" sz="2000" dirty="0"/>
              <a:t>jednotlivce jsou </a:t>
            </a:r>
            <a:r>
              <a:rPr lang="cs-CZ" sz="2000" dirty="0" smtClean="0"/>
              <a:t>prvotní</a:t>
            </a:r>
          </a:p>
          <a:p>
            <a:pPr marL="800100" lvl="1" indent="-342900">
              <a:buFont typeface="Arial" panose="020B0604020202020204" pitchFamily="34" charset="0"/>
              <a:buChar char="•"/>
            </a:pPr>
            <a:r>
              <a:rPr lang="cs-CZ" sz="2000" dirty="0" smtClean="0"/>
              <a:t>bez </a:t>
            </a:r>
            <a:r>
              <a:rPr lang="cs-CZ" sz="2000" dirty="0"/>
              <a:t>jeho souhlasu příbuzní ani společnost nemají právo znát výsledky genetických testů, ani je po něm nemohou vyžadovat</a:t>
            </a:r>
            <a:endParaRPr lang="cs-CZ" sz="2000" dirty="0" smtClean="0">
              <a:latin typeface="Times New Roman" panose="02020603050405020304" pitchFamily="18" charset="0"/>
              <a:ea typeface="Times New Roman" panose="02020603050405020304" pitchFamily="18" charset="0"/>
            </a:endParaRPr>
          </a:p>
          <a:p>
            <a:pPr marL="342900" lvl="0" indent="-342900">
              <a:spcAft>
                <a:spcPts val="0"/>
              </a:spcAft>
              <a:buFont typeface="Arial" panose="020B0604020202020204" pitchFamily="34" charset="0"/>
              <a:buChar char="•"/>
            </a:pPr>
            <a:endParaRPr lang="cs-CZ" sz="2000" dirty="0">
              <a:latin typeface="Times New Roman" panose="02020603050405020304" pitchFamily="18" charset="0"/>
              <a:ea typeface="Times New Roman" panose="02020603050405020304" pitchFamily="18" charset="0"/>
            </a:endParaRPr>
          </a:p>
          <a:p>
            <a:pPr marL="342900" lvl="0" indent="-342900">
              <a:spcAft>
                <a:spcPts val="0"/>
              </a:spcAft>
              <a:buFont typeface="Arial" panose="020B0604020202020204" pitchFamily="34" charset="0"/>
              <a:buChar char="•"/>
            </a:pPr>
            <a:r>
              <a:rPr lang="cs-CZ" sz="2000" dirty="0">
                <a:latin typeface="Times New Roman" panose="02020603050405020304" pitchFamily="18" charset="0"/>
                <a:ea typeface="Times New Roman" panose="02020603050405020304" pitchFamily="18" charset="0"/>
              </a:rPr>
              <a:t>2% lidských onemocnění je způsobeno mutacemi přímo (tzv. silné geny</a:t>
            </a:r>
            <a:r>
              <a:rPr lang="cs-CZ" sz="2000" dirty="0" smtClean="0">
                <a:latin typeface="Times New Roman" panose="02020603050405020304" pitchFamily="18" charset="0"/>
                <a:ea typeface="Times New Roman" panose="02020603050405020304" pitchFamily="18" charset="0"/>
              </a:rPr>
              <a:t>);</a:t>
            </a:r>
          </a:p>
          <a:p>
            <a:pPr marL="342900" lvl="0" indent="-342900">
              <a:spcAft>
                <a:spcPts val="0"/>
              </a:spcAft>
              <a:buFont typeface="Arial" panose="020B0604020202020204" pitchFamily="34" charset="0"/>
              <a:buChar char="•"/>
            </a:pPr>
            <a:endParaRPr lang="cs-CZ" sz="2000" dirty="0">
              <a:latin typeface="Times New Roman" panose="02020603050405020304" pitchFamily="18" charset="0"/>
              <a:ea typeface="Times New Roman" panose="02020603050405020304" pitchFamily="18" charset="0"/>
            </a:endParaRPr>
          </a:p>
          <a:p>
            <a:pPr marL="342900" indent="-342900">
              <a:spcAft>
                <a:spcPts val="0"/>
              </a:spcAft>
              <a:buFont typeface="Arial" panose="020B0604020202020204" pitchFamily="34" charset="0"/>
              <a:buChar char="•"/>
            </a:pPr>
            <a:r>
              <a:rPr lang="cs-CZ" sz="2000" dirty="0">
                <a:latin typeface="Times New Roman" panose="02020603050405020304" pitchFamily="18" charset="0"/>
                <a:ea typeface="Times New Roman" panose="02020603050405020304" pitchFamily="18" charset="0"/>
              </a:rPr>
              <a:t>další (alergie, srdeční onemocnění, většina nádorů) - kombinace slabých genů a vnějších vlivů</a:t>
            </a:r>
          </a:p>
        </p:txBody>
      </p:sp>
    </p:spTree>
    <p:extLst>
      <p:ext uri="{BB962C8B-B14F-4D97-AF65-F5344CB8AC3E}">
        <p14:creationId xmlns:p14="http://schemas.microsoft.com/office/powerpoint/2010/main" val="18962975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p:cNvPicPr>
            <a:picLocks noChangeAspect="1"/>
          </p:cNvPicPr>
          <p:nvPr/>
        </p:nvPicPr>
        <p:blipFill>
          <a:blip r:embed="rId5"/>
          <a:stretch>
            <a:fillRect/>
          </a:stretch>
        </p:blipFill>
        <p:spPr>
          <a:xfrm>
            <a:off x="6156176" y="264008"/>
            <a:ext cx="2818367" cy="1802047"/>
          </a:xfrm>
          <a:prstGeom prst="rect">
            <a:avLst/>
          </a:prstGeom>
        </p:spPr>
      </p:pic>
      <p:sp>
        <p:nvSpPr>
          <p:cNvPr id="4" name="Obdélník 3"/>
          <p:cNvSpPr/>
          <p:nvPr/>
        </p:nvSpPr>
        <p:spPr>
          <a:xfrm>
            <a:off x="2051720" y="269447"/>
            <a:ext cx="3797000" cy="954107"/>
          </a:xfrm>
          <a:prstGeom prst="rect">
            <a:avLst/>
          </a:prstGeom>
        </p:spPr>
        <p:txBody>
          <a:bodyPr wrap="none">
            <a:spAutoFit/>
          </a:bodyPr>
          <a:lstStyle/>
          <a:p>
            <a:pPr algn="ctr"/>
            <a:r>
              <a:rPr lang="cs-CZ" sz="3200" b="1" dirty="0">
                <a:solidFill>
                  <a:srgbClr val="C00000"/>
                </a:solidFill>
              </a:rPr>
              <a:t>Mitochondriální </a:t>
            </a:r>
            <a:r>
              <a:rPr lang="cs-CZ" sz="3200" b="1" dirty="0" smtClean="0">
                <a:solidFill>
                  <a:srgbClr val="C00000"/>
                </a:solidFill>
              </a:rPr>
              <a:t>DNA</a:t>
            </a:r>
          </a:p>
          <a:p>
            <a:pPr algn="ctr"/>
            <a:r>
              <a:rPr lang="cs-CZ" sz="2400" dirty="0" err="1" smtClean="0">
                <a:solidFill>
                  <a:srgbClr val="C00000"/>
                </a:solidFill>
              </a:rPr>
              <a:t>mtDNA</a:t>
            </a:r>
            <a:endParaRPr lang="cs-CZ" sz="2400" dirty="0">
              <a:solidFill>
                <a:srgbClr val="C00000"/>
              </a:solidFill>
            </a:endParaRPr>
          </a:p>
        </p:txBody>
      </p:sp>
      <p:sp>
        <p:nvSpPr>
          <p:cNvPr id="8" name="TextovéPole 7"/>
          <p:cNvSpPr txBox="1"/>
          <p:nvPr/>
        </p:nvSpPr>
        <p:spPr>
          <a:xfrm>
            <a:off x="367068" y="1424660"/>
            <a:ext cx="5211491" cy="2954655"/>
          </a:xfrm>
          <a:prstGeom prst="rect">
            <a:avLst/>
          </a:prstGeom>
          <a:noFill/>
        </p:spPr>
        <p:txBody>
          <a:bodyPr wrap="none" rtlCol="0">
            <a:spAutoFit/>
          </a:bodyPr>
          <a:lstStyle/>
          <a:p>
            <a:pPr marL="285750" indent="-285750">
              <a:spcAft>
                <a:spcPts val="1200"/>
              </a:spcAft>
              <a:buFont typeface="Arial" panose="020B0604020202020204" pitchFamily="34" charset="0"/>
              <a:buChar char="•"/>
            </a:pPr>
            <a:r>
              <a:rPr lang="cs-CZ" dirty="0" smtClean="0"/>
              <a:t>každá mitochondrie několik kopií </a:t>
            </a:r>
            <a:r>
              <a:rPr lang="cs-CZ" dirty="0" err="1" smtClean="0"/>
              <a:t>mtDNA</a:t>
            </a:r>
            <a:r>
              <a:rPr lang="cs-CZ" dirty="0" smtClean="0"/>
              <a:t> (až tisíce)</a:t>
            </a:r>
          </a:p>
          <a:p>
            <a:pPr marL="285750" indent="-285750">
              <a:spcAft>
                <a:spcPts val="1200"/>
              </a:spcAft>
              <a:buFont typeface="Arial" panose="020B0604020202020204" pitchFamily="34" charset="0"/>
              <a:buChar char="•"/>
            </a:pPr>
            <a:r>
              <a:rPr lang="cs-CZ" dirty="0" smtClean="0"/>
              <a:t>lidská </a:t>
            </a:r>
            <a:r>
              <a:rPr lang="cs-CZ" dirty="0" err="1" smtClean="0"/>
              <a:t>mtDNA</a:t>
            </a:r>
            <a:r>
              <a:rPr lang="cs-CZ" dirty="0" smtClean="0"/>
              <a:t> 16 569 </a:t>
            </a:r>
            <a:r>
              <a:rPr lang="cs-CZ" dirty="0" err="1" smtClean="0"/>
              <a:t>bp</a:t>
            </a:r>
            <a:endParaRPr lang="cs-CZ" dirty="0" smtClean="0"/>
          </a:p>
          <a:p>
            <a:pPr marL="742950" lvl="1" indent="-285750">
              <a:spcAft>
                <a:spcPts val="1200"/>
              </a:spcAft>
              <a:buFont typeface="Arial" panose="020B0604020202020204" pitchFamily="34" charset="0"/>
              <a:buChar char="•"/>
            </a:pPr>
            <a:r>
              <a:rPr lang="cs-CZ" dirty="0" smtClean="0"/>
              <a:t>37 genů</a:t>
            </a:r>
          </a:p>
          <a:p>
            <a:pPr marL="1200150" lvl="2" indent="-285750">
              <a:spcAft>
                <a:spcPts val="1200"/>
              </a:spcAft>
              <a:buFont typeface="Arial" panose="020B0604020202020204" pitchFamily="34" charset="0"/>
              <a:buChar char="•"/>
            </a:pPr>
            <a:r>
              <a:rPr lang="cs-CZ" dirty="0" smtClean="0"/>
              <a:t>13 proteinů</a:t>
            </a:r>
          </a:p>
          <a:p>
            <a:pPr marL="1200150" lvl="2" indent="-285750">
              <a:spcAft>
                <a:spcPts val="1200"/>
              </a:spcAft>
              <a:buFont typeface="Arial" panose="020B0604020202020204" pitchFamily="34" charset="0"/>
              <a:buChar char="•"/>
            </a:pPr>
            <a:r>
              <a:rPr lang="cs-CZ" dirty="0" err="1" smtClean="0"/>
              <a:t>rRNA</a:t>
            </a:r>
            <a:r>
              <a:rPr lang="cs-CZ" dirty="0" smtClean="0"/>
              <a:t>, </a:t>
            </a:r>
            <a:r>
              <a:rPr lang="cs-CZ" dirty="0" err="1" smtClean="0"/>
              <a:t>tRNA</a:t>
            </a:r>
            <a:endParaRPr lang="cs-CZ" dirty="0"/>
          </a:p>
          <a:p>
            <a:pPr marL="819150" lvl="3" indent="-361950">
              <a:spcAft>
                <a:spcPts val="1200"/>
              </a:spcAft>
              <a:buFont typeface="Arial" panose="020B0604020202020204" pitchFamily="34" charset="0"/>
              <a:buChar char="•"/>
            </a:pPr>
            <a:r>
              <a:rPr lang="cs-CZ" dirty="0" smtClean="0"/>
              <a:t>4 jiné kodóny</a:t>
            </a:r>
          </a:p>
          <a:p>
            <a:pPr marL="1200150" lvl="2" indent="-285750">
              <a:spcAft>
                <a:spcPts val="1200"/>
              </a:spcAft>
              <a:buFont typeface="Arial" panose="020B0604020202020204" pitchFamily="34" charset="0"/>
              <a:buChar char="•"/>
            </a:pPr>
            <a:endParaRPr lang="cs-CZ" dirty="0"/>
          </a:p>
        </p:txBody>
      </p:sp>
      <p:sp>
        <p:nvSpPr>
          <p:cNvPr id="9" name="TextovéPole 8"/>
          <p:cNvSpPr txBox="1"/>
          <p:nvPr/>
        </p:nvSpPr>
        <p:spPr>
          <a:xfrm>
            <a:off x="1043608" y="2708920"/>
            <a:ext cx="184731" cy="369332"/>
          </a:xfrm>
          <a:prstGeom prst="rect">
            <a:avLst/>
          </a:prstGeom>
          <a:noFill/>
        </p:spPr>
        <p:txBody>
          <a:bodyPr wrap="none" rtlCol="0">
            <a:spAutoFit/>
          </a:bodyPr>
          <a:lstStyle/>
          <a:p>
            <a:endParaRPr lang="cs-CZ" dirty="0"/>
          </a:p>
        </p:txBody>
      </p:sp>
      <p:pic>
        <p:nvPicPr>
          <p:cNvPr id="22530" name="Picture 2" descr="https://upload.wikimedia.org/wikipedia/commons/thumb/2/24/Mitochondrial_DNA_cs.svg/1280px-Mitochondrial_DNA_cs.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54103" y="2624989"/>
            <a:ext cx="3989233" cy="3225669"/>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p:cNvSpPr/>
          <p:nvPr/>
        </p:nvSpPr>
        <p:spPr>
          <a:xfrm>
            <a:off x="7458940" y="3974934"/>
            <a:ext cx="1502655" cy="369332"/>
          </a:xfrm>
          <a:prstGeom prst="rect">
            <a:avLst/>
          </a:prstGeom>
        </p:spPr>
        <p:txBody>
          <a:bodyPr wrap="none">
            <a:spAutoFit/>
          </a:bodyPr>
          <a:lstStyle/>
          <a:p>
            <a:r>
              <a:rPr lang="cs-CZ" dirty="0"/>
              <a:t>lidská </a:t>
            </a:r>
            <a:r>
              <a:rPr lang="cs-CZ" dirty="0" err="1"/>
              <a:t>mtDNA</a:t>
            </a:r>
            <a:r>
              <a:rPr lang="cs-CZ" dirty="0"/>
              <a:t> </a:t>
            </a:r>
          </a:p>
        </p:txBody>
      </p:sp>
      <p:pic>
        <p:nvPicPr>
          <p:cNvPr id="2" name="3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5973" y="5290103"/>
            <a:ext cx="746944" cy="746944"/>
          </a:xfrm>
          <a:prstGeom prst="rect">
            <a:avLst/>
          </a:prstGeom>
          <a:ln w="25400">
            <a:solidFill>
              <a:srgbClr val="00B050"/>
            </a:solidFill>
          </a:ln>
        </p:spPr>
      </p:pic>
    </p:spTree>
    <p:extLst>
      <p:ext uri="{BB962C8B-B14F-4D97-AF65-F5344CB8AC3E}">
        <p14:creationId xmlns:p14="http://schemas.microsoft.com/office/powerpoint/2010/main" val="31113264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85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4"/>
          <a:stretch>
            <a:fillRect/>
          </a:stretch>
        </p:blipFill>
        <p:spPr>
          <a:xfrm>
            <a:off x="1763688" y="836712"/>
            <a:ext cx="5040560" cy="5557614"/>
          </a:xfrm>
          <a:prstGeom prst="rect">
            <a:avLst/>
          </a:prstGeom>
        </p:spPr>
      </p:pic>
      <p:sp>
        <p:nvSpPr>
          <p:cNvPr id="5" name="TextovéPole 4"/>
          <p:cNvSpPr txBox="1"/>
          <p:nvPr/>
        </p:nvSpPr>
        <p:spPr>
          <a:xfrm>
            <a:off x="4773435" y="6550223"/>
            <a:ext cx="4061625" cy="307777"/>
          </a:xfrm>
          <a:prstGeom prst="rect">
            <a:avLst/>
          </a:prstGeom>
          <a:noFill/>
        </p:spPr>
        <p:txBody>
          <a:bodyPr wrap="none" rtlCol="0">
            <a:spAutoFit/>
          </a:bodyPr>
          <a:lstStyle/>
          <a:p>
            <a:r>
              <a:rPr lang="cs-CZ" sz="1400" dirty="0" smtClean="0"/>
              <a:t>Jaroslav Petr: Děti tří rodičů – Vesmír </a:t>
            </a:r>
            <a:r>
              <a:rPr lang="cs-CZ" sz="1400" dirty="0"/>
              <a:t>94, </a:t>
            </a:r>
            <a:r>
              <a:rPr lang="cs-CZ" sz="1400" dirty="0" smtClean="0"/>
              <a:t>204, 2015/4</a:t>
            </a:r>
          </a:p>
        </p:txBody>
      </p:sp>
      <p:sp>
        <p:nvSpPr>
          <p:cNvPr id="6" name="TextovéPole 5"/>
          <p:cNvSpPr txBox="1"/>
          <p:nvPr/>
        </p:nvSpPr>
        <p:spPr>
          <a:xfrm>
            <a:off x="3347864" y="157595"/>
            <a:ext cx="2247346" cy="523220"/>
          </a:xfrm>
          <a:prstGeom prst="rect">
            <a:avLst/>
          </a:prstGeom>
          <a:noFill/>
        </p:spPr>
        <p:txBody>
          <a:bodyPr wrap="none" rtlCol="0">
            <a:spAutoFit/>
          </a:bodyPr>
          <a:lstStyle/>
          <a:p>
            <a:r>
              <a:rPr lang="cs-CZ" sz="2800" b="1" dirty="0" smtClean="0">
                <a:solidFill>
                  <a:srgbClr val="C00000"/>
                </a:solidFill>
              </a:rPr>
              <a:t>Děti tří rodičů</a:t>
            </a:r>
            <a:endParaRPr lang="cs-CZ" sz="2800" b="1" dirty="0">
              <a:solidFill>
                <a:srgbClr val="C00000"/>
              </a:solidFill>
            </a:endParaRPr>
          </a:p>
        </p:txBody>
      </p:sp>
      <p:pic>
        <p:nvPicPr>
          <p:cNvPr id="2" name="3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24328" y="980728"/>
            <a:ext cx="487363" cy="487363"/>
          </a:xfrm>
          <a:prstGeom prst="rect">
            <a:avLst/>
          </a:prstGeom>
          <a:ln w="25400">
            <a:solidFill>
              <a:srgbClr val="00B050"/>
            </a:solidFill>
          </a:ln>
        </p:spPr>
      </p:pic>
    </p:spTree>
    <p:extLst>
      <p:ext uri="{BB962C8B-B14F-4D97-AF65-F5344CB8AC3E}">
        <p14:creationId xmlns:p14="http://schemas.microsoft.com/office/powerpoint/2010/main" val="19825393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83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1763688" y="3933056"/>
            <a:ext cx="5688632" cy="2789027"/>
          </a:xfrm>
          <a:prstGeom prst="rect">
            <a:avLst/>
          </a:prstGeom>
        </p:spPr>
      </p:pic>
      <p:sp>
        <p:nvSpPr>
          <p:cNvPr id="6" name="Obdélník 5"/>
          <p:cNvSpPr/>
          <p:nvPr/>
        </p:nvSpPr>
        <p:spPr>
          <a:xfrm>
            <a:off x="6372200" y="6572795"/>
            <a:ext cx="2460289" cy="276999"/>
          </a:xfrm>
          <a:prstGeom prst="rect">
            <a:avLst/>
          </a:prstGeom>
        </p:spPr>
        <p:txBody>
          <a:bodyPr wrap="none">
            <a:spAutoFit/>
          </a:bodyPr>
          <a:lstStyle/>
          <a:p>
            <a:r>
              <a:rPr lang="cs-CZ" sz="1200" dirty="0"/>
              <a:t>Cell Stem Cell 23, </a:t>
            </a:r>
            <a:r>
              <a:rPr lang="cs-CZ" sz="1200" dirty="0" err="1"/>
              <a:t>November</a:t>
            </a:r>
            <a:r>
              <a:rPr lang="cs-CZ" sz="1200" dirty="0"/>
              <a:t> 1, 2018</a:t>
            </a:r>
          </a:p>
        </p:txBody>
      </p:sp>
      <p:pic>
        <p:nvPicPr>
          <p:cNvPr id="26" name="Obrázek 25"/>
          <p:cNvPicPr>
            <a:picLocks noChangeAspect="1"/>
          </p:cNvPicPr>
          <p:nvPr/>
        </p:nvPicPr>
        <p:blipFill>
          <a:blip r:embed="rId3"/>
          <a:stretch>
            <a:fillRect/>
          </a:stretch>
        </p:blipFill>
        <p:spPr>
          <a:xfrm>
            <a:off x="5580112" y="692696"/>
            <a:ext cx="3012750" cy="1476838"/>
          </a:xfrm>
          <a:prstGeom prst="rect">
            <a:avLst/>
          </a:prstGeom>
        </p:spPr>
      </p:pic>
      <p:sp>
        <p:nvSpPr>
          <p:cNvPr id="21509" name="Obdélník 21508"/>
          <p:cNvSpPr/>
          <p:nvPr/>
        </p:nvSpPr>
        <p:spPr>
          <a:xfrm>
            <a:off x="539552" y="461374"/>
            <a:ext cx="4572000" cy="3416320"/>
          </a:xfrm>
          <a:prstGeom prst="rect">
            <a:avLst/>
          </a:prstGeom>
        </p:spPr>
        <p:txBody>
          <a:bodyPr>
            <a:spAutoFit/>
          </a:bodyPr>
          <a:lstStyle/>
          <a:p>
            <a:pPr algn="just"/>
            <a:r>
              <a:rPr lang="en-US" dirty="0">
                <a:solidFill>
                  <a:srgbClr val="121212"/>
                </a:solidFill>
                <a:latin typeface="Guardian Text Egyptian Web"/>
              </a:rPr>
              <a:t>Healthy mice with two mothers have been born for the first time in a study that pushes the boundaries of reproductive science.</a:t>
            </a:r>
          </a:p>
          <a:p>
            <a:pPr algn="just"/>
            <a:r>
              <a:rPr lang="en-US" dirty="0">
                <a:solidFill>
                  <a:srgbClr val="121212"/>
                </a:solidFill>
                <a:latin typeface="Guardian Text Egyptian Web"/>
              </a:rPr>
              <a:t>Mice with two fathers were also born, but only survived a couple of days, the Chinese team behind the work reported. There is no imminent prospect of the techniques being used clinically in people, but the findings demonstrate that the biological barriers to same-sex reproduction can, technically, be overcome.</a:t>
            </a:r>
            <a:endParaRPr lang="en-US" b="0" i="0" dirty="0">
              <a:solidFill>
                <a:srgbClr val="121212"/>
              </a:solidFill>
              <a:effectLst/>
              <a:latin typeface="Guardian Text Egyptian Web"/>
            </a:endParaRPr>
          </a:p>
        </p:txBody>
      </p:sp>
      <p:sp>
        <p:nvSpPr>
          <p:cNvPr id="2" name="Obdélník 1"/>
          <p:cNvSpPr/>
          <p:nvPr/>
        </p:nvSpPr>
        <p:spPr>
          <a:xfrm>
            <a:off x="5508104" y="2484737"/>
            <a:ext cx="2845651" cy="369332"/>
          </a:xfrm>
          <a:prstGeom prst="rect">
            <a:avLst/>
          </a:prstGeom>
        </p:spPr>
        <p:txBody>
          <a:bodyPr wrap="none">
            <a:spAutoFit/>
          </a:bodyPr>
          <a:lstStyle/>
          <a:p>
            <a:r>
              <a:rPr lang="cs-CZ" b="1" dirty="0" smtClean="0">
                <a:solidFill>
                  <a:srgbClr val="C00000"/>
                </a:solidFill>
                <a:latin typeface="Arial" panose="020B0604020202020204" pitchFamily="34" charset="0"/>
              </a:rPr>
              <a:t>„</a:t>
            </a:r>
            <a:r>
              <a:rPr lang="cs-CZ" b="1" dirty="0" err="1" smtClean="0">
                <a:solidFill>
                  <a:srgbClr val="C00000"/>
                </a:solidFill>
                <a:latin typeface="Arial" panose="020B0604020202020204" pitchFamily="34" charset="0"/>
              </a:rPr>
              <a:t>Genomický</a:t>
            </a:r>
            <a:r>
              <a:rPr lang="cs-CZ" b="1" dirty="0" smtClean="0">
                <a:solidFill>
                  <a:srgbClr val="C00000"/>
                </a:solidFill>
                <a:latin typeface="Arial" panose="020B0604020202020204" pitchFamily="34" charset="0"/>
              </a:rPr>
              <a:t> imprinting“</a:t>
            </a:r>
            <a:endParaRPr lang="cs-CZ" dirty="0">
              <a:solidFill>
                <a:srgbClr val="C00000"/>
              </a:solidFill>
            </a:endParaRPr>
          </a:p>
        </p:txBody>
      </p:sp>
      <p:sp>
        <p:nvSpPr>
          <p:cNvPr id="3" name="Obdélník 2"/>
          <p:cNvSpPr/>
          <p:nvPr/>
        </p:nvSpPr>
        <p:spPr>
          <a:xfrm>
            <a:off x="5151399" y="2854069"/>
            <a:ext cx="3870176" cy="923330"/>
          </a:xfrm>
          <a:prstGeom prst="rect">
            <a:avLst/>
          </a:prstGeom>
        </p:spPr>
        <p:txBody>
          <a:bodyPr wrap="square">
            <a:spAutoFit/>
          </a:bodyPr>
          <a:lstStyle/>
          <a:p>
            <a:pPr algn="just"/>
            <a:r>
              <a:rPr lang="cs-CZ" dirty="0">
                <a:solidFill>
                  <a:schemeClr val="tx2"/>
                </a:solidFill>
              </a:rPr>
              <a:t>pouze </a:t>
            </a:r>
            <a:r>
              <a:rPr lang="cs-CZ" dirty="0" err="1">
                <a:solidFill>
                  <a:schemeClr val="tx2"/>
                </a:solidFill>
              </a:rPr>
              <a:t>maternální</a:t>
            </a:r>
            <a:r>
              <a:rPr lang="cs-CZ" dirty="0">
                <a:solidFill>
                  <a:schemeClr val="tx2"/>
                </a:solidFill>
              </a:rPr>
              <a:t> nebo </a:t>
            </a:r>
            <a:r>
              <a:rPr lang="cs-CZ" dirty="0" err="1">
                <a:solidFill>
                  <a:schemeClr val="tx2"/>
                </a:solidFill>
              </a:rPr>
              <a:t>paternální</a:t>
            </a:r>
            <a:r>
              <a:rPr lang="cs-CZ" dirty="0">
                <a:solidFill>
                  <a:schemeClr val="tx2"/>
                </a:solidFill>
              </a:rPr>
              <a:t> alela </a:t>
            </a:r>
            <a:r>
              <a:rPr lang="cs-CZ" dirty="0" smtClean="0">
                <a:solidFill>
                  <a:schemeClr val="tx2"/>
                </a:solidFill>
              </a:rPr>
              <a:t> </a:t>
            </a:r>
            <a:r>
              <a:rPr lang="cs-CZ" dirty="0">
                <a:solidFill>
                  <a:schemeClr val="tx2"/>
                </a:solidFill>
              </a:rPr>
              <a:t>daného genu je </a:t>
            </a:r>
            <a:r>
              <a:rPr lang="cs-CZ" dirty="0" smtClean="0">
                <a:solidFill>
                  <a:schemeClr val="tx2"/>
                </a:solidFill>
              </a:rPr>
              <a:t>exprimována, </a:t>
            </a:r>
            <a:r>
              <a:rPr lang="cs-CZ" dirty="0">
                <a:solidFill>
                  <a:schemeClr val="tx2"/>
                </a:solidFill>
              </a:rPr>
              <a:t>kdežto druhá je utlumena. </a:t>
            </a:r>
          </a:p>
        </p:txBody>
      </p:sp>
    </p:spTree>
    <p:extLst>
      <p:ext uri="{BB962C8B-B14F-4D97-AF65-F5344CB8AC3E}">
        <p14:creationId xmlns:p14="http://schemas.microsoft.com/office/powerpoint/2010/main" val="8123436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395536" y="303039"/>
            <a:ext cx="7632847" cy="923330"/>
          </a:xfrm>
          <a:prstGeom prst="rect">
            <a:avLst/>
          </a:prstGeom>
          <a:noFill/>
        </p:spPr>
        <p:txBody>
          <a:bodyPr wrap="square" rtlCol="0">
            <a:spAutoFit/>
          </a:bodyPr>
          <a:lstStyle/>
          <a:p>
            <a:pPr algn="just"/>
            <a:r>
              <a:rPr lang="cs-CZ" b="1" dirty="0">
                <a:solidFill>
                  <a:srgbClr val="C00000"/>
                </a:solidFill>
              </a:rPr>
              <a:t>Palindrom</a:t>
            </a:r>
            <a:r>
              <a:rPr lang="cs-CZ" dirty="0"/>
              <a:t> - </a:t>
            </a:r>
            <a:r>
              <a:rPr lang="cs-CZ" dirty="0" smtClean="0"/>
              <a:t>je </a:t>
            </a:r>
            <a:r>
              <a:rPr lang="cs-CZ" dirty="0"/>
              <a:t>slovo, věta, číslo nebo melodie (obecně jakákoliv sekvence symbolů, např. sekvence DNA), která má tu vlastnost, že ji lze číst v libovolném směru (zprava doleva nebo zleva doprava) a má vždy stejný význam. </a:t>
            </a:r>
          </a:p>
        </p:txBody>
      </p:sp>
      <p:sp>
        <p:nvSpPr>
          <p:cNvPr id="5" name="Obdélník 4"/>
          <p:cNvSpPr/>
          <p:nvPr/>
        </p:nvSpPr>
        <p:spPr>
          <a:xfrm>
            <a:off x="3131840" y="1226369"/>
            <a:ext cx="2540504" cy="461665"/>
          </a:xfrm>
          <a:prstGeom prst="rect">
            <a:avLst/>
          </a:prstGeom>
        </p:spPr>
        <p:txBody>
          <a:bodyPr wrap="none">
            <a:spAutoFit/>
          </a:bodyPr>
          <a:lstStyle/>
          <a:p>
            <a:r>
              <a:rPr lang="cs-CZ" sz="2400" b="1" dirty="0">
                <a:solidFill>
                  <a:srgbClr val="00B050"/>
                </a:solidFill>
              </a:rPr>
              <a:t>Jelenovi pivo nelej</a:t>
            </a:r>
          </a:p>
        </p:txBody>
      </p:sp>
      <p:pic>
        <p:nvPicPr>
          <p:cNvPr id="6" name="Obrázek 5"/>
          <p:cNvPicPr>
            <a:picLocks noChangeAspect="1"/>
          </p:cNvPicPr>
          <p:nvPr/>
        </p:nvPicPr>
        <p:blipFill>
          <a:blip r:embed="rId2"/>
          <a:stretch>
            <a:fillRect/>
          </a:stretch>
        </p:blipFill>
        <p:spPr>
          <a:xfrm>
            <a:off x="2450830" y="4293096"/>
            <a:ext cx="4044073" cy="2232248"/>
          </a:xfrm>
          <a:prstGeom prst="rect">
            <a:avLst/>
          </a:prstGeom>
        </p:spPr>
      </p:pic>
      <p:pic>
        <p:nvPicPr>
          <p:cNvPr id="7" name="Obrázek 6"/>
          <p:cNvPicPr>
            <a:picLocks noChangeAspect="1"/>
          </p:cNvPicPr>
          <p:nvPr/>
        </p:nvPicPr>
        <p:blipFill>
          <a:blip r:embed="rId3"/>
          <a:stretch>
            <a:fillRect/>
          </a:stretch>
        </p:blipFill>
        <p:spPr>
          <a:xfrm>
            <a:off x="1331640" y="2872390"/>
            <a:ext cx="5861881" cy="1312955"/>
          </a:xfrm>
          <a:prstGeom prst="rect">
            <a:avLst/>
          </a:prstGeom>
        </p:spPr>
      </p:pic>
      <p:sp>
        <p:nvSpPr>
          <p:cNvPr id="8" name="Obdélník 7"/>
          <p:cNvSpPr/>
          <p:nvPr/>
        </p:nvSpPr>
        <p:spPr>
          <a:xfrm>
            <a:off x="395536" y="1949060"/>
            <a:ext cx="8208912" cy="923330"/>
          </a:xfrm>
          <a:prstGeom prst="rect">
            <a:avLst/>
          </a:prstGeom>
        </p:spPr>
        <p:txBody>
          <a:bodyPr wrap="square">
            <a:spAutoFit/>
          </a:bodyPr>
          <a:lstStyle/>
          <a:p>
            <a:r>
              <a:rPr lang="cs-CZ" b="1" dirty="0">
                <a:solidFill>
                  <a:srgbClr val="C00000"/>
                </a:solidFill>
              </a:rPr>
              <a:t>Palindrom </a:t>
            </a:r>
            <a:r>
              <a:rPr lang="cs-CZ" dirty="0"/>
              <a:t>je v genetice sekvence nukleové kyseliny (DNA nebo RNA, která je stejná, pokud se čte od 5' konce k 3' konci jednoho vlákna a od 5' konce k 3' konci na komplementárním vlákně</a:t>
            </a:r>
          </a:p>
        </p:txBody>
      </p:sp>
    </p:spTree>
    <p:extLst>
      <p:ext uri="{BB962C8B-B14F-4D97-AF65-F5344CB8AC3E}">
        <p14:creationId xmlns:p14="http://schemas.microsoft.com/office/powerpoint/2010/main" val="3083470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4"/>
          <a:stretch>
            <a:fillRect/>
          </a:stretch>
        </p:blipFill>
        <p:spPr>
          <a:xfrm>
            <a:off x="2123728" y="116632"/>
            <a:ext cx="5074265" cy="6624736"/>
          </a:xfrm>
          <a:prstGeom prst="rect">
            <a:avLst/>
          </a:prstGeom>
        </p:spPr>
      </p:pic>
      <p:pic>
        <p:nvPicPr>
          <p:cNvPr id="2" name="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56376" y="548680"/>
            <a:ext cx="487363" cy="487363"/>
          </a:xfrm>
          <a:prstGeom prst="rect">
            <a:avLst/>
          </a:prstGeom>
          <a:ln w="25400">
            <a:solidFill>
              <a:srgbClr val="00B050"/>
            </a:solidFill>
          </a:ln>
        </p:spPr>
      </p:pic>
    </p:spTree>
    <p:extLst>
      <p:ext uri="{BB962C8B-B14F-4D97-AF65-F5344CB8AC3E}">
        <p14:creationId xmlns:p14="http://schemas.microsoft.com/office/powerpoint/2010/main" val="41927735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93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trikcni endonukleasy">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39552" y="476672"/>
            <a:ext cx="8192910" cy="4608512"/>
          </a:xfrm>
          <a:prstGeom prst="rect">
            <a:avLst/>
          </a:prstGeom>
        </p:spPr>
      </p:pic>
      <p:sp>
        <p:nvSpPr>
          <p:cNvPr id="5" name="Obdélník 4"/>
          <p:cNvSpPr/>
          <p:nvPr/>
        </p:nvSpPr>
        <p:spPr>
          <a:xfrm>
            <a:off x="4139952" y="6309320"/>
            <a:ext cx="5220072" cy="369332"/>
          </a:xfrm>
          <a:prstGeom prst="rect">
            <a:avLst/>
          </a:prstGeom>
        </p:spPr>
        <p:txBody>
          <a:bodyPr wrap="square">
            <a:spAutoFit/>
          </a:bodyPr>
          <a:lstStyle/>
          <a:p>
            <a:r>
              <a:rPr lang="cs-CZ"/>
              <a:t>https://www.youtube.com/watch?v=5hgbcdQPISI</a:t>
            </a:r>
          </a:p>
        </p:txBody>
      </p:sp>
    </p:spTree>
    <p:extLst>
      <p:ext uri="{BB962C8B-B14F-4D97-AF65-F5344CB8AC3E}">
        <p14:creationId xmlns:p14="http://schemas.microsoft.com/office/powerpoint/2010/main" val="23933631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mute="1">
                <p:cTn id="7"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2080" y="1739253"/>
            <a:ext cx="4173912" cy="3888432"/>
          </a:xfrm>
          <a:prstGeom prst="rect">
            <a:avLst/>
          </a:prstGeom>
        </p:spPr>
      </p:pic>
      <p:sp>
        <p:nvSpPr>
          <p:cNvPr id="9" name="Obdélník 8"/>
          <p:cNvSpPr/>
          <p:nvPr/>
        </p:nvSpPr>
        <p:spPr>
          <a:xfrm>
            <a:off x="2851198" y="188639"/>
            <a:ext cx="2694969" cy="584775"/>
          </a:xfrm>
          <a:prstGeom prst="rect">
            <a:avLst/>
          </a:prstGeom>
        </p:spPr>
        <p:txBody>
          <a:bodyPr wrap="none">
            <a:spAutoFit/>
          </a:bodyPr>
          <a:lstStyle/>
          <a:p>
            <a:r>
              <a:rPr lang="cs-CZ" sz="3200" b="1" dirty="0"/>
              <a:t> </a:t>
            </a:r>
            <a:r>
              <a:rPr lang="cs-CZ" sz="3200" b="1" dirty="0" smtClean="0"/>
              <a:t>Genetický </a:t>
            </a:r>
            <a:r>
              <a:rPr lang="cs-CZ" sz="3200" b="1" dirty="0"/>
              <a:t>kód</a:t>
            </a:r>
          </a:p>
        </p:txBody>
      </p:sp>
      <p:sp>
        <p:nvSpPr>
          <p:cNvPr id="11" name="TextovéPole 10"/>
          <p:cNvSpPr txBox="1"/>
          <p:nvPr/>
        </p:nvSpPr>
        <p:spPr>
          <a:xfrm>
            <a:off x="467544" y="773415"/>
            <a:ext cx="2360646" cy="1015663"/>
          </a:xfrm>
          <a:prstGeom prst="rect">
            <a:avLst/>
          </a:prstGeom>
          <a:noFill/>
        </p:spPr>
        <p:txBody>
          <a:bodyPr wrap="none" rtlCol="0">
            <a:spAutoFit/>
          </a:bodyPr>
          <a:lstStyle/>
          <a:p>
            <a:pPr marL="285750" indent="-285750">
              <a:buFont typeface="Arial" panose="020B0604020202020204" pitchFamily="34" charset="0"/>
              <a:buChar char="•"/>
            </a:pPr>
            <a:r>
              <a:rPr lang="cs-CZ" sz="2000" dirty="0" smtClean="0"/>
              <a:t>složen z tripletů </a:t>
            </a:r>
          </a:p>
          <a:p>
            <a:pPr marL="285750" indent="-285750">
              <a:buFont typeface="Arial" panose="020B0604020202020204" pitchFamily="34" charset="0"/>
              <a:buChar char="•"/>
            </a:pPr>
            <a:r>
              <a:rPr lang="cs-CZ" sz="2000" dirty="0" smtClean="0"/>
              <a:t>degenerovaný </a:t>
            </a:r>
          </a:p>
          <a:p>
            <a:pPr marL="285750" indent="-285750">
              <a:buFont typeface="Arial" panose="020B0604020202020204" pitchFamily="34" charset="0"/>
              <a:buChar char="•"/>
            </a:pPr>
            <a:r>
              <a:rPr lang="cs-CZ" sz="2000" dirty="0" smtClean="0"/>
              <a:t>téměř univerzální</a:t>
            </a:r>
            <a:endParaRPr lang="cs-CZ" sz="2000" dirty="0"/>
          </a:p>
        </p:txBody>
      </p:sp>
      <p:sp>
        <p:nvSpPr>
          <p:cNvPr id="14" name="TextovéPole 13"/>
          <p:cNvSpPr txBox="1"/>
          <p:nvPr/>
        </p:nvSpPr>
        <p:spPr>
          <a:xfrm>
            <a:off x="294820" y="2503181"/>
            <a:ext cx="2200282" cy="369332"/>
          </a:xfrm>
          <a:prstGeom prst="rect">
            <a:avLst/>
          </a:prstGeom>
          <a:noFill/>
        </p:spPr>
        <p:txBody>
          <a:bodyPr wrap="none" rtlCol="0">
            <a:spAutoFit/>
          </a:bodyPr>
          <a:lstStyle/>
          <a:p>
            <a:r>
              <a:rPr lang="cs-CZ" b="1" dirty="0" smtClean="0">
                <a:solidFill>
                  <a:srgbClr val="C00000"/>
                </a:solidFill>
              </a:rPr>
              <a:t>Otevřený čtecí rámec</a:t>
            </a:r>
            <a:endParaRPr lang="cs-CZ" b="1" dirty="0">
              <a:solidFill>
                <a:srgbClr val="C00000"/>
              </a:solidFill>
            </a:endParaRPr>
          </a:p>
        </p:txBody>
      </p:sp>
      <p:sp>
        <p:nvSpPr>
          <p:cNvPr id="15" name="Obdélník 14"/>
          <p:cNvSpPr/>
          <p:nvPr/>
        </p:nvSpPr>
        <p:spPr>
          <a:xfrm>
            <a:off x="2123728" y="3661116"/>
            <a:ext cx="290582"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Obdélník 16"/>
          <p:cNvSpPr/>
          <p:nvPr/>
        </p:nvSpPr>
        <p:spPr>
          <a:xfrm>
            <a:off x="3563888" y="6558961"/>
            <a:ext cx="5967676" cy="276999"/>
          </a:xfrm>
          <a:prstGeom prst="rect">
            <a:avLst/>
          </a:prstGeom>
        </p:spPr>
        <p:txBody>
          <a:bodyPr wrap="square">
            <a:spAutoFit/>
          </a:bodyPr>
          <a:lstStyle/>
          <a:p>
            <a:r>
              <a:rPr lang="cs-CZ" sz="1200" dirty="0">
                <a:solidFill>
                  <a:schemeClr val="bg1">
                    <a:lumMod val="65000"/>
                  </a:schemeClr>
                </a:solidFill>
              </a:rPr>
              <a:t>http://web2.mendelu.cz/af_291_projekty2/vseo/print.php?page=1483&amp;typ=html</a:t>
            </a:r>
          </a:p>
        </p:txBody>
      </p:sp>
      <p:pic>
        <p:nvPicPr>
          <p:cNvPr id="2" name="Obrázek 1"/>
          <p:cNvPicPr>
            <a:picLocks noChangeAspect="1"/>
          </p:cNvPicPr>
          <p:nvPr/>
        </p:nvPicPr>
        <p:blipFill>
          <a:blip r:embed="rId6"/>
          <a:stretch>
            <a:fillRect/>
          </a:stretch>
        </p:blipFill>
        <p:spPr>
          <a:xfrm>
            <a:off x="6986625" y="100313"/>
            <a:ext cx="1986559" cy="1346203"/>
          </a:xfrm>
          <a:prstGeom prst="rect">
            <a:avLst/>
          </a:prstGeom>
        </p:spPr>
      </p:pic>
      <p:sp>
        <p:nvSpPr>
          <p:cNvPr id="3" name="TextovéPole 2"/>
          <p:cNvSpPr txBox="1"/>
          <p:nvPr/>
        </p:nvSpPr>
        <p:spPr>
          <a:xfrm>
            <a:off x="2228739" y="4258038"/>
            <a:ext cx="1653634" cy="307777"/>
          </a:xfrm>
          <a:prstGeom prst="rect">
            <a:avLst/>
          </a:prstGeom>
          <a:noFill/>
        </p:spPr>
        <p:txBody>
          <a:bodyPr wrap="square" rtlCol="0">
            <a:spAutoFit/>
          </a:bodyPr>
          <a:lstStyle/>
          <a:p>
            <a:r>
              <a:rPr lang="cs-CZ" sz="1400" b="1" dirty="0" smtClean="0">
                <a:solidFill>
                  <a:srgbClr val="C00000"/>
                </a:solidFill>
                <a:latin typeface="Courier New" panose="02070309020205020404" pitchFamily="49" charset="0"/>
                <a:cs typeface="Courier New" panose="02070309020205020404" pitchFamily="49" charset="0"/>
              </a:rPr>
              <a:t>L   T   C   T</a:t>
            </a:r>
            <a:endParaRPr lang="cs-CZ" sz="1400" b="1" dirty="0">
              <a:solidFill>
                <a:srgbClr val="C00000"/>
              </a:solidFill>
              <a:latin typeface="Courier New" panose="02070309020205020404" pitchFamily="49" charset="0"/>
              <a:cs typeface="Courier New" panose="02070309020205020404" pitchFamily="49" charset="0"/>
            </a:endParaRPr>
          </a:p>
        </p:txBody>
      </p:sp>
      <p:sp>
        <p:nvSpPr>
          <p:cNvPr id="12" name="TextovéPole 11"/>
          <p:cNvSpPr txBox="1"/>
          <p:nvPr/>
        </p:nvSpPr>
        <p:spPr>
          <a:xfrm>
            <a:off x="2044969" y="4721475"/>
            <a:ext cx="2021174" cy="307777"/>
          </a:xfrm>
          <a:prstGeom prst="rect">
            <a:avLst/>
          </a:prstGeom>
          <a:noFill/>
        </p:spPr>
        <p:txBody>
          <a:bodyPr wrap="square" rtlCol="0">
            <a:spAutoFit/>
          </a:bodyPr>
          <a:lstStyle/>
          <a:p>
            <a:r>
              <a:rPr lang="cs-CZ" sz="1400" b="1" dirty="0" smtClean="0">
                <a:solidFill>
                  <a:srgbClr val="C00000"/>
                </a:solidFill>
                <a:latin typeface="Courier New" panose="02070309020205020404" pitchFamily="49" charset="0"/>
                <a:cs typeface="Courier New" panose="02070309020205020404" pitchFamily="49" charset="0"/>
              </a:rPr>
              <a:t>  stop P   V   Q</a:t>
            </a:r>
            <a:endParaRPr lang="cs-CZ" sz="1400" b="1" dirty="0">
              <a:solidFill>
                <a:srgbClr val="C00000"/>
              </a:solidFill>
              <a:latin typeface="Courier New" panose="02070309020205020404" pitchFamily="49" charset="0"/>
              <a:cs typeface="Courier New" panose="02070309020205020404" pitchFamily="49" charset="0"/>
            </a:endParaRPr>
          </a:p>
        </p:txBody>
      </p:sp>
      <p:sp>
        <p:nvSpPr>
          <p:cNvPr id="18" name="TextovéPole 17"/>
          <p:cNvSpPr txBox="1"/>
          <p:nvPr/>
        </p:nvSpPr>
        <p:spPr>
          <a:xfrm>
            <a:off x="2496779" y="5164847"/>
            <a:ext cx="1653634" cy="307777"/>
          </a:xfrm>
          <a:prstGeom prst="rect">
            <a:avLst/>
          </a:prstGeom>
          <a:noFill/>
        </p:spPr>
        <p:txBody>
          <a:bodyPr wrap="square" rtlCol="0">
            <a:spAutoFit/>
          </a:bodyPr>
          <a:lstStyle/>
          <a:p>
            <a:r>
              <a:rPr lang="cs-CZ" sz="1400" b="1" dirty="0" smtClean="0">
                <a:solidFill>
                  <a:srgbClr val="C00000"/>
                </a:solidFill>
                <a:latin typeface="Courier New" panose="02070309020205020404" pitchFamily="49" charset="0"/>
                <a:cs typeface="Courier New" panose="02070309020205020404" pitchFamily="49" charset="0"/>
              </a:rPr>
              <a:t>D   L   Y   N</a:t>
            </a:r>
            <a:endParaRPr lang="cs-CZ" sz="1400" b="1" dirty="0">
              <a:solidFill>
                <a:srgbClr val="C00000"/>
              </a:solidFill>
              <a:latin typeface="Courier New" panose="02070309020205020404" pitchFamily="49" charset="0"/>
              <a:cs typeface="Courier New" panose="02070309020205020404" pitchFamily="49" charset="0"/>
            </a:endParaRPr>
          </a:p>
        </p:txBody>
      </p:sp>
      <p:grpSp>
        <p:nvGrpSpPr>
          <p:cNvPr id="6" name="Skupina 5"/>
          <p:cNvGrpSpPr/>
          <p:nvPr/>
        </p:nvGrpSpPr>
        <p:grpSpPr>
          <a:xfrm>
            <a:off x="223704" y="3070322"/>
            <a:ext cx="5654342" cy="2988239"/>
            <a:chOff x="223704" y="3070322"/>
            <a:chExt cx="5654342" cy="2988239"/>
          </a:xfrm>
        </p:grpSpPr>
        <p:pic>
          <p:nvPicPr>
            <p:cNvPr id="13" name="Obrázek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704" y="3073068"/>
              <a:ext cx="5654342" cy="2985493"/>
            </a:xfrm>
            <a:prstGeom prst="rect">
              <a:avLst/>
            </a:prstGeom>
          </p:spPr>
        </p:pic>
        <p:sp>
          <p:nvSpPr>
            <p:cNvPr id="5" name="Obdélník 4"/>
            <p:cNvSpPr/>
            <p:nvPr/>
          </p:nvSpPr>
          <p:spPr>
            <a:xfrm>
              <a:off x="2196373" y="3070322"/>
              <a:ext cx="145291" cy="3168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pic>
        <p:nvPicPr>
          <p:cNvPr id="7" name="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6499262" y="286051"/>
            <a:ext cx="487363" cy="487363"/>
          </a:xfrm>
          <a:prstGeom prst="rect">
            <a:avLst/>
          </a:prstGeom>
          <a:ln w="25400">
            <a:solidFill>
              <a:srgbClr val="00B050"/>
            </a:solidFill>
          </a:ln>
        </p:spPr>
      </p:pic>
    </p:spTree>
    <p:extLst>
      <p:ext uri="{BB962C8B-B14F-4D97-AF65-F5344CB8AC3E}">
        <p14:creationId xmlns:p14="http://schemas.microsoft.com/office/powerpoint/2010/main" val="301452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7"/>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268591" fill="hold"/>
                                        <p:tgtEl>
                                          <p:spTgt spid="7"/>
                                        </p:tgtEl>
                                      </p:cBhvr>
                                    </p:cmd>
                                  </p:childTnLst>
                                </p:cTn>
                              </p:par>
                            </p:childTnLst>
                          </p:cTn>
                        </p:par>
                      </p:childTnLst>
                    </p:cTn>
                  </p:par>
                </p:childTnLst>
              </p:cTn>
              <p:nextCondLst>
                <p:cond evt="onClick" delay="0">
                  <p:tgtEl>
                    <p:spTgt spid="7"/>
                  </p:tgtEl>
                </p:cond>
              </p:nextCondLst>
            </p:seq>
            <p:audio>
              <p:cMediaNode vol="80000">
                <p:cTn id="20" fill="hold" display="0">
                  <p:stCondLst>
                    <p:cond delay="indefinite"/>
                  </p:stCondLst>
                  <p:endCondLst>
                    <p:cond evt="onStopAudio" delay="0">
                      <p:tgtEl>
                        <p:sldTgt/>
                      </p:tgtEl>
                    </p:cond>
                  </p:endCondLst>
                </p:cTn>
                <p:tgtEl>
                  <p:spTgt spid="7"/>
                </p:tgtEl>
              </p:cMediaNode>
            </p:audio>
          </p:childTnLst>
        </p:cTn>
      </p:par>
    </p:tnLst>
    <p:bldLst>
      <p:bldP spid="3" grpId="0"/>
      <p:bldP spid="12"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5"/>
          <a:stretch>
            <a:fillRect/>
          </a:stretch>
        </p:blipFill>
        <p:spPr>
          <a:xfrm>
            <a:off x="-32289" y="0"/>
            <a:ext cx="9144000" cy="4888871"/>
          </a:xfrm>
          <a:prstGeom prst="rect">
            <a:avLst/>
          </a:prstGeom>
        </p:spPr>
      </p:pic>
      <p:sp>
        <p:nvSpPr>
          <p:cNvPr id="2" name="Obdélník 1"/>
          <p:cNvSpPr/>
          <p:nvPr/>
        </p:nvSpPr>
        <p:spPr>
          <a:xfrm>
            <a:off x="106996" y="6453336"/>
            <a:ext cx="8424936" cy="261610"/>
          </a:xfrm>
          <a:prstGeom prst="rect">
            <a:avLst/>
          </a:prstGeom>
        </p:spPr>
        <p:txBody>
          <a:bodyPr wrap="square">
            <a:spAutoFit/>
          </a:bodyPr>
          <a:lstStyle/>
          <a:p>
            <a:r>
              <a:rPr lang="en-US" sz="1100" dirty="0" smtClean="0">
                <a:solidFill>
                  <a:srgbClr val="000000"/>
                </a:solidFill>
                <a:latin typeface="Times New Roman" panose="02020603050405020304" pitchFamily="18" charset="0"/>
              </a:rPr>
              <a:t>Modified </a:t>
            </a:r>
            <a:r>
              <a:rPr lang="en-US" sz="1100" dirty="0">
                <a:solidFill>
                  <a:srgbClr val="000000"/>
                </a:solidFill>
                <a:latin typeface="Times New Roman" panose="02020603050405020304" pitchFamily="18" charset="0"/>
              </a:rPr>
              <a:t>from </a:t>
            </a:r>
            <a:r>
              <a:rPr lang="en-US" sz="1100" dirty="0" err="1">
                <a:solidFill>
                  <a:srgbClr val="000000"/>
                </a:solidFill>
                <a:latin typeface="Times New Roman" panose="02020603050405020304" pitchFamily="18" charset="0"/>
              </a:rPr>
              <a:t>Maloy</a:t>
            </a:r>
            <a:r>
              <a:rPr lang="en-US" sz="1100" dirty="0">
                <a:solidFill>
                  <a:srgbClr val="000000"/>
                </a:solidFill>
                <a:latin typeface="Times New Roman" panose="02020603050405020304" pitchFamily="18" charset="0"/>
              </a:rPr>
              <a:t>, S., V. Stewart, and R. Taylor. 1996. Genetic analysis of pathogenic bacteria. Cold Spring Harbor Laboratory Press, NY.</a:t>
            </a:r>
            <a:endParaRPr lang="cs-CZ" sz="1100" dirty="0"/>
          </a:p>
        </p:txBody>
      </p:sp>
      <p:pic>
        <p:nvPicPr>
          <p:cNvPr id="3" name="Obrázek 2"/>
          <p:cNvPicPr>
            <a:picLocks noChangeAspect="1"/>
          </p:cNvPicPr>
          <p:nvPr/>
        </p:nvPicPr>
        <p:blipFill>
          <a:blip r:embed="rId6"/>
          <a:stretch>
            <a:fillRect/>
          </a:stretch>
        </p:blipFill>
        <p:spPr>
          <a:xfrm>
            <a:off x="539552" y="5013176"/>
            <a:ext cx="8351912" cy="1194323"/>
          </a:xfrm>
          <a:prstGeom prst="rect">
            <a:avLst/>
          </a:prstGeom>
        </p:spPr>
      </p:pic>
      <p:pic>
        <p:nvPicPr>
          <p:cNvPr id="5" name="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740352" y="5585986"/>
            <a:ext cx="487363" cy="487363"/>
          </a:xfrm>
          <a:prstGeom prst="rect">
            <a:avLst/>
          </a:prstGeom>
          <a:ln w="25400">
            <a:solidFill>
              <a:srgbClr val="00B050"/>
            </a:solidFill>
          </a:ln>
        </p:spPr>
      </p:pic>
    </p:spTree>
    <p:extLst>
      <p:ext uri="{BB962C8B-B14F-4D97-AF65-F5344CB8AC3E}">
        <p14:creationId xmlns:p14="http://schemas.microsoft.com/office/powerpoint/2010/main" val="3140720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77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26875" y="-272"/>
            <a:ext cx="8229600" cy="6284912"/>
          </a:xfrm>
        </p:spPr>
        <p:txBody>
          <a:bodyPr>
            <a:noAutofit/>
          </a:bodyPr>
          <a:lstStyle/>
          <a:p>
            <a:pPr marL="0" indent="0" algn="just">
              <a:lnSpc>
                <a:spcPct val="170000"/>
              </a:lnSpc>
              <a:buNone/>
            </a:pPr>
            <a:r>
              <a:rPr lang="cs-CZ" sz="1600" b="1" dirty="0" smtClean="0"/>
              <a:t>1962</a:t>
            </a:r>
            <a:r>
              <a:rPr lang="cs-CZ" sz="1600" dirty="0" smtClean="0"/>
              <a:t> - </a:t>
            </a:r>
            <a:r>
              <a:rPr lang="cs-CZ" sz="1600" b="1" dirty="0" err="1" smtClean="0">
                <a:solidFill>
                  <a:srgbClr val="C00000"/>
                </a:solidFill>
              </a:rPr>
              <a:t>Arber</a:t>
            </a:r>
            <a:r>
              <a:rPr lang="cs-CZ" sz="1600" dirty="0" smtClean="0"/>
              <a:t> přinesl první důkazy o existenci DNA restrikčních </a:t>
            </a:r>
            <a:r>
              <a:rPr lang="cs-CZ" sz="1600" dirty="0" err="1" smtClean="0"/>
              <a:t>endonukleas</a:t>
            </a:r>
            <a:r>
              <a:rPr lang="cs-CZ" sz="1600" dirty="0" smtClean="0"/>
              <a:t> (štěpí v přesně definovaných místech molekulu DNA na fragmenty).</a:t>
            </a:r>
          </a:p>
          <a:p>
            <a:pPr marL="0" indent="0" algn="just">
              <a:lnSpc>
                <a:spcPct val="170000"/>
              </a:lnSpc>
              <a:buNone/>
            </a:pPr>
            <a:r>
              <a:rPr lang="cs-CZ" sz="1600" b="1" dirty="0" smtClean="0"/>
              <a:t>1966</a:t>
            </a:r>
            <a:r>
              <a:rPr lang="cs-CZ" sz="1600" dirty="0" smtClean="0"/>
              <a:t> - </a:t>
            </a:r>
            <a:r>
              <a:rPr lang="cs-CZ" sz="1600" b="1" dirty="0" err="1" smtClean="0">
                <a:solidFill>
                  <a:srgbClr val="C00000"/>
                </a:solidFill>
              </a:rPr>
              <a:t>Nirenberg</a:t>
            </a:r>
            <a:r>
              <a:rPr lang="cs-CZ" sz="1600" dirty="0" smtClean="0"/>
              <a:t>, </a:t>
            </a:r>
            <a:r>
              <a:rPr lang="cs-CZ" sz="1600" b="1" dirty="0" err="1" smtClean="0">
                <a:solidFill>
                  <a:srgbClr val="C00000"/>
                </a:solidFill>
              </a:rPr>
              <a:t>Ochoa</a:t>
            </a:r>
            <a:r>
              <a:rPr lang="cs-CZ" sz="1600" b="1" dirty="0">
                <a:solidFill>
                  <a:srgbClr val="C00000"/>
                </a:solidFill>
              </a:rPr>
              <a:t>, </a:t>
            </a:r>
            <a:r>
              <a:rPr lang="cs-CZ" sz="1600" b="1" dirty="0" err="1">
                <a:solidFill>
                  <a:srgbClr val="C00000"/>
                </a:solidFill>
              </a:rPr>
              <a:t>Matthaei</a:t>
            </a:r>
            <a:r>
              <a:rPr lang="cs-CZ" sz="1600" dirty="0" smtClean="0"/>
              <a:t> a </a:t>
            </a:r>
            <a:r>
              <a:rPr lang="cs-CZ" sz="1600" b="1" dirty="0" err="1" smtClean="0">
                <a:solidFill>
                  <a:srgbClr val="C00000"/>
                </a:solidFill>
              </a:rPr>
              <a:t>Khorana</a:t>
            </a:r>
            <a:r>
              <a:rPr lang="cs-CZ" sz="1600" dirty="0" smtClean="0"/>
              <a:t> rozluštili genetický kód.</a:t>
            </a:r>
          </a:p>
          <a:p>
            <a:pPr marL="0" indent="0" algn="just">
              <a:lnSpc>
                <a:spcPct val="170000"/>
              </a:lnSpc>
              <a:buNone/>
            </a:pPr>
            <a:r>
              <a:rPr lang="cs-CZ" sz="1600" b="1" dirty="0" smtClean="0"/>
              <a:t>1967</a:t>
            </a:r>
            <a:r>
              <a:rPr lang="cs-CZ" sz="1600" dirty="0" smtClean="0"/>
              <a:t> - </a:t>
            </a:r>
            <a:r>
              <a:rPr lang="cs-CZ" sz="1600" b="1" dirty="0" err="1" smtClean="0">
                <a:solidFill>
                  <a:srgbClr val="C00000"/>
                </a:solidFill>
              </a:rPr>
              <a:t>Gellert</a:t>
            </a:r>
            <a:r>
              <a:rPr lang="cs-CZ" sz="1600" dirty="0" smtClean="0"/>
              <a:t> objevil DNA </a:t>
            </a:r>
            <a:r>
              <a:rPr lang="cs-CZ" sz="1600" dirty="0" err="1" smtClean="0"/>
              <a:t>ligasu</a:t>
            </a:r>
            <a:r>
              <a:rPr lang="cs-CZ" sz="1600" dirty="0" smtClean="0"/>
              <a:t>. </a:t>
            </a:r>
          </a:p>
          <a:p>
            <a:pPr marL="0" indent="0" algn="just">
              <a:lnSpc>
                <a:spcPct val="170000"/>
              </a:lnSpc>
              <a:buNone/>
            </a:pPr>
            <a:r>
              <a:rPr lang="cs-CZ" sz="1600" b="1" dirty="0" smtClean="0"/>
              <a:t>1972 - 1973</a:t>
            </a:r>
            <a:r>
              <a:rPr lang="cs-CZ" sz="1600" dirty="0" smtClean="0"/>
              <a:t> - V laboratořích </a:t>
            </a:r>
            <a:r>
              <a:rPr lang="cs-CZ" sz="1600" b="1" dirty="0" err="1" smtClean="0">
                <a:solidFill>
                  <a:srgbClr val="C00000"/>
                </a:solidFill>
              </a:rPr>
              <a:t>Boyera</a:t>
            </a:r>
            <a:r>
              <a:rPr lang="cs-CZ" sz="1600" b="1" dirty="0" smtClean="0">
                <a:solidFill>
                  <a:srgbClr val="C00000"/>
                </a:solidFill>
              </a:rPr>
              <a:t>, </a:t>
            </a:r>
            <a:r>
              <a:rPr lang="cs-CZ" sz="1600" b="1" dirty="0" err="1" smtClean="0">
                <a:solidFill>
                  <a:srgbClr val="C00000"/>
                </a:solidFill>
              </a:rPr>
              <a:t>Cohena</a:t>
            </a:r>
            <a:r>
              <a:rPr lang="cs-CZ" sz="1600" b="1" dirty="0" smtClean="0">
                <a:solidFill>
                  <a:srgbClr val="C00000"/>
                </a:solidFill>
              </a:rPr>
              <a:t>, </a:t>
            </a:r>
            <a:r>
              <a:rPr lang="cs-CZ" sz="1600" b="1" dirty="0" err="1" smtClean="0">
                <a:solidFill>
                  <a:srgbClr val="C00000"/>
                </a:solidFill>
              </a:rPr>
              <a:t>Berga</a:t>
            </a:r>
            <a:r>
              <a:rPr lang="cs-CZ" sz="1600" dirty="0" smtClean="0"/>
              <a:t> a jejich kolegů byla vyvinuta technika klonování DNA. </a:t>
            </a:r>
          </a:p>
          <a:p>
            <a:pPr marL="0" indent="0" algn="just">
              <a:lnSpc>
                <a:spcPct val="170000"/>
              </a:lnSpc>
              <a:buNone/>
            </a:pPr>
            <a:r>
              <a:rPr lang="cs-CZ" sz="1600" b="1" dirty="0" smtClean="0"/>
              <a:t>1975</a:t>
            </a:r>
            <a:r>
              <a:rPr lang="cs-CZ" sz="1600" dirty="0" smtClean="0"/>
              <a:t> - </a:t>
            </a:r>
            <a:r>
              <a:rPr lang="cs-CZ" sz="1600" b="1" dirty="0" err="1" smtClean="0">
                <a:solidFill>
                  <a:srgbClr val="C00000"/>
                </a:solidFill>
              </a:rPr>
              <a:t>Southern</a:t>
            </a:r>
            <a:r>
              <a:rPr lang="cs-CZ" sz="1600" dirty="0" smtClean="0"/>
              <a:t> vyvinul DNA hybridizační metodiku na bázi gelové elektroforézy pro identifikaci molekul DNA o specifické sekvenci (</a:t>
            </a:r>
            <a:r>
              <a:rPr lang="cs-CZ" sz="1600" dirty="0" err="1" smtClean="0"/>
              <a:t>Southern</a:t>
            </a:r>
            <a:r>
              <a:rPr lang="cs-CZ" sz="1600" dirty="0" smtClean="0"/>
              <a:t> </a:t>
            </a:r>
            <a:r>
              <a:rPr lang="cs-CZ" sz="1600" dirty="0" err="1" smtClean="0"/>
              <a:t>blot</a:t>
            </a:r>
            <a:r>
              <a:rPr lang="cs-CZ" sz="1600" dirty="0" smtClean="0"/>
              <a:t>).</a:t>
            </a:r>
          </a:p>
          <a:p>
            <a:pPr marL="0" indent="0">
              <a:lnSpc>
                <a:spcPct val="170000"/>
              </a:lnSpc>
              <a:buNone/>
            </a:pPr>
            <a:r>
              <a:rPr lang="cs-CZ" sz="1600" b="1" dirty="0" smtClean="0">
                <a:solidFill>
                  <a:schemeClr val="bg1">
                    <a:lumMod val="65000"/>
                  </a:schemeClr>
                </a:solidFill>
              </a:rPr>
              <a:t>1975 - 1977</a:t>
            </a:r>
            <a:r>
              <a:rPr lang="cs-CZ" sz="1600" dirty="0" smtClean="0">
                <a:solidFill>
                  <a:schemeClr val="bg1">
                    <a:lumMod val="65000"/>
                  </a:schemeClr>
                </a:solidFill>
              </a:rPr>
              <a:t> -</a:t>
            </a:r>
            <a:r>
              <a:rPr lang="cs-CZ" sz="1600" b="1" dirty="0" smtClean="0">
                <a:solidFill>
                  <a:schemeClr val="bg1">
                    <a:lumMod val="65000"/>
                  </a:schemeClr>
                </a:solidFill>
              </a:rPr>
              <a:t> </a:t>
            </a:r>
            <a:r>
              <a:rPr lang="cs-CZ" sz="1600" b="1" dirty="0" err="1" smtClean="0">
                <a:solidFill>
                  <a:schemeClr val="bg1">
                    <a:lumMod val="65000"/>
                  </a:schemeClr>
                </a:solidFill>
              </a:rPr>
              <a:t>Sanger</a:t>
            </a:r>
            <a:r>
              <a:rPr lang="cs-CZ" sz="1600" dirty="0" smtClean="0">
                <a:solidFill>
                  <a:schemeClr val="bg1">
                    <a:lumMod val="65000"/>
                  </a:schemeClr>
                </a:solidFill>
              </a:rPr>
              <a:t> s </a:t>
            </a:r>
            <a:r>
              <a:rPr lang="cs-CZ" sz="1600" b="1" dirty="0" err="1" smtClean="0">
                <a:solidFill>
                  <a:schemeClr val="bg1">
                    <a:lumMod val="65000"/>
                  </a:schemeClr>
                </a:solidFill>
              </a:rPr>
              <a:t>Barrellem</a:t>
            </a:r>
            <a:r>
              <a:rPr lang="cs-CZ" sz="1600" b="1" dirty="0" smtClean="0">
                <a:solidFill>
                  <a:schemeClr val="bg1">
                    <a:lumMod val="65000"/>
                  </a:schemeClr>
                </a:solidFill>
              </a:rPr>
              <a:t> </a:t>
            </a:r>
            <a:r>
              <a:rPr lang="cs-CZ" sz="1600" dirty="0" smtClean="0">
                <a:solidFill>
                  <a:schemeClr val="bg1">
                    <a:lumMod val="65000"/>
                  </a:schemeClr>
                </a:solidFill>
              </a:rPr>
              <a:t>a </a:t>
            </a:r>
            <a:r>
              <a:rPr lang="cs-CZ" sz="1600" b="1" dirty="0" err="1" smtClean="0">
                <a:solidFill>
                  <a:schemeClr val="bg1">
                    <a:lumMod val="65000"/>
                  </a:schemeClr>
                </a:solidFill>
              </a:rPr>
              <a:t>Maxam</a:t>
            </a:r>
            <a:r>
              <a:rPr lang="cs-CZ" sz="1600" dirty="0" smtClean="0">
                <a:solidFill>
                  <a:schemeClr val="bg1">
                    <a:lumMod val="65000"/>
                  </a:schemeClr>
                </a:solidFill>
              </a:rPr>
              <a:t> s </a:t>
            </a:r>
            <a:r>
              <a:rPr lang="cs-CZ" sz="1600" b="1" dirty="0" smtClean="0">
                <a:solidFill>
                  <a:schemeClr val="bg1">
                    <a:lumMod val="65000"/>
                  </a:schemeClr>
                </a:solidFill>
              </a:rPr>
              <a:t>Gilbertem</a:t>
            </a:r>
            <a:r>
              <a:rPr lang="cs-CZ" sz="1600" dirty="0" smtClean="0">
                <a:solidFill>
                  <a:schemeClr val="bg1">
                    <a:lumMod val="65000"/>
                  </a:schemeClr>
                </a:solidFill>
              </a:rPr>
              <a:t> vyvinuli techniky </a:t>
            </a:r>
            <a:r>
              <a:rPr lang="cs-CZ" sz="1600" dirty="0" err="1" smtClean="0">
                <a:solidFill>
                  <a:schemeClr val="bg1">
                    <a:lumMod val="65000"/>
                  </a:schemeClr>
                </a:solidFill>
              </a:rPr>
              <a:t>sekvenování</a:t>
            </a:r>
            <a:r>
              <a:rPr lang="cs-CZ" sz="1600" dirty="0" smtClean="0">
                <a:solidFill>
                  <a:schemeClr val="bg1">
                    <a:lumMod val="65000"/>
                  </a:schemeClr>
                </a:solidFill>
              </a:rPr>
              <a:t> DNA</a:t>
            </a:r>
          </a:p>
          <a:p>
            <a:pPr marL="0" indent="0">
              <a:lnSpc>
                <a:spcPct val="170000"/>
              </a:lnSpc>
              <a:buNone/>
            </a:pPr>
            <a:r>
              <a:rPr lang="cs-CZ" sz="1600" b="1" dirty="0">
                <a:solidFill>
                  <a:schemeClr val="bg1">
                    <a:lumMod val="65000"/>
                  </a:schemeClr>
                </a:solidFill>
              </a:rPr>
              <a:t>1978 – 1980 </a:t>
            </a:r>
            <a:r>
              <a:rPr lang="cs-CZ" sz="1600" dirty="0">
                <a:solidFill>
                  <a:schemeClr val="bg1">
                    <a:lumMod val="65000"/>
                  </a:schemeClr>
                </a:solidFill>
              </a:rPr>
              <a:t>– první rekombinantní protein</a:t>
            </a:r>
          </a:p>
          <a:p>
            <a:pPr marL="0" indent="0">
              <a:lnSpc>
                <a:spcPct val="170000"/>
              </a:lnSpc>
              <a:buNone/>
            </a:pPr>
            <a:r>
              <a:rPr lang="cs-CZ" sz="1600" b="1" dirty="0" smtClean="0">
                <a:solidFill>
                  <a:schemeClr val="bg1">
                    <a:lumMod val="65000"/>
                  </a:schemeClr>
                </a:solidFill>
              </a:rPr>
              <a:t>1981 - 1982 </a:t>
            </a:r>
            <a:r>
              <a:rPr lang="cs-CZ" sz="1600" dirty="0" smtClean="0">
                <a:solidFill>
                  <a:schemeClr val="bg1">
                    <a:lumMod val="65000"/>
                  </a:schemeClr>
                </a:solidFill>
              </a:rPr>
              <a:t>- </a:t>
            </a:r>
            <a:r>
              <a:rPr lang="cs-CZ" sz="1600" b="1" dirty="0" err="1" smtClean="0">
                <a:solidFill>
                  <a:schemeClr val="bg1">
                    <a:lumMod val="65000"/>
                  </a:schemeClr>
                </a:solidFill>
              </a:rPr>
              <a:t>Palmiter</a:t>
            </a:r>
            <a:r>
              <a:rPr lang="cs-CZ" sz="1600" b="1" dirty="0" smtClean="0">
                <a:solidFill>
                  <a:schemeClr val="bg1">
                    <a:lumMod val="65000"/>
                  </a:schemeClr>
                </a:solidFill>
              </a:rPr>
              <a:t> </a:t>
            </a:r>
            <a:r>
              <a:rPr lang="cs-CZ" sz="1600" dirty="0" smtClean="0">
                <a:solidFill>
                  <a:schemeClr val="bg1">
                    <a:lumMod val="65000"/>
                  </a:schemeClr>
                </a:solidFill>
              </a:rPr>
              <a:t>a</a:t>
            </a:r>
            <a:r>
              <a:rPr lang="cs-CZ" sz="1600" b="1" dirty="0" smtClean="0">
                <a:solidFill>
                  <a:schemeClr val="bg1">
                    <a:lumMod val="65000"/>
                  </a:schemeClr>
                </a:solidFill>
              </a:rPr>
              <a:t> </a:t>
            </a:r>
            <a:r>
              <a:rPr lang="cs-CZ" sz="1600" b="1" dirty="0" err="1" smtClean="0">
                <a:solidFill>
                  <a:schemeClr val="bg1">
                    <a:lumMod val="65000"/>
                  </a:schemeClr>
                </a:solidFill>
              </a:rPr>
              <a:t>Brinster</a:t>
            </a:r>
            <a:r>
              <a:rPr lang="cs-CZ" sz="1600" dirty="0" smtClean="0">
                <a:solidFill>
                  <a:schemeClr val="bg1">
                    <a:lumMod val="65000"/>
                  </a:schemeClr>
                </a:solidFill>
              </a:rPr>
              <a:t> přivedl na svět první transgenní myš a </a:t>
            </a:r>
            <a:r>
              <a:rPr lang="cs-CZ" sz="1600" b="1" dirty="0" err="1" smtClean="0">
                <a:solidFill>
                  <a:schemeClr val="bg1">
                    <a:lumMod val="65000"/>
                  </a:schemeClr>
                </a:solidFill>
              </a:rPr>
              <a:t>Sprandling</a:t>
            </a:r>
            <a:r>
              <a:rPr lang="cs-CZ" sz="1600" dirty="0" smtClean="0">
                <a:solidFill>
                  <a:schemeClr val="bg1">
                    <a:lumMod val="65000"/>
                  </a:schemeClr>
                </a:solidFill>
              </a:rPr>
              <a:t> s </a:t>
            </a:r>
            <a:r>
              <a:rPr lang="cs-CZ" sz="1600" b="1" dirty="0" err="1" smtClean="0">
                <a:solidFill>
                  <a:schemeClr val="bg1">
                    <a:lumMod val="65000"/>
                  </a:schemeClr>
                </a:solidFill>
              </a:rPr>
              <a:t>Rubinem</a:t>
            </a:r>
            <a:r>
              <a:rPr lang="cs-CZ" sz="1600" dirty="0" smtClean="0">
                <a:solidFill>
                  <a:schemeClr val="bg1">
                    <a:lumMod val="65000"/>
                  </a:schemeClr>
                </a:solidFill>
              </a:rPr>
              <a:t> první transgenní octomilku.</a:t>
            </a:r>
          </a:p>
          <a:p>
            <a:pPr marL="0" indent="0" algn="just">
              <a:lnSpc>
                <a:spcPct val="170000"/>
              </a:lnSpc>
              <a:buNone/>
            </a:pPr>
            <a:r>
              <a:rPr lang="cs-CZ" sz="1600" b="1" dirty="0" smtClean="0">
                <a:solidFill>
                  <a:schemeClr val="bg1">
                    <a:lumMod val="65000"/>
                  </a:schemeClr>
                </a:solidFill>
              </a:rPr>
              <a:t>1985</a:t>
            </a:r>
            <a:r>
              <a:rPr lang="cs-CZ" sz="1600" dirty="0" smtClean="0">
                <a:solidFill>
                  <a:schemeClr val="bg1">
                    <a:lumMod val="65000"/>
                  </a:schemeClr>
                </a:solidFill>
              </a:rPr>
              <a:t> - </a:t>
            </a:r>
            <a:r>
              <a:rPr lang="cs-CZ" sz="1600" b="1" dirty="0" err="1" smtClean="0">
                <a:solidFill>
                  <a:schemeClr val="bg1">
                    <a:lumMod val="65000"/>
                  </a:schemeClr>
                </a:solidFill>
              </a:rPr>
              <a:t>Mullis</a:t>
            </a:r>
            <a:r>
              <a:rPr lang="cs-CZ" sz="1600" dirty="0" smtClean="0">
                <a:solidFill>
                  <a:schemeClr val="bg1">
                    <a:lumMod val="65000"/>
                  </a:schemeClr>
                </a:solidFill>
              </a:rPr>
              <a:t> spolu s kolegy vynalezl PCR</a:t>
            </a:r>
          </a:p>
          <a:p>
            <a:pPr marL="0" indent="0" algn="just">
              <a:lnSpc>
                <a:spcPct val="170000"/>
              </a:lnSpc>
              <a:buNone/>
            </a:pPr>
            <a:endParaRPr lang="cs-CZ" sz="1600" dirty="0" smtClean="0"/>
          </a:p>
          <a:p>
            <a:pPr marL="0" indent="0" algn="just">
              <a:lnSpc>
                <a:spcPct val="170000"/>
              </a:lnSpc>
              <a:buNone/>
            </a:pPr>
            <a:endParaRPr lang="cs-CZ" sz="1600" dirty="0" smtClean="0"/>
          </a:p>
        </p:txBody>
      </p:sp>
      <p:pic>
        <p:nvPicPr>
          <p:cNvPr id="2" name="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40352" y="5589240"/>
            <a:ext cx="487363" cy="487363"/>
          </a:xfrm>
          <a:prstGeom prst="rect">
            <a:avLst/>
          </a:prstGeom>
          <a:ln w="25400">
            <a:solidFill>
              <a:srgbClr val="00B050"/>
            </a:solidFill>
          </a:ln>
        </p:spPr>
      </p:pic>
    </p:spTree>
    <p:extLst>
      <p:ext uri="{BB962C8B-B14F-4D97-AF65-F5344CB8AC3E}">
        <p14:creationId xmlns:p14="http://schemas.microsoft.com/office/powerpoint/2010/main" val="35819650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51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E314B87F80F3A640815F4820C40DD41B" ma:contentTypeVersion="13" ma:contentTypeDescription="Vytvoří nový dokument" ma:contentTypeScope="" ma:versionID="2ffcb3059030671f1f86171cb78a9397">
  <xsd:schema xmlns:xsd="http://www.w3.org/2001/XMLSchema" xmlns:xs="http://www.w3.org/2001/XMLSchema" xmlns:p="http://schemas.microsoft.com/office/2006/metadata/properties" xmlns:ns3="3d9c7691-5823-47d4-b347-89f6aebe5634" xmlns:ns4="df555ec7-6f73-4f9c-b256-74ca05c506eb" targetNamespace="http://schemas.microsoft.com/office/2006/metadata/properties" ma:root="true" ma:fieldsID="e61d3898dba58eb9c5e0d2de179fbcb7" ns3:_="" ns4:_="">
    <xsd:import namespace="3d9c7691-5823-47d4-b347-89f6aebe5634"/>
    <xsd:import namespace="df555ec7-6f73-4f9c-b256-74ca05c506eb"/>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9c7691-5823-47d4-b347-89f6aebe56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f555ec7-6f73-4f9c-b256-74ca05c506eb" elementFormDefault="qualified">
    <xsd:import namespace="http://schemas.microsoft.com/office/2006/documentManagement/types"/>
    <xsd:import namespace="http://schemas.microsoft.com/office/infopath/2007/PartnerControls"/>
    <xsd:element name="SharedWithUsers" ma:index="18"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dílené s podrobnostmi" ma:internalName="SharedWithDetails" ma:readOnly="true">
      <xsd:simpleType>
        <xsd:restriction base="dms:Note">
          <xsd:maxLength value="255"/>
        </xsd:restriction>
      </xsd:simpleType>
    </xsd:element>
    <xsd:element name="SharingHintHash" ma:index="20" nillable="true" ma:displayName="Hodnota hash upozornění na sdílení"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4EA763-3EAC-4C62-8744-82E2C17227D7}">
  <ds:schemaRefs>
    <ds:schemaRef ds:uri="http://schemas.microsoft.com/office/2006/metadata/properties"/>
    <ds:schemaRef ds:uri="http://purl.org/dc/terms/"/>
    <ds:schemaRef ds:uri="http://schemas.openxmlformats.org/package/2006/metadata/core-properties"/>
    <ds:schemaRef ds:uri="df555ec7-6f73-4f9c-b256-74ca05c506eb"/>
    <ds:schemaRef ds:uri="http://purl.org/dc/dcmitype/"/>
    <ds:schemaRef ds:uri="http://schemas.microsoft.com/office/2006/documentManagement/types"/>
    <ds:schemaRef ds:uri="http://purl.org/dc/elements/1.1/"/>
    <ds:schemaRef ds:uri="http://schemas.microsoft.com/office/infopath/2007/PartnerControls"/>
    <ds:schemaRef ds:uri="3d9c7691-5823-47d4-b347-89f6aebe5634"/>
    <ds:schemaRef ds:uri="http://www.w3.org/XML/1998/namespace"/>
  </ds:schemaRefs>
</ds:datastoreItem>
</file>

<file path=customXml/itemProps2.xml><?xml version="1.0" encoding="utf-8"?>
<ds:datastoreItem xmlns:ds="http://schemas.openxmlformats.org/officeDocument/2006/customXml" ds:itemID="{B5CB9DC8-432A-4256-8078-A9B79A8BBB23}">
  <ds:schemaRefs>
    <ds:schemaRef ds:uri="http://schemas.microsoft.com/sharepoint/v3/contenttype/forms"/>
  </ds:schemaRefs>
</ds:datastoreItem>
</file>

<file path=customXml/itemProps3.xml><?xml version="1.0" encoding="utf-8"?>
<ds:datastoreItem xmlns:ds="http://schemas.openxmlformats.org/officeDocument/2006/customXml" ds:itemID="{E47D4B26-BFC0-4D0F-9349-B64291FE82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9c7691-5823-47d4-b347-89f6aebe5634"/>
    <ds:schemaRef ds:uri="df555ec7-6f73-4f9c-b256-74ca05c506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20985</TotalTime>
  <Words>2095</Words>
  <Application>Microsoft Office PowerPoint</Application>
  <PresentationFormat>Předvádění na obrazovce (4:3)</PresentationFormat>
  <Paragraphs>331</Paragraphs>
  <Slides>38</Slides>
  <Notes>23</Notes>
  <HiddenSlides>0</HiddenSlides>
  <MMClips>31</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38</vt:i4>
      </vt:variant>
    </vt:vector>
  </HeadingPairs>
  <TitlesOfParts>
    <vt:vector size="46" baseType="lpstr">
      <vt:lpstr>Arial</vt:lpstr>
      <vt:lpstr>Calibri</vt:lpstr>
      <vt:lpstr>Courier New</vt:lpstr>
      <vt:lpstr>Guardian Text Egyptian Web</vt:lpstr>
      <vt:lpstr>Symbol</vt:lpstr>
      <vt:lpstr>Times New Roman</vt:lpstr>
      <vt:lpstr>Traditional Arabic</vt:lpstr>
      <vt:lpstr>Motiv systému Office</vt:lpstr>
      <vt:lpstr>Náhled do genového inženýrství  = soubor postupů a metod, jimiž se cíleně ovlivňuje genetická výbava buněk </vt:lpstr>
      <vt:lpstr>Trocha historie nikoho nezabije...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Náhled do genového inženýrství</dc:title>
  <dc:creator>Lipovova Petra</dc:creator>
  <cp:lastModifiedBy>Petra Lipovova</cp:lastModifiedBy>
  <cp:revision>342</cp:revision>
  <cp:lastPrinted>2019-04-29T05:25:34Z</cp:lastPrinted>
  <dcterms:created xsi:type="dcterms:W3CDTF">2016-03-14T05:16:56Z</dcterms:created>
  <dcterms:modified xsi:type="dcterms:W3CDTF">2020-04-28T16:59:59Z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0x010100E314B87F80F3A640815F4820C40DD41B</vt:lpwstr>
  </property>
</Properties>
</file>