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m4a" ContentType="audio/mp4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3" r:id="rId1"/>
  </p:sldMasterIdLst>
  <p:notesMasterIdLst>
    <p:notesMasterId r:id="rId43"/>
  </p:notesMasterIdLst>
  <p:sldIdLst>
    <p:sldId id="380" r:id="rId2"/>
    <p:sldId id="384" r:id="rId3"/>
    <p:sldId id="383" r:id="rId4"/>
    <p:sldId id="401" r:id="rId5"/>
    <p:sldId id="426" r:id="rId6"/>
    <p:sldId id="405" r:id="rId7"/>
    <p:sldId id="421" r:id="rId8"/>
    <p:sldId id="413" r:id="rId9"/>
    <p:sldId id="420" r:id="rId10"/>
    <p:sldId id="423" r:id="rId11"/>
    <p:sldId id="422" r:id="rId12"/>
    <p:sldId id="386" r:id="rId13"/>
    <p:sldId id="385" r:id="rId14"/>
    <p:sldId id="387" r:id="rId15"/>
    <p:sldId id="388" r:id="rId16"/>
    <p:sldId id="389" r:id="rId17"/>
    <p:sldId id="390" r:id="rId18"/>
    <p:sldId id="391" r:id="rId19"/>
    <p:sldId id="392" r:id="rId20"/>
    <p:sldId id="393" r:id="rId21"/>
    <p:sldId id="394" r:id="rId22"/>
    <p:sldId id="395" r:id="rId23"/>
    <p:sldId id="396" r:id="rId24"/>
    <p:sldId id="470" r:id="rId25"/>
    <p:sldId id="431" r:id="rId26"/>
    <p:sldId id="433" r:id="rId27"/>
    <p:sldId id="434" r:id="rId28"/>
    <p:sldId id="398" r:id="rId29"/>
    <p:sldId id="427" r:id="rId30"/>
    <p:sldId id="436" r:id="rId31"/>
    <p:sldId id="441" r:id="rId32"/>
    <p:sldId id="454" r:id="rId33"/>
    <p:sldId id="455" r:id="rId34"/>
    <p:sldId id="442" r:id="rId35"/>
    <p:sldId id="456" r:id="rId36"/>
    <p:sldId id="457" r:id="rId37"/>
    <p:sldId id="460" r:id="rId38"/>
    <p:sldId id="458" r:id="rId39"/>
    <p:sldId id="462" r:id="rId40"/>
    <p:sldId id="461" r:id="rId41"/>
    <p:sldId id="397" r:id="rId42"/>
  </p:sldIdLst>
  <p:sldSz cx="9144000" cy="6858000" type="screen4x3"/>
  <p:notesSz cx="7099300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FFCC99"/>
    <a:srgbClr val="009999"/>
    <a:srgbClr val="33CCCC"/>
    <a:srgbClr val="FF9966"/>
    <a:srgbClr val="FF3300"/>
    <a:srgbClr val="0000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1EBBBCC-DAD2-459C-BE2E-F6DE35CF9A28}" styleName="Tmavý styl 2 – zvýraznění 3/zvýraznění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E9639D4-E3E2-4D34-9284-5A2195B3D0D7}" styleName="Styl Světlá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3544" autoAdjust="0"/>
  </p:normalViewPr>
  <p:slideViewPr>
    <p:cSldViewPr>
      <p:cViewPr varScale="1">
        <p:scale>
          <a:sx n="93" d="100"/>
          <a:sy n="93" d="100"/>
        </p:scale>
        <p:origin x="202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176"/>
    </p:cViewPr>
  </p:sorterViewPr>
  <p:notesViewPr>
    <p:cSldViewPr>
      <p:cViewPr varScale="1">
        <p:scale>
          <a:sx n="28" d="100"/>
          <a:sy n="28" d="100"/>
        </p:scale>
        <p:origin x="-1266" y="-66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png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7" Type="http://schemas.openxmlformats.org/officeDocument/2006/relationships/image" Target="../media/image56.emf"/><Relationship Id="rId2" Type="http://schemas.openxmlformats.org/officeDocument/2006/relationships/image" Target="../media/image51.emf"/><Relationship Id="rId1" Type="http://schemas.openxmlformats.org/officeDocument/2006/relationships/image" Target="../media/image50.emf"/><Relationship Id="rId6" Type="http://schemas.openxmlformats.org/officeDocument/2006/relationships/image" Target="../media/image55.emf"/><Relationship Id="rId5" Type="http://schemas.openxmlformats.org/officeDocument/2006/relationships/image" Target="../media/image54.emf"/><Relationship Id="rId4" Type="http://schemas.openxmlformats.org/officeDocument/2006/relationships/image" Target="../media/image53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xmlns="" id="{E434B715-5FF8-4AEF-B86C-C0F43A3CC8E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59CA585C-DD3B-4894-A126-A5989E692F0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2FD7928-FE87-49E5-8233-D439E59701C2}" type="datetimeFigureOut">
              <a:rPr lang="cs-CZ"/>
              <a:pPr>
                <a:defRPr/>
              </a:pPr>
              <a:t>23. 6. 2020</a:t>
            </a:fld>
            <a:endParaRPr lang="cs-CZ"/>
          </a:p>
        </p:txBody>
      </p:sp>
      <p:sp>
        <p:nvSpPr>
          <p:cNvPr id="4" name="Zástupný symbol pro obrázek snímku 3">
            <a:extLst>
              <a:ext uri="{FF2B5EF4-FFF2-40B4-BE49-F238E27FC236}">
                <a16:creationId xmlns:a16="http://schemas.microsoft.com/office/drawing/2014/main" xmlns="" id="{E0B51B6B-1529-49D8-B862-05B8EA88C21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>
            <a:extLst>
              <a:ext uri="{FF2B5EF4-FFF2-40B4-BE49-F238E27FC236}">
                <a16:creationId xmlns:a16="http://schemas.microsoft.com/office/drawing/2014/main" xmlns="" id="{720A7267-6AAE-49C0-A372-4295CB3BDF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/>
              <a:t>Kliknutím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1BE1BDA1-983C-4234-ACBC-C653BB673D0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51E50DDB-B0A3-4618-89FF-0454D6F127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DC571FE-9E45-480A-ADB2-D3E99EF34C7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549113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pro obrázek snímku 1">
            <a:extLst>
              <a:ext uri="{FF2B5EF4-FFF2-40B4-BE49-F238E27FC236}">
                <a16:creationId xmlns:a16="http://schemas.microsoft.com/office/drawing/2014/main" xmlns="" id="{14741531-2581-409D-B0D3-B991972595F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Zástupný symbol pro poznámky 2">
            <a:extLst>
              <a:ext uri="{FF2B5EF4-FFF2-40B4-BE49-F238E27FC236}">
                <a16:creationId xmlns:a16="http://schemas.microsoft.com/office/drawing/2014/main" xmlns="" id="{F12E8BBD-256B-4F23-8326-227086660CD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dirty="0"/>
          </a:p>
        </p:txBody>
      </p:sp>
      <p:sp>
        <p:nvSpPr>
          <p:cNvPr id="10244" name="Zástupný symbol pro číslo snímku 3">
            <a:extLst>
              <a:ext uri="{FF2B5EF4-FFF2-40B4-BE49-F238E27FC236}">
                <a16:creationId xmlns:a16="http://schemas.microsoft.com/office/drawing/2014/main" xmlns="" id="{340EB61C-DB64-4FE6-9584-20B02EBD6A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5E5AC4A-F6C8-4C68-939F-C16E6E4F14E6}" type="slidenum">
              <a:rPr lang="cs-CZ" altLang="cs-CZ" sz="1200"/>
              <a:pPr/>
              <a:t>1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23596081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Zástupný symbol pro obrázek snímku 1">
            <a:extLst>
              <a:ext uri="{FF2B5EF4-FFF2-40B4-BE49-F238E27FC236}">
                <a16:creationId xmlns:a16="http://schemas.microsoft.com/office/drawing/2014/main" xmlns="" id="{8BC454D0-0C52-4398-93C6-89666BF94AD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Zástupný symbol pro poznámky 2">
            <a:extLst>
              <a:ext uri="{FF2B5EF4-FFF2-40B4-BE49-F238E27FC236}">
                <a16:creationId xmlns:a16="http://schemas.microsoft.com/office/drawing/2014/main" xmlns="" id="{6B9351EA-9A12-45EE-A1A1-3667D918E7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dirty="0"/>
          </a:p>
        </p:txBody>
      </p:sp>
      <p:sp>
        <p:nvSpPr>
          <p:cNvPr id="29700" name="Zástupný symbol pro číslo snímku 3">
            <a:extLst>
              <a:ext uri="{FF2B5EF4-FFF2-40B4-BE49-F238E27FC236}">
                <a16:creationId xmlns:a16="http://schemas.microsoft.com/office/drawing/2014/main" xmlns="" id="{CF08C195-7498-4EFD-BAC0-81A7EF2ED5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890177F-A358-4358-8879-408609F0F1BE}" type="slidenum">
              <a:rPr lang="cs-CZ" altLang="cs-CZ" sz="1200"/>
              <a:pPr/>
              <a:t>11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11831530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obrázek snímku 1">
            <a:extLst>
              <a:ext uri="{FF2B5EF4-FFF2-40B4-BE49-F238E27FC236}">
                <a16:creationId xmlns:a16="http://schemas.microsoft.com/office/drawing/2014/main" xmlns="" id="{24B895AC-FDE8-439E-A56A-1952724809A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Zástupný symbol pro poznámky 2">
            <a:extLst>
              <a:ext uri="{FF2B5EF4-FFF2-40B4-BE49-F238E27FC236}">
                <a16:creationId xmlns:a16="http://schemas.microsoft.com/office/drawing/2014/main" xmlns="" id="{852FCF5E-4FAD-4B26-A9A8-D628EF7B617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dirty="0"/>
          </a:p>
        </p:txBody>
      </p:sp>
      <p:sp>
        <p:nvSpPr>
          <p:cNvPr id="32772" name="Zástupný symbol pro číslo snímku 3">
            <a:extLst>
              <a:ext uri="{FF2B5EF4-FFF2-40B4-BE49-F238E27FC236}">
                <a16:creationId xmlns:a16="http://schemas.microsoft.com/office/drawing/2014/main" xmlns="" id="{E2EA76E5-FCA0-45E1-97AB-E99B591F3D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A53FCFD-0A66-4468-AE27-2FCC97F9B344}" type="slidenum">
              <a:rPr lang="cs-CZ" altLang="cs-CZ" sz="1200"/>
              <a:pPr/>
              <a:t>13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28474173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Zástupný symbol pro obrázek snímku 1">
            <a:extLst>
              <a:ext uri="{FF2B5EF4-FFF2-40B4-BE49-F238E27FC236}">
                <a16:creationId xmlns:a16="http://schemas.microsoft.com/office/drawing/2014/main" xmlns="" id="{DD03CB36-C2AC-42C7-8B45-3AB1091FE8B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Zástupný symbol pro poznámky 2">
            <a:extLst>
              <a:ext uri="{FF2B5EF4-FFF2-40B4-BE49-F238E27FC236}">
                <a16:creationId xmlns:a16="http://schemas.microsoft.com/office/drawing/2014/main" xmlns="" id="{24BB9575-9EFD-4A40-B001-F89998CEF6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dirty="0"/>
          </a:p>
        </p:txBody>
      </p:sp>
      <p:sp>
        <p:nvSpPr>
          <p:cNvPr id="35844" name="Zástupný symbol pro číslo snímku 3">
            <a:extLst>
              <a:ext uri="{FF2B5EF4-FFF2-40B4-BE49-F238E27FC236}">
                <a16:creationId xmlns:a16="http://schemas.microsoft.com/office/drawing/2014/main" xmlns="" id="{5D2CB8B3-A084-4CD3-A2D4-B5AEDC303F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F4E2786-CA0E-4E8D-A16C-CA90DD629B70}" type="slidenum">
              <a:rPr lang="cs-CZ" altLang="cs-CZ" sz="1200"/>
              <a:pPr/>
              <a:t>15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40418283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Zástupný symbol pro obrázek snímku 1">
            <a:extLst>
              <a:ext uri="{FF2B5EF4-FFF2-40B4-BE49-F238E27FC236}">
                <a16:creationId xmlns:a16="http://schemas.microsoft.com/office/drawing/2014/main" xmlns="" id="{B5214A51-2006-4B77-9080-770567C9E63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Zástupný symbol pro poznámky 2">
            <a:extLst>
              <a:ext uri="{FF2B5EF4-FFF2-40B4-BE49-F238E27FC236}">
                <a16:creationId xmlns:a16="http://schemas.microsoft.com/office/drawing/2014/main" xmlns="" id="{2AC1F2DF-F6C8-498C-80D9-189072299DF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dirty="0"/>
          </a:p>
        </p:txBody>
      </p:sp>
      <p:sp>
        <p:nvSpPr>
          <p:cNvPr id="37892" name="Zástupný symbol pro číslo snímku 3">
            <a:extLst>
              <a:ext uri="{FF2B5EF4-FFF2-40B4-BE49-F238E27FC236}">
                <a16:creationId xmlns:a16="http://schemas.microsoft.com/office/drawing/2014/main" xmlns="" id="{9DECBAA5-9047-4E59-B0E7-2EB3E7E740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F995056-6286-4D1E-AC55-38554A9A7292}" type="slidenum">
              <a:rPr lang="cs-CZ" altLang="cs-CZ" sz="1200"/>
              <a:pPr/>
              <a:t>16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12289906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Zástupný symbol pro obrázek snímku 1">
            <a:extLst>
              <a:ext uri="{FF2B5EF4-FFF2-40B4-BE49-F238E27FC236}">
                <a16:creationId xmlns:a16="http://schemas.microsoft.com/office/drawing/2014/main" xmlns="" id="{516005DE-DA58-4B98-83A9-358C4E08B3B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Zástupný symbol pro poznámky 2">
            <a:extLst>
              <a:ext uri="{FF2B5EF4-FFF2-40B4-BE49-F238E27FC236}">
                <a16:creationId xmlns:a16="http://schemas.microsoft.com/office/drawing/2014/main" xmlns="" id="{DA6415D8-6224-4CC7-B7D4-E2ECAD516DF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dirty="0"/>
          </a:p>
        </p:txBody>
      </p:sp>
      <p:sp>
        <p:nvSpPr>
          <p:cNvPr id="40964" name="Zástupný symbol pro číslo snímku 3">
            <a:extLst>
              <a:ext uri="{FF2B5EF4-FFF2-40B4-BE49-F238E27FC236}">
                <a16:creationId xmlns:a16="http://schemas.microsoft.com/office/drawing/2014/main" xmlns="" id="{79B699C3-35C8-4B06-A78F-5F7D002132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84572EF-C15E-4A31-A79E-651EA25A68F8}" type="slidenum">
              <a:rPr lang="cs-CZ" altLang="cs-CZ" sz="1200"/>
              <a:pPr/>
              <a:t>18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31448577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Zástupný symbol pro obrázek snímku 1">
            <a:extLst>
              <a:ext uri="{FF2B5EF4-FFF2-40B4-BE49-F238E27FC236}">
                <a16:creationId xmlns:a16="http://schemas.microsoft.com/office/drawing/2014/main" xmlns="" id="{C7F5F50B-DBB2-40F9-BFE4-9B100C2F75F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Zástupný symbol pro poznámky 2">
            <a:extLst>
              <a:ext uri="{FF2B5EF4-FFF2-40B4-BE49-F238E27FC236}">
                <a16:creationId xmlns:a16="http://schemas.microsoft.com/office/drawing/2014/main" xmlns="" id="{8C604B51-DAF7-4A94-B3ED-301AB2C3883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dirty="0"/>
          </a:p>
        </p:txBody>
      </p:sp>
      <p:sp>
        <p:nvSpPr>
          <p:cNvPr id="43012" name="Zástupný symbol pro číslo snímku 3">
            <a:extLst>
              <a:ext uri="{FF2B5EF4-FFF2-40B4-BE49-F238E27FC236}">
                <a16:creationId xmlns:a16="http://schemas.microsoft.com/office/drawing/2014/main" xmlns="" id="{EF49DC08-AE89-480E-8D52-800EC1F976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F58ED06-B618-4E7B-AC52-EF083DC87C20}" type="slidenum">
              <a:rPr lang="cs-CZ" altLang="cs-CZ" sz="1200"/>
              <a:pPr/>
              <a:t>19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27357246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Zástupný symbol pro obrázek snímku 1">
            <a:extLst>
              <a:ext uri="{FF2B5EF4-FFF2-40B4-BE49-F238E27FC236}">
                <a16:creationId xmlns:a16="http://schemas.microsoft.com/office/drawing/2014/main" xmlns="" id="{1D5D0F93-17DE-4F84-987F-F6BC857B190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Zástupný symbol pro poznámky 2">
            <a:extLst>
              <a:ext uri="{FF2B5EF4-FFF2-40B4-BE49-F238E27FC236}">
                <a16:creationId xmlns:a16="http://schemas.microsoft.com/office/drawing/2014/main" xmlns="" id="{08A32AE7-1AAC-4750-9171-6D760F55E51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dirty="0"/>
          </a:p>
        </p:txBody>
      </p:sp>
      <p:sp>
        <p:nvSpPr>
          <p:cNvPr id="45060" name="Zástupný symbol pro číslo snímku 3">
            <a:extLst>
              <a:ext uri="{FF2B5EF4-FFF2-40B4-BE49-F238E27FC236}">
                <a16:creationId xmlns:a16="http://schemas.microsoft.com/office/drawing/2014/main" xmlns="" id="{62D02F0C-B5C7-464B-8458-B2C009C3DE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500775E-5E02-48FF-B189-74C0E564568C}" type="slidenum">
              <a:rPr lang="cs-CZ" altLang="cs-CZ" sz="1200"/>
              <a:pPr/>
              <a:t>20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41593161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Zástupný symbol pro obrázek snímku 1">
            <a:extLst>
              <a:ext uri="{FF2B5EF4-FFF2-40B4-BE49-F238E27FC236}">
                <a16:creationId xmlns:a16="http://schemas.microsoft.com/office/drawing/2014/main" xmlns="" id="{9452B91C-A440-4ECF-B44E-80D602576B2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Zástupný symbol pro poznámky 2">
            <a:extLst>
              <a:ext uri="{FF2B5EF4-FFF2-40B4-BE49-F238E27FC236}">
                <a16:creationId xmlns:a16="http://schemas.microsoft.com/office/drawing/2014/main" xmlns="" id="{5742EE42-CCCC-41C3-8401-5A912491867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b="1" dirty="0"/>
          </a:p>
        </p:txBody>
      </p:sp>
      <p:sp>
        <p:nvSpPr>
          <p:cNvPr id="49156" name="Zástupný symbol pro číslo snímku 3">
            <a:extLst>
              <a:ext uri="{FF2B5EF4-FFF2-40B4-BE49-F238E27FC236}">
                <a16:creationId xmlns:a16="http://schemas.microsoft.com/office/drawing/2014/main" xmlns="" id="{E51887B2-443D-4963-AAF4-774B12E670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76A477C-0F20-4B25-91C1-3C04981E85FF}" type="slidenum">
              <a:rPr lang="cs-CZ" altLang="cs-CZ" sz="1200"/>
              <a:pPr/>
              <a:t>23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1571732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xmlns="" id="{F889A121-573C-40F4-98A0-DE77BDCF15F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593CE957-75E1-4948-A4C2-8A3B8F310FD6}" type="slidenum">
              <a:rPr lang="en-US" altLang="cs-CZ" sz="1200">
                <a:ea typeface="ＭＳ Ｐゴシック" panose="020B0600070205080204" pitchFamily="34" charset="-128"/>
              </a:rPr>
              <a:pPr algn="r"/>
              <a:t>25</a:t>
            </a:fld>
            <a:endParaRPr lang="en-US" altLang="cs-CZ" sz="1200">
              <a:ea typeface="ＭＳ Ｐゴシック" panose="020B0600070205080204" pitchFamily="34" charset="-128"/>
            </a:endParaRP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xmlns="" id="{5F4FC5BE-F433-4B85-B578-DA58E72989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xmlns="" id="{1261D7DC-8F5B-4CE7-A751-3AE603F97A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>
              <a:latin typeface="Times" panose="02020603050405020304" pitchFamily="18" charset="0"/>
            </a:endParaRPr>
          </a:p>
          <a:p>
            <a:pPr eaLnBrk="1" hangingPunct="1"/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1007552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Zástupný symbol pro obrázek snímku 1">
            <a:extLst>
              <a:ext uri="{FF2B5EF4-FFF2-40B4-BE49-F238E27FC236}">
                <a16:creationId xmlns:a16="http://schemas.microsoft.com/office/drawing/2014/main" xmlns="" id="{AD29306D-E01C-4D68-AE9E-8EBA548F6AD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Zástupný symbol pro poznámky 2">
            <a:extLst>
              <a:ext uri="{FF2B5EF4-FFF2-40B4-BE49-F238E27FC236}">
                <a16:creationId xmlns:a16="http://schemas.microsoft.com/office/drawing/2014/main" xmlns="" id="{887FD0E1-7E17-4538-815A-47B592DCCC3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b="1" dirty="0"/>
          </a:p>
        </p:txBody>
      </p:sp>
      <p:sp>
        <p:nvSpPr>
          <p:cNvPr id="55300" name="Zástupný symbol pro číslo snímku 3">
            <a:extLst>
              <a:ext uri="{FF2B5EF4-FFF2-40B4-BE49-F238E27FC236}">
                <a16:creationId xmlns:a16="http://schemas.microsoft.com/office/drawing/2014/main" xmlns="" id="{CBFA1C3A-8E8E-4ED5-8D22-FCE0F7B420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A834D84-404E-4264-B9E0-568E6CE484AA}" type="slidenum">
              <a:rPr lang="cs-CZ" altLang="cs-CZ" sz="1200"/>
              <a:pPr/>
              <a:t>27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2648325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ástupný symbol pro obrázek snímku 1">
            <a:extLst>
              <a:ext uri="{FF2B5EF4-FFF2-40B4-BE49-F238E27FC236}">
                <a16:creationId xmlns:a16="http://schemas.microsoft.com/office/drawing/2014/main" xmlns="" id="{AF4AA69A-3BEE-4FEA-909B-466FE7908F3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Zástupný symbol pro poznámky 2">
            <a:extLst>
              <a:ext uri="{FF2B5EF4-FFF2-40B4-BE49-F238E27FC236}">
                <a16:creationId xmlns:a16="http://schemas.microsoft.com/office/drawing/2014/main" xmlns="" id="{5A2317AE-B8AD-4DA7-A305-18F307E185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defRPr/>
            </a:pPr>
            <a:endParaRPr lang="cs-CZ" altLang="cs-CZ" dirty="0"/>
          </a:p>
          <a:p>
            <a:pPr eaLnBrk="1" hangingPunct="1">
              <a:spcBef>
                <a:spcPct val="0"/>
              </a:spcBef>
              <a:defRPr/>
            </a:pPr>
            <a:endParaRPr lang="cs-CZ" altLang="cs-CZ" dirty="0"/>
          </a:p>
        </p:txBody>
      </p:sp>
      <p:sp>
        <p:nvSpPr>
          <p:cNvPr id="12292" name="Zástupný symbol pro číslo snímku 3">
            <a:extLst>
              <a:ext uri="{FF2B5EF4-FFF2-40B4-BE49-F238E27FC236}">
                <a16:creationId xmlns:a16="http://schemas.microsoft.com/office/drawing/2014/main" xmlns="" id="{E5AFB5B9-AF1F-4431-B1BF-0F643788B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3D1D142-5AA4-4FA6-9C45-C7B43D9C079D}" type="slidenum">
              <a:rPr lang="cs-CZ" altLang="cs-CZ" sz="1200"/>
              <a:pPr/>
              <a:t>2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38858896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Zástupný symbol pro obrázek snímku 1">
            <a:extLst>
              <a:ext uri="{FF2B5EF4-FFF2-40B4-BE49-F238E27FC236}">
                <a16:creationId xmlns:a16="http://schemas.microsoft.com/office/drawing/2014/main" xmlns="" id="{2B2B29DA-C16B-44F1-8500-BDF07397D8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Zástupný symbol pro poznámky 2">
            <a:extLst>
              <a:ext uri="{FF2B5EF4-FFF2-40B4-BE49-F238E27FC236}">
                <a16:creationId xmlns:a16="http://schemas.microsoft.com/office/drawing/2014/main" xmlns="" id="{F3B5D396-5430-40DE-B514-22ECF37D33C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dirty="0"/>
          </a:p>
        </p:txBody>
      </p:sp>
      <p:sp>
        <p:nvSpPr>
          <p:cNvPr id="57348" name="Zástupný symbol pro číslo snímku 3">
            <a:extLst>
              <a:ext uri="{FF2B5EF4-FFF2-40B4-BE49-F238E27FC236}">
                <a16:creationId xmlns:a16="http://schemas.microsoft.com/office/drawing/2014/main" xmlns="" id="{891A3437-D26D-439E-8B58-0A5F24D1D2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B6F2E56-CFF8-4193-9F19-3C97BC17D6FF}" type="slidenum">
              <a:rPr lang="cs-CZ" altLang="cs-CZ" sz="1200"/>
              <a:pPr/>
              <a:t>28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34940465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Zástupný symbol pro obrázek snímku 1">
            <a:extLst>
              <a:ext uri="{FF2B5EF4-FFF2-40B4-BE49-F238E27FC236}">
                <a16:creationId xmlns:a16="http://schemas.microsoft.com/office/drawing/2014/main" xmlns="" id="{E28474CF-7C94-4111-8F0E-A70BEB045AA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Zástupný symbol pro poznámky 2">
            <a:extLst>
              <a:ext uri="{FF2B5EF4-FFF2-40B4-BE49-F238E27FC236}">
                <a16:creationId xmlns:a16="http://schemas.microsoft.com/office/drawing/2014/main" xmlns="" id="{EAB849A4-CB10-41AF-B6F1-7FC4526F5D0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b="1" dirty="0"/>
          </a:p>
        </p:txBody>
      </p:sp>
      <p:sp>
        <p:nvSpPr>
          <p:cNvPr id="59396" name="Zástupný symbol pro číslo snímku 3">
            <a:extLst>
              <a:ext uri="{FF2B5EF4-FFF2-40B4-BE49-F238E27FC236}">
                <a16:creationId xmlns:a16="http://schemas.microsoft.com/office/drawing/2014/main" xmlns="" id="{41EF0B16-67EA-42A8-92DA-1CCF396A60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951979F-0316-408E-A036-6AE1B7D553A6}" type="slidenum">
              <a:rPr lang="cs-CZ" altLang="cs-CZ" sz="1200"/>
              <a:pPr/>
              <a:t>29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37732898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Zástupný symbol pro obrázek snímku 1">
            <a:extLst>
              <a:ext uri="{FF2B5EF4-FFF2-40B4-BE49-F238E27FC236}">
                <a16:creationId xmlns:a16="http://schemas.microsoft.com/office/drawing/2014/main" xmlns="" id="{E1FFDFC2-5207-480D-B23B-0804140136E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Zástupný symbol pro poznámky 2">
            <a:extLst>
              <a:ext uri="{FF2B5EF4-FFF2-40B4-BE49-F238E27FC236}">
                <a16:creationId xmlns:a16="http://schemas.microsoft.com/office/drawing/2014/main" xmlns="" id="{830F4BD8-561E-4B41-B002-A5DD61688F5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dirty="0"/>
          </a:p>
        </p:txBody>
      </p:sp>
      <p:sp>
        <p:nvSpPr>
          <p:cNvPr id="61444" name="Zástupný symbol pro číslo snímku 3">
            <a:extLst>
              <a:ext uri="{FF2B5EF4-FFF2-40B4-BE49-F238E27FC236}">
                <a16:creationId xmlns:a16="http://schemas.microsoft.com/office/drawing/2014/main" xmlns="" id="{364DF6D9-045F-42ED-81F6-36558E4420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07883E9-3E31-4841-A339-80BE10A37DA5}" type="slidenum">
              <a:rPr lang="cs-CZ" altLang="cs-CZ" sz="1200"/>
              <a:pPr/>
              <a:t>30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1304503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xmlns="" id="{9398B55E-BB8D-413D-ABE7-F0F7010B446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FF54DAE0-63F2-4558-ACDE-4077BB7396A3}" type="slidenum">
              <a:rPr lang="en-US" altLang="cs-CZ" sz="1200">
                <a:ea typeface="ＭＳ Ｐゴシック" panose="020B0600070205080204" pitchFamily="34" charset="-128"/>
              </a:rPr>
              <a:pPr algn="r"/>
              <a:t>31</a:t>
            </a:fld>
            <a:endParaRPr lang="en-US" altLang="cs-CZ" sz="1200">
              <a:ea typeface="ＭＳ Ｐゴシック" panose="020B0600070205080204" pitchFamily="34" charset="-128"/>
            </a:endParaRPr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xmlns="" id="{F7B836C4-BFAA-42D4-9026-A22CE1BE02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xmlns="" id="{D0FF6441-C982-4F42-8BB2-C5C0D97EDA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 dirty="0"/>
          </a:p>
          <a:p>
            <a:pPr eaLnBrk="1" hangingPunct="1"/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28720366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Zástupný symbol pro obrázek snímku 1">
            <a:extLst>
              <a:ext uri="{FF2B5EF4-FFF2-40B4-BE49-F238E27FC236}">
                <a16:creationId xmlns:a16="http://schemas.microsoft.com/office/drawing/2014/main" xmlns="" id="{2C872C80-B02F-4B3D-A09B-37FE4722608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Zástupný symbol pro poznámky 2">
            <a:extLst>
              <a:ext uri="{FF2B5EF4-FFF2-40B4-BE49-F238E27FC236}">
                <a16:creationId xmlns:a16="http://schemas.microsoft.com/office/drawing/2014/main" xmlns="" id="{28514BB2-A9DE-49A4-AA30-6CE7B645BB1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dirty="0"/>
          </a:p>
        </p:txBody>
      </p:sp>
      <p:sp>
        <p:nvSpPr>
          <p:cNvPr id="65540" name="Zástupný symbol pro číslo snímku 3">
            <a:extLst>
              <a:ext uri="{FF2B5EF4-FFF2-40B4-BE49-F238E27FC236}">
                <a16:creationId xmlns:a16="http://schemas.microsoft.com/office/drawing/2014/main" xmlns="" id="{3C928EFE-8705-4EA0-8B42-2221AA878D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4C16108-DA67-4420-B0E8-488538AFB3A1}" type="slidenum">
              <a:rPr lang="cs-CZ" altLang="cs-CZ" sz="1200"/>
              <a:pPr/>
              <a:t>32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38146248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Zástupný symbol pro obrázek snímku 1">
            <a:extLst>
              <a:ext uri="{FF2B5EF4-FFF2-40B4-BE49-F238E27FC236}">
                <a16:creationId xmlns:a16="http://schemas.microsoft.com/office/drawing/2014/main" xmlns="" id="{2636310B-E631-4AEB-A857-654570E91CA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Zástupný symbol pro poznámky 2">
            <a:extLst>
              <a:ext uri="{FF2B5EF4-FFF2-40B4-BE49-F238E27FC236}">
                <a16:creationId xmlns:a16="http://schemas.microsoft.com/office/drawing/2014/main" xmlns="" id="{D268722B-F628-4328-BDFA-93311EEED17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67588" name="Zástupný symbol pro číslo snímku 3">
            <a:extLst>
              <a:ext uri="{FF2B5EF4-FFF2-40B4-BE49-F238E27FC236}">
                <a16:creationId xmlns:a16="http://schemas.microsoft.com/office/drawing/2014/main" xmlns="" id="{1381F3D8-68F0-4865-92AA-92BBE60824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FDCC09A-6A45-4294-82F4-526040B53774}" type="slidenum">
              <a:rPr lang="cs-CZ" altLang="cs-CZ" sz="1200"/>
              <a:pPr/>
              <a:t>33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34217073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xmlns="" id="{3E0CE89B-0F1A-49DD-94D4-8D563948155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E87F9837-EF4A-4623-B231-27EB335877C4}" type="slidenum">
              <a:rPr lang="en-US" altLang="cs-CZ" sz="1200">
                <a:ea typeface="ＭＳ Ｐゴシック" panose="020B0600070205080204" pitchFamily="34" charset="-128"/>
              </a:rPr>
              <a:pPr algn="r"/>
              <a:t>34</a:t>
            </a:fld>
            <a:endParaRPr lang="en-US" altLang="cs-CZ" sz="1200">
              <a:ea typeface="ＭＳ Ｐゴシック" panose="020B0600070205080204" pitchFamily="34" charset="-128"/>
            </a:endParaRPr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xmlns="" id="{A0131EE1-03DD-4B4A-B1C6-3B6F5D332E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xmlns="" id="{DF825AE3-F692-42FF-AF5F-A56C45400B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>
              <a:latin typeface="Times" panose="02020603050405020304" pitchFamily="18" charset="0"/>
            </a:endParaRPr>
          </a:p>
          <a:p>
            <a:pPr eaLnBrk="1" hangingPunct="1"/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7669043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Zástupný symbol pro obrázek snímku 1">
            <a:extLst>
              <a:ext uri="{FF2B5EF4-FFF2-40B4-BE49-F238E27FC236}">
                <a16:creationId xmlns:a16="http://schemas.microsoft.com/office/drawing/2014/main" xmlns="" id="{FFFF26EC-2C12-417D-AE74-1BD82B0FD48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Zástupný symbol pro poznámky 2">
            <a:extLst>
              <a:ext uri="{FF2B5EF4-FFF2-40B4-BE49-F238E27FC236}">
                <a16:creationId xmlns:a16="http://schemas.microsoft.com/office/drawing/2014/main" xmlns="" id="{7D951381-DF23-41E6-BA8B-98C25E6E544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chemeClr val="tx2"/>
              </a:buClr>
              <a:buSzPct val="160000"/>
              <a:buFontTx/>
              <a:buChar char="•"/>
            </a:pPr>
            <a:endParaRPr lang="cs-CZ" altLang="cs-CZ" dirty="0"/>
          </a:p>
        </p:txBody>
      </p:sp>
      <p:sp>
        <p:nvSpPr>
          <p:cNvPr id="73732" name="Zástupný symbol pro číslo snímku 3">
            <a:extLst>
              <a:ext uri="{FF2B5EF4-FFF2-40B4-BE49-F238E27FC236}">
                <a16:creationId xmlns:a16="http://schemas.microsoft.com/office/drawing/2014/main" xmlns="" id="{EEEE8AB5-40DB-4E90-8147-000C37AFD0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24AEE36-C90A-4B01-AC7E-3CEFB512AB2D}" type="slidenum">
              <a:rPr lang="cs-CZ" altLang="cs-CZ" sz="1200"/>
              <a:pPr/>
              <a:t>37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6417578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Zástupný symbol pro obrázek snímku 1">
            <a:extLst>
              <a:ext uri="{FF2B5EF4-FFF2-40B4-BE49-F238E27FC236}">
                <a16:creationId xmlns:a16="http://schemas.microsoft.com/office/drawing/2014/main" xmlns="" id="{E75E3987-9AC7-4B08-9BF9-7207B6B8BB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Zástupný symbol pro poznámky 2">
            <a:extLst>
              <a:ext uri="{FF2B5EF4-FFF2-40B4-BE49-F238E27FC236}">
                <a16:creationId xmlns:a16="http://schemas.microsoft.com/office/drawing/2014/main" xmlns="" id="{36D49B33-E198-48C5-B8DE-EABF3A5B4C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b="1" dirty="0"/>
          </a:p>
          <a:p>
            <a:endParaRPr lang="cs-CZ" altLang="cs-CZ" b="1" dirty="0"/>
          </a:p>
        </p:txBody>
      </p:sp>
      <p:sp>
        <p:nvSpPr>
          <p:cNvPr id="75780" name="Zástupný symbol pro číslo snímku 3">
            <a:extLst>
              <a:ext uri="{FF2B5EF4-FFF2-40B4-BE49-F238E27FC236}">
                <a16:creationId xmlns:a16="http://schemas.microsoft.com/office/drawing/2014/main" xmlns="" id="{492A34FD-475F-4682-AAA3-836EBBFAA1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DD0ABC3-9492-4BD8-B903-ADE56D964598}" type="slidenum">
              <a:rPr lang="cs-CZ" altLang="cs-CZ" sz="1200"/>
              <a:pPr/>
              <a:t>38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40456068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Zástupný symbol pro obrázek snímku 1">
            <a:extLst>
              <a:ext uri="{FF2B5EF4-FFF2-40B4-BE49-F238E27FC236}">
                <a16:creationId xmlns:a16="http://schemas.microsoft.com/office/drawing/2014/main" xmlns="" id="{BC336748-6BF8-48D9-9312-7CC30F7153E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Zástupný symbol pro poznámky 2">
            <a:extLst>
              <a:ext uri="{FF2B5EF4-FFF2-40B4-BE49-F238E27FC236}">
                <a16:creationId xmlns:a16="http://schemas.microsoft.com/office/drawing/2014/main" xmlns="" id="{43673594-6118-49B5-AF45-DCE5A0F4F1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dirty="0"/>
          </a:p>
        </p:txBody>
      </p:sp>
      <p:sp>
        <p:nvSpPr>
          <p:cNvPr id="78852" name="Zástupný symbol pro číslo snímku 3">
            <a:extLst>
              <a:ext uri="{FF2B5EF4-FFF2-40B4-BE49-F238E27FC236}">
                <a16:creationId xmlns:a16="http://schemas.microsoft.com/office/drawing/2014/main" xmlns="" id="{16249E70-55E7-4B42-B9F7-D9D7C96F0D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999557B-3A33-45C3-ABD0-2502E95C115A}" type="slidenum">
              <a:rPr lang="cs-CZ" altLang="cs-CZ" sz="1200"/>
              <a:pPr/>
              <a:t>40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296699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xmlns="" id="{1BF2F49A-86B2-4811-842C-E6942DCE270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329DF9C1-451C-46E4-98F0-D8DEAB65D712}" type="slidenum">
              <a:rPr lang="en-US" altLang="cs-CZ" sz="1200">
                <a:ea typeface="ＭＳ Ｐゴシック" panose="020B0600070205080204" pitchFamily="34" charset="-128"/>
              </a:rPr>
              <a:pPr algn="r"/>
              <a:t>3</a:t>
            </a:fld>
            <a:endParaRPr lang="en-US" altLang="cs-CZ" sz="1200">
              <a:ea typeface="ＭＳ Ｐゴシック" panose="020B0600070205080204" pitchFamily="34" charset="-128"/>
            </a:endParaRP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xmlns="" id="{DBDA0B1F-730C-4CFA-BC8F-76F781003E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xmlns="" id="{2342F309-DDF9-43B7-B8B2-8D975138EC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cs-CZ" dirty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46363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Zástupný symbol pro obrázek snímku 1">
            <a:extLst>
              <a:ext uri="{FF2B5EF4-FFF2-40B4-BE49-F238E27FC236}">
                <a16:creationId xmlns:a16="http://schemas.microsoft.com/office/drawing/2014/main" xmlns="" id="{F76FE504-12AB-43BE-BE77-A67E75DEA4D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Zástupný symbol pro poznámky 2">
            <a:extLst>
              <a:ext uri="{FF2B5EF4-FFF2-40B4-BE49-F238E27FC236}">
                <a16:creationId xmlns:a16="http://schemas.microsoft.com/office/drawing/2014/main" xmlns="" id="{B98CE910-C95F-4C60-B332-32575746B81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80900" name="Zástupný symbol pro číslo snímku 3">
            <a:extLst>
              <a:ext uri="{FF2B5EF4-FFF2-40B4-BE49-F238E27FC236}">
                <a16:creationId xmlns:a16="http://schemas.microsoft.com/office/drawing/2014/main" xmlns="" id="{952AE5E1-6BAF-4DCF-BD45-BEA2A78A4F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89443CB-1F46-4AED-BB2E-23CECEC6C6F5}" type="slidenum">
              <a:rPr lang="cs-CZ" altLang="cs-CZ" sz="1200"/>
              <a:pPr/>
              <a:t>41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2258727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obrázek snímku 1">
            <a:extLst>
              <a:ext uri="{FF2B5EF4-FFF2-40B4-BE49-F238E27FC236}">
                <a16:creationId xmlns:a16="http://schemas.microsoft.com/office/drawing/2014/main" xmlns="" id="{3F63E813-0F87-4323-82EA-749A00A14FF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Zástupný symbol pro poznámky 2">
            <a:extLst>
              <a:ext uri="{FF2B5EF4-FFF2-40B4-BE49-F238E27FC236}">
                <a16:creationId xmlns:a16="http://schemas.microsoft.com/office/drawing/2014/main" xmlns="" id="{C4CAFB3D-C9A2-4CCD-B520-44B749549AD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dirty="0"/>
          </a:p>
        </p:txBody>
      </p:sp>
      <p:sp>
        <p:nvSpPr>
          <p:cNvPr id="16388" name="Zástupný symbol pro číslo snímku 3">
            <a:extLst>
              <a:ext uri="{FF2B5EF4-FFF2-40B4-BE49-F238E27FC236}">
                <a16:creationId xmlns:a16="http://schemas.microsoft.com/office/drawing/2014/main" xmlns="" id="{F22CE529-BCCA-489E-86E4-CB4FD15731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421F5A3-C175-4641-97C9-552358EF04DF}" type="slidenum">
              <a:rPr lang="cs-CZ" altLang="cs-CZ" sz="1200"/>
              <a:pPr/>
              <a:t>4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475949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Zástupný symbol pro obrázek snímku 1">
            <a:extLst>
              <a:ext uri="{FF2B5EF4-FFF2-40B4-BE49-F238E27FC236}">
                <a16:creationId xmlns:a16="http://schemas.microsoft.com/office/drawing/2014/main" xmlns="" id="{02163952-E390-4C5B-B04F-4F571AD3752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Zástupný symbol pro poznámky 2">
            <a:extLst>
              <a:ext uri="{FF2B5EF4-FFF2-40B4-BE49-F238E27FC236}">
                <a16:creationId xmlns:a16="http://schemas.microsoft.com/office/drawing/2014/main" xmlns="" id="{3C5FEB35-4A4E-4A0F-A824-965A91AC85B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b="1" dirty="0"/>
          </a:p>
          <a:p>
            <a:endParaRPr lang="cs-CZ" altLang="cs-CZ" dirty="0"/>
          </a:p>
        </p:txBody>
      </p:sp>
      <p:sp>
        <p:nvSpPr>
          <p:cNvPr id="19460" name="Zástupný symbol pro číslo snímku 3">
            <a:extLst>
              <a:ext uri="{FF2B5EF4-FFF2-40B4-BE49-F238E27FC236}">
                <a16:creationId xmlns:a16="http://schemas.microsoft.com/office/drawing/2014/main" xmlns="" id="{09C60AE5-4C9A-4303-9C8C-8C263E45EE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D5380C3-77A2-47C1-9E38-9ED6ADE400CD}" type="slidenum">
              <a:rPr lang="cs-CZ" altLang="cs-CZ" sz="1200"/>
              <a:pPr/>
              <a:t>6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37630629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Zástupný symbol pro obrázek snímku 1">
            <a:extLst>
              <a:ext uri="{FF2B5EF4-FFF2-40B4-BE49-F238E27FC236}">
                <a16:creationId xmlns:a16="http://schemas.microsoft.com/office/drawing/2014/main" xmlns="" id="{43E65F0F-99D0-4528-B6D6-11FAB029D25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Zástupný symbol pro poznámky 2">
            <a:extLst>
              <a:ext uri="{FF2B5EF4-FFF2-40B4-BE49-F238E27FC236}">
                <a16:creationId xmlns:a16="http://schemas.microsoft.com/office/drawing/2014/main" xmlns="" id="{4A2AAD58-F7DC-4EB1-99DB-92CDB6833A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1508" name="Zástupný symbol pro číslo snímku 3">
            <a:extLst>
              <a:ext uri="{FF2B5EF4-FFF2-40B4-BE49-F238E27FC236}">
                <a16:creationId xmlns:a16="http://schemas.microsoft.com/office/drawing/2014/main" xmlns="" id="{9FBCDEA4-D148-430D-8372-0244E3DFA9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FB2265C-ED48-4C57-9BA5-1D03D13D2508}" type="slidenum">
              <a:rPr lang="cs-CZ" altLang="cs-CZ" sz="1200"/>
              <a:pPr/>
              <a:t>7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34513407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xmlns="" id="{0E10D72A-2D5C-4157-BFF7-13B05F65348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06DFDD22-1C83-4F11-9A4D-C373381B5FEC}" type="slidenum">
              <a:rPr lang="en-US" altLang="cs-CZ" sz="1200">
                <a:ea typeface="ＭＳ Ｐゴシック" panose="020B0600070205080204" pitchFamily="34" charset="-128"/>
              </a:rPr>
              <a:pPr algn="r"/>
              <a:t>8</a:t>
            </a:fld>
            <a:endParaRPr lang="en-US" altLang="cs-CZ" sz="1200">
              <a:ea typeface="ＭＳ Ｐゴシック" panose="020B0600070205080204" pitchFamily="34" charset="-128"/>
            </a:endParaRP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xmlns="" id="{80D44C79-DC70-43B7-BAE6-B3BBFB73D9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xmlns="" id="{67E2FCB7-FE23-45EE-9055-1BE032F89A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>
              <a:latin typeface="Times" panose="02020603050405020304" pitchFamily="18" charset="0"/>
            </a:endParaRPr>
          </a:p>
          <a:p>
            <a:pPr eaLnBrk="1" hangingPunct="1"/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0817262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Zástupný symbol pro obrázek snímku 1">
            <a:extLst>
              <a:ext uri="{FF2B5EF4-FFF2-40B4-BE49-F238E27FC236}">
                <a16:creationId xmlns:a16="http://schemas.microsoft.com/office/drawing/2014/main" xmlns="" id="{3CFA8418-420D-47EE-AC3E-5F1BF06F65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Zástupný symbol pro poznámky 2">
            <a:extLst>
              <a:ext uri="{FF2B5EF4-FFF2-40B4-BE49-F238E27FC236}">
                <a16:creationId xmlns:a16="http://schemas.microsoft.com/office/drawing/2014/main" xmlns="" id="{3086CE77-3156-4A9A-BB40-A399144F466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dirty="0"/>
          </a:p>
        </p:txBody>
      </p:sp>
      <p:sp>
        <p:nvSpPr>
          <p:cNvPr id="25604" name="Zástupný symbol pro číslo snímku 3">
            <a:extLst>
              <a:ext uri="{FF2B5EF4-FFF2-40B4-BE49-F238E27FC236}">
                <a16:creationId xmlns:a16="http://schemas.microsoft.com/office/drawing/2014/main" xmlns="" id="{E2E2378C-64A9-4BE6-B781-5F4700E626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8771EA9-83CC-47B8-8F14-EC4DC22A7280}" type="slidenum">
              <a:rPr lang="cs-CZ" altLang="cs-CZ" sz="1200"/>
              <a:pPr/>
              <a:t>9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20923623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Zástupný symbol pro obrázek snímku 1">
            <a:extLst>
              <a:ext uri="{FF2B5EF4-FFF2-40B4-BE49-F238E27FC236}">
                <a16:creationId xmlns:a16="http://schemas.microsoft.com/office/drawing/2014/main" xmlns="" id="{3F806835-2A1C-4D81-AEA4-26829020259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Zástupný symbol pro poznámky 2">
            <a:extLst>
              <a:ext uri="{FF2B5EF4-FFF2-40B4-BE49-F238E27FC236}">
                <a16:creationId xmlns:a16="http://schemas.microsoft.com/office/drawing/2014/main" xmlns="" id="{76538FB6-04C7-4AE9-99BD-E8867D7B964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27652" name="Zástupný symbol pro číslo snímku 3">
            <a:extLst>
              <a:ext uri="{FF2B5EF4-FFF2-40B4-BE49-F238E27FC236}">
                <a16:creationId xmlns:a16="http://schemas.microsoft.com/office/drawing/2014/main" xmlns="" id="{9E7DF4A0-5460-49F1-9957-B1BD2E9E58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16DDB5B-4A32-47A3-9BAE-614B35EC0AF0}" type="slidenum">
              <a:rPr lang="cs-CZ" altLang="cs-CZ" sz="1200"/>
              <a:pPr/>
              <a:t>10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3963913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9137E010-F6C8-433D-AF13-DE6479279B08}"/>
              </a:ext>
            </a:extLst>
          </p:cNvPr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xmlns="" id="{687B63A2-CF66-405C-8D65-0A59AD9E8139}"/>
              </a:ext>
            </a:extLst>
          </p:cNvPr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xmlns="" id="{ABD4B256-5818-45FD-B297-CD0908B99E1F}"/>
              </a:ext>
            </a:extLst>
          </p:cNvPr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xmlns="" id="{9D8069BE-6820-4E07-AE41-F513BDD91D3B}"/>
              </a:ext>
            </a:extLst>
          </p:cNvPr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" name="Přímá spojnice 9">
            <a:extLst>
              <a:ext uri="{FF2B5EF4-FFF2-40B4-BE49-F238E27FC236}">
                <a16:creationId xmlns:a16="http://schemas.microsoft.com/office/drawing/2014/main" xmlns="" id="{D7877C6F-4AF7-43F6-9437-7A6FB59C8C16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Přímá spojnice 10">
            <a:extLst>
              <a:ext uri="{FF2B5EF4-FFF2-40B4-BE49-F238E27FC236}">
                <a16:creationId xmlns:a16="http://schemas.microsoft.com/office/drawing/2014/main" xmlns="" id="{4519850C-EB64-4FA2-9E6A-FA8191C77ADF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Přímá spojnice 11">
            <a:extLst>
              <a:ext uri="{FF2B5EF4-FFF2-40B4-BE49-F238E27FC236}">
                <a16:creationId xmlns:a16="http://schemas.microsoft.com/office/drawing/2014/main" xmlns="" id="{A4AA2650-F528-4E76-9C97-91517FA44D50}"/>
              </a:ext>
            </a:extLst>
          </p:cNvPr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Přímá spojnice 12">
            <a:extLst>
              <a:ext uri="{FF2B5EF4-FFF2-40B4-BE49-F238E27FC236}">
                <a16:creationId xmlns:a16="http://schemas.microsoft.com/office/drawing/2014/main" xmlns="" id="{D0A00039-4608-4614-8660-DE7F0FC1604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Přímá spojnice 13">
            <a:extLst>
              <a:ext uri="{FF2B5EF4-FFF2-40B4-BE49-F238E27FC236}">
                <a16:creationId xmlns:a16="http://schemas.microsoft.com/office/drawing/2014/main" xmlns="" id="{DC606E99-AD4F-4B6D-B3FB-6D5EA5BFA498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Přímá spojnice 14">
            <a:extLst>
              <a:ext uri="{FF2B5EF4-FFF2-40B4-BE49-F238E27FC236}">
                <a16:creationId xmlns:a16="http://schemas.microsoft.com/office/drawing/2014/main" xmlns="" id="{6CFAFE83-A2A7-40C0-8622-218F51ED580C}"/>
              </a:ext>
            </a:extLst>
          </p:cNvPr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xmlns="" id="{8CF5551C-A856-4202-8A84-35DEF91F2470}"/>
              </a:ext>
            </a:extLst>
          </p:cNvPr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7" name="Ovál 16">
            <a:extLst>
              <a:ext uri="{FF2B5EF4-FFF2-40B4-BE49-F238E27FC236}">
                <a16:creationId xmlns:a16="http://schemas.microsoft.com/office/drawing/2014/main" xmlns="" id="{7DF2BD4C-58A4-4005-B297-8BCDE98F395D}"/>
              </a:ext>
            </a:extLst>
          </p:cNvPr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8" name="Ovál 17">
            <a:extLst>
              <a:ext uri="{FF2B5EF4-FFF2-40B4-BE49-F238E27FC236}">
                <a16:creationId xmlns:a16="http://schemas.microsoft.com/office/drawing/2014/main" xmlns="" id="{8AA1371A-A962-4D3C-9249-00BB7CDCBBAE}"/>
              </a:ext>
            </a:extLst>
          </p:cNvPr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9" name="Ovál 18">
            <a:extLst>
              <a:ext uri="{FF2B5EF4-FFF2-40B4-BE49-F238E27FC236}">
                <a16:creationId xmlns:a16="http://schemas.microsoft.com/office/drawing/2014/main" xmlns="" id="{F914954A-CA11-4060-BA94-8C3B45978268}"/>
              </a:ext>
            </a:extLst>
          </p:cNvPr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0" name="Ovál 19">
            <a:extLst>
              <a:ext uri="{FF2B5EF4-FFF2-40B4-BE49-F238E27FC236}">
                <a16:creationId xmlns:a16="http://schemas.microsoft.com/office/drawing/2014/main" xmlns="" id="{2870D7B1-FFD7-47EA-AD9F-8C1433B69E1D}"/>
              </a:ext>
            </a:extLst>
          </p:cNvPr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1" name="Ovál 20">
            <a:extLst>
              <a:ext uri="{FF2B5EF4-FFF2-40B4-BE49-F238E27FC236}">
                <a16:creationId xmlns:a16="http://schemas.microsoft.com/office/drawing/2014/main" xmlns="" id="{D3DB3078-A3AB-470A-BDCB-D5343FBBED80}"/>
              </a:ext>
            </a:extLst>
          </p:cNvPr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22" name="Zástupný symbol pro datum 27">
            <a:extLst>
              <a:ext uri="{FF2B5EF4-FFF2-40B4-BE49-F238E27FC236}">
                <a16:creationId xmlns:a16="http://schemas.microsoft.com/office/drawing/2014/main" xmlns="" id="{8369DA7E-B374-4F74-80C9-4101DABE0582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3" name="Zástupný symbol pro zápatí 16">
            <a:extLst>
              <a:ext uri="{FF2B5EF4-FFF2-40B4-BE49-F238E27FC236}">
                <a16:creationId xmlns:a16="http://schemas.microsoft.com/office/drawing/2014/main" xmlns="" id="{0C4E9AC8-EBBE-446B-8247-5598E9A01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4" name="Zástupný symbol pro číslo snímku 28">
            <a:extLst>
              <a:ext uri="{FF2B5EF4-FFF2-40B4-BE49-F238E27FC236}">
                <a16:creationId xmlns:a16="http://schemas.microsoft.com/office/drawing/2014/main" xmlns="" id="{8FCC6B42-87AD-46A8-B5E0-08C179F96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24847E89-6358-459A-8770-77A0A581083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559638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3">
            <a:extLst>
              <a:ext uri="{FF2B5EF4-FFF2-40B4-BE49-F238E27FC236}">
                <a16:creationId xmlns:a16="http://schemas.microsoft.com/office/drawing/2014/main" xmlns="" id="{502710E0-E63D-4313-86D9-070DF30D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2">
            <a:extLst>
              <a:ext uri="{FF2B5EF4-FFF2-40B4-BE49-F238E27FC236}">
                <a16:creationId xmlns:a16="http://schemas.microsoft.com/office/drawing/2014/main" xmlns="" id="{3042BB44-8038-4F2E-A6E1-5F8428411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22">
            <a:extLst>
              <a:ext uri="{FF2B5EF4-FFF2-40B4-BE49-F238E27FC236}">
                <a16:creationId xmlns:a16="http://schemas.microsoft.com/office/drawing/2014/main" xmlns="" id="{A9AD90F7-022F-4DC4-913D-BA3BFE306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4B6678-885E-4F32-920C-12123B39AB2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75207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3">
            <a:extLst>
              <a:ext uri="{FF2B5EF4-FFF2-40B4-BE49-F238E27FC236}">
                <a16:creationId xmlns:a16="http://schemas.microsoft.com/office/drawing/2014/main" xmlns="" id="{1B166D63-2024-4AC8-9771-68B51ADBD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2">
            <a:extLst>
              <a:ext uri="{FF2B5EF4-FFF2-40B4-BE49-F238E27FC236}">
                <a16:creationId xmlns:a16="http://schemas.microsoft.com/office/drawing/2014/main" xmlns="" id="{6E912E82-1294-4BEC-8CE5-32F6C04E5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22">
            <a:extLst>
              <a:ext uri="{FF2B5EF4-FFF2-40B4-BE49-F238E27FC236}">
                <a16:creationId xmlns:a16="http://schemas.microsoft.com/office/drawing/2014/main" xmlns="" id="{AC9130A5-F61D-4B1C-895C-ECF896D31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8DCFE8-1B4E-40D1-8A39-6C6D399005B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03958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6">
            <a:extLst>
              <a:ext uri="{FF2B5EF4-FFF2-40B4-BE49-F238E27FC236}">
                <a16:creationId xmlns:a16="http://schemas.microsoft.com/office/drawing/2014/main" xmlns="" id="{F3F54A50-2BE6-460F-979A-5C5290685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číslo snímku 8">
            <a:extLst>
              <a:ext uri="{FF2B5EF4-FFF2-40B4-BE49-F238E27FC236}">
                <a16:creationId xmlns:a16="http://schemas.microsoft.com/office/drawing/2014/main" xmlns="" id="{3CEB7970-A8F6-430F-BA29-C622E4856D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52F3BAA-7DC1-4B61-A05B-F6FFEEFA5AB9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Zástupný symbol pro zápatí 9">
            <a:extLst>
              <a:ext uri="{FF2B5EF4-FFF2-40B4-BE49-F238E27FC236}">
                <a16:creationId xmlns:a16="http://schemas.microsoft.com/office/drawing/2014/main" xmlns="" id="{DB4578B2-260D-4732-99C5-155E673AEA1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67585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8C171D39-2510-44CC-8BE6-EFC26E50DB32}"/>
              </a:ext>
            </a:extLst>
          </p:cNvPr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xmlns="" id="{DDF09282-E9F9-448C-B1EB-ACC34753CD02}"/>
              </a:ext>
            </a:extLst>
          </p:cNvPr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xmlns="" id="{A302D0EE-AC21-4510-B6C9-698F001D7477}"/>
              </a:ext>
            </a:extLst>
          </p:cNvPr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xmlns="" id="{441AA8CD-2EA7-4D1F-9D75-371D245D7556}"/>
              </a:ext>
            </a:extLst>
          </p:cNvPr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Přímá spojnice 7">
            <a:extLst>
              <a:ext uri="{FF2B5EF4-FFF2-40B4-BE49-F238E27FC236}">
                <a16:creationId xmlns:a16="http://schemas.microsoft.com/office/drawing/2014/main" xmlns="" id="{D5221D3C-840C-446A-929D-E4FE51E04867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Přímá spojnice 8">
            <a:extLst>
              <a:ext uri="{FF2B5EF4-FFF2-40B4-BE49-F238E27FC236}">
                <a16:creationId xmlns:a16="http://schemas.microsoft.com/office/drawing/2014/main" xmlns="" id="{93696A01-DE93-4752-B178-1A80341711FB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Přímá spojnice 9">
            <a:extLst>
              <a:ext uri="{FF2B5EF4-FFF2-40B4-BE49-F238E27FC236}">
                <a16:creationId xmlns:a16="http://schemas.microsoft.com/office/drawing/2014/main" xmlns="" id="{F688D309-3BAC-4354-B3C5-B1155DDAE54E}"/>
              </a:ext>
            </a:extLst>
          </p:cNvPr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Přímá spojnice 10">
            <a:extLst>
              <a:ext uri="{FF2B5EF4-FFF2-40B4-BE49-F238E27FC236}">
                <a16:creationId xmlns:a16="http://schemas.microsoft.com/office/drawing/2014/main" xmlns="" id="{B3FBCFF7-3B9C-45FD-A510-E21189FD503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Přímá spojnice 11">
            <a:extLst>
              <a:ext uri="{FF2B5EF4-FFF2-40B4-BE49-F238E27FC236}">
                <a16:creationId xmlns:a16="http://schemas.microsoft.com/office/drawing/2014/main" xmlns="" id="{366A6CC1-91B0-4C4D-A7C3-D8ACD67997D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xmlns="" id="{BCD4D043-4234-4A55-9B69-538A04A25326}"/>
              </a:ext>
            </a:extLst>
          </p:cNvPr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4" name="Ovál 13">
            <a:extLst>
              <a:ext uri="{FF2B5EF4-FFF2-40B4-BE49-F238E27FC236}">
                <a16:creationId xmlns:a16="http://schemas.microsoft.com/office/drawing/2014/main" xmlns="" id="{7C14345A-B185-4B15-BE4D-5DDC0361B9C4}"/>
              </a:ext>
            </a:extLst>
          </p:cNvPr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5" name="Ovál 14">
            <a:extLst>
              <a:ext uri="{FF2B5EF4-FFF2-40B4-BE49-F238E27FC236}">
                <a16:creationId xmlns:a16="http://schemas.microsoft.com/office/drawing/2014/main" xmlns="" id="{6C15CAC6-CCE1-4C73-B9AF-26932B4CC459}"/>
              </a:ext>
            </a:extLst>
          </p:cNvPr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6" name="Ovál 15">
            <a:extLst>
              <a:ext uri="{FF2B5EF4-FFF2-40B4-BE49-F238E27FC236}">
                <a16:creationId xmlns:a16="http://schemas.microsoft.com/office/drawing/2014/main" xmlns="" id="{2E721845-E29E-403F-BA7D-5973DEDFC753}"/>
              </a:ext>
            </a:extLst>
          </p:cNvPr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7" name="Ovál 16">
            <a:extLst>
              <a:ext uri="{FF2B5EF4-FFF2-40B4-BE49-F238E27FC236}">
                <a16:creationId xmlns:a16="http://schemas.microsoft.com/office/drawing/2014/main" xmlns="" id="{A187F99F-5D01-4052-9BEA-6EE36D62D634}"/>
              </a:ext>
            </a:extLst>
          </p:cNvPr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8" name="Ovál 17">
            <a:extLst>
              <a:ext uri="{FF2B5EF4-FFF2-40B4-BE49-F238E27FC236}">
                <a16:creationId xmlns:a16="http://schemas.microsoft.com/office/drawing/2014/main" xmlns="" id="{5285B204-0575-43CF-95DD-61C90B16FCC4}"/>
              </a:ext>
            </a:extLst>
          </p:cNvPr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9" name="Přímá spojnice 18">
            <a:extLst>
              <a:ext uri="{FF2B5EF4-FFF2-40B4-BE49-F238E27FC236}">
                <a16:creationId xmlns:a16="http://schemas.microsoft.com/office/drawing/2014/main" xmlns="" id="{E48DBB94-E854-4154-84A7-600AFB11F017}"/>
              </a:ext>
            </a:extLst>
          </p:cNvPr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0" name="Zástupný symbol pro datum 3">
            <a:extLst>
              <a:ext uri="{FF2B5EF4-FFF2-40B4-BE49-F238E27FC236}">
                <a16:creationId xmlns:a16="http://schemas.microsoft.com/office/drawing/2014/main" xmlns="" id="{046F89F6-9E42-486F-9C69-3BF43DFD02DE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1" name="Zástupný symbol pro zápatí 4">
            <a:extLst>
              <a:ext uri="{FF2B5EF4-FFF2-40B4-BE49-F238E27FC236}">
                <a16:creationId xmlns:a16="http://schemas.microsoft.com/office/drawing/2014/main" xmlns="" id="{A7D7AA68-7664-4A41-892B-32546B4B3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2" name="Zástupný symbol pro číslo snímku 5">
            <a:extLst>
              <a:ext uri="{FF2B5EF4-FFF2-40B4-BE49-F238E27FC236}">
                <a16:creationId xmlns:a16="http://schemas.microsoft.com/office/drawing/2014/main" xmlns="" id="{920E153E-0CCE-4C37-9026-00BE7B418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CC7C52B6-541E-4E98-9292-4F4E1DEFA2D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932897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13">
            <a:extLst>
              <a:ext uri="{FF2B5EF4-FFF2-40B4-BE49-F238E27FC236}">
                <a16:creationId xmlns:a16="http://schemas.microsoft.com/office/drawing/2014/main" xmlns="" id="{3659B63F-7BD4-4A6A-8112-91CBCC525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zápatí 2">
            <a:extLst>
              <a:ext uri="{FF2B5EF4-FFF2-40B4-BE49-F238E27FC236}">
                <a16:creationId xmlns:a16="http://schemas.microsoft.com/office/drawing/2014/main" xmlns="" id="{9ABFE556-0046-4956-962D-C2B28E017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22">
            <a:extLst>
              <a:ext uri="{FF2B5EF4-FFF2-40B4-BE49-F238E27FC236}">
                <a16:creationId xmlns:a16="http://schemas.microsoft.com/office/drawing/2014/main" xmlns="" id="{5E7BF4C3-65AD-4A3C-8AD8-9F16DB597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A7D2BE-F5B8-40A2-80DA-F4B187BEE97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27716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datum 13">
            <a:extLst>
              <a:ext uri="{FF2B5EF4-FFF2-40B4-BE49-F238E27FC236}">
                <a16:creationId xmlns:a16="http://schemas.microsoft.com/office/drawing/2014/main" xmlns="" id="{00A75016-5983-4868-ADFC-34B9571BD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Zástupný symbol pro zápatí 2">
            <a:extLst>
              <a:ext uri="{FF2B5EF4-FFF2-40B4-BE49-F238E27FC236}">
                <a16:creationId xmlns:a16="http://schemas.microsoft.com/office/drawing/2014/main" xmlns="" id="{02243E8A-EC38-48D9-BF9F-0D9E4C236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Zástupný symbol pro číslo snímku 22">
            <a:extLst>
              <a:ext uri="{FF2B5EF4-FFF2-40B4-BE49-F238E27FC236}">
                <a16:creationId xmlns:a16="http://schemas.microsoft.com/office/drawing/2014/main" xmlns="" id="{376BBEB7-50BD-4454-8E11-9D36B8D1D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54E2DC-C83D-4F2B-84B4-1162C6960A9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34639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5">
            <a:extLst>
              <a:ext uri="{FF2B5EF4-FFF2-40B4-BE49-F238E27FC236}">
                <a16:creationId xmlns:a16="http://schemas.microsoft.com/office/drawing/2014/main" xmlns="" id="{EC740281-ED37-455D-A17B-AA9911B94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Zástupný symbol pro číslo snímku 6">
            <a:extLst>
              <a:ext uri="{FF2B5EF4-FFF2-40B4-BE49-F238E27FC236}">
                <a16:creationId xmlns:a16="http://schemas.microsoft.com/office/drawing/2014/main" xmlns="" id="{6B22CFC1-F2DA-4B74-A66E-D2948696F7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A18A845-CFC8-4406-A46F-13605168D876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5" name="Zástupný symbol pro zápatí 7">
            <a:extLst>
              <a:ext uri="{FF2B5EF4-FFF2-40B4-BE49-F238E27FC236}">
                <a16:creationId xmlns:a16="http://schemas.microsoft.com/office/drawing/2014/main" xmlns="" id="{D53BE844-AE6F-40AE-B59E-D4A6F4B5405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10606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3">
            <a:extLst>
              <a:ext uri="{FF2B5EF4-FFF2-40B4-BE49-F238E27FC236}">
                <a16:creationId xmlns:a16="http://schemas.microsoft.com/office/drawing/2014/main" xmlns="" id="{65A6905C-2FD1-4245-A968-511D45DFA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xmlns="" id="{BE22D33C-25A0-4B00-9D4E-5BE4D7F47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Zástupný symbol pro číslo snímku 22">
            <a:extLst>
              <a:ext uri="{FF2B5EF4-FFF2-40B4-BE49-F238E27FC236}">
                <a16:creationId xmlns:a16="http://schemas.microsoft.com/office/drawing/2014/main" xmlns="" id="{4AFA6F7B-0A3C-47BF-8795-38E1C0F63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CFB43D-275C-4E3F-9E49-D4287F781B4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54328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nice 4">
            <a:extLst>
              <a:ext uri="{FF2B5EF4-FFF2-40B4-BE49-F238E27FC236}">
                <a16:creationId xmlns:a16="http://schemas.microsoft.com/office/drawing/2014/main" xmlns="" id="{AF2B1FF7-794C-4B2C-8867-974D2DA0DE48}"/>
              </a:ext>
            </a:extLst>
          </p:cNvPr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Přímá spojnice 5">
            <a:extLst>
              <a:ext uri="{FF2B5EF4-FFF2-40B4-BE49-F238E27FC236}">
                <a16:creationId xmlns:a16="http://schemas.microsoft.com/office/drawing/2014/main" xmlns="" id="{A2E427A2-03CB-44F1-8010-697DFA54E0BA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Přímá spojnice 17">
            <a:extLst>
              <a:ext uri="{FF2B5EF4-FFF2-40B4-BE49-F238E27FC236}">
                <a16:creationId xmlns:a16="http://schemas.microsoft.com/office/drawing/2014/main" xmlns="" id="{21012768-9A57-4095-BC7F-6451F8E058FA}"/>
              </a:ext>
            </a:extLst>
          </p:cNvPr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" name="Přímá spojnice 18">
            <a:extLst>
              <a:ext uri="{FF2B5EF4-FFF2-40B4-BE49-F238E27FC236}">
                <a16:creationId xmlns:a16="http://schemas.microsoft.com/office/drawing/2014/main" xmlns="" id="{5C516D82-16F0-4A0D-8F4A-F8434B49996C}"/>
              </a:ext>
            </a:extLst>
          </p:cNvPr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xmlns="" id="{1AF7D0F5-FDF8-408A-BEB5-9FCFDBB34BF4}"/>
              </a:ext>
            </a:extLst>
          </p:cNvPr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" name="Přímá spojnice 20">
            <a:extLst>
              <a:ext uri="{FF2B5EF4-FFF2-40B4-BE49-F238E27FC236}">
                <a16:creationId xmlns:a16="http://schemas.microsoft.com/office/drawing/2014/main" xmlns="" id="{7EC341E5-8070-4A2F-8BE3-98F32DBBED7A}"/>
              </a:ext>
            </a:extLst>
          </p:cNvPr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xmlns="" id="{12AC3BDF-B47E-4387-99D5-91BB92ADFE70}"/>
              </a:ext>
            </a:extLst>
          </p:cNvPr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2" name="Zástupný symbol pro datum 20">
            <a:extLst>
              <a:ext uri="{FF2B5EF4-FFF2-40B4-BE49-F238E27FC236}">
                <a16:creationId xmlns:a16="http://schemas.microsoft.com/office/drawing/2014/main" xmlns="" id="{4925875C-61EA-4BCE-91FE-61C7D1053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3" name="Zástupný symbol pro číslo snímku 21">
            <a:extLst>
              <a:ext uri="{FF2B5EF4-FFF2-40B4-BE49-F238E27FC236}">
                <a16:creationId xmlns:a16="http://schemas.microsoft.com/office/drawing/2014/main" xmlns="" id="{AF6BDDE9-8BC8-42D9-B2E2-18FA4148529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F4D2D3E-A01A-4B09-813D-A7BA366235B2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4" name="Zástupný symbol pro zápatí 22">
            <a:extLst>
              <a:ext uri="{FF2B5EF4-FFF2-40B4-BE49-F238E27FC236}">
                <a16:creationId xmlns:a16="http://schemas.microsoft.com/office/drawing/2014/main" xmlns="" id="{FC59D0CF-6C3A-48E2-BC44-E6664750643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612566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nice 4">
            <a:extLst>
              <a:ext uri="{FF2B5EF4-FFF2-40B4-BE49-F238E27FC236}">
                <a16:creationId xmlns:a16="http://schemas.microsoft.com/office/drawing/2014/main" xmlns="" id="{80A9728F-7B22-449E-95BB-6B9B5D15D730}"/>
              </a:ext>
            </a:extLst>
          </p:cNvPr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xmlns="" id="{313C89BA-8D94-4344-91E4-0B4C79D4BA42}"/>
              </a:ext>
            </a:extLst>
          </p:cNvPr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7" name="Přímá spojnice 17">
            <a:extLst>
              <a:ext uri="{FF2B5EF4-FFF2-40B4-BE49-F238E27FC236}">
                <a16:creationId xmlns:a16="http://schemas.microsoft.com/office/drawing/2014/main" xmlns="" id="{8B89CCF3-6C0B-4709-BECC-89446561927E}"/>
              </a:ext>
            </a:extLst>
          </p:cNvPr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xmlns="" id="{614E003D-9055-48A4-8116-7F84B00CFA93}"/>
              </a:ext>
            </a:extLst>
          </p:cNvPr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Přímá spojnice 19">
            <a:extLst>
              <a:ext uri="{FF2B5EF4-FFF2-40B4-BE49-F238E27FC236}">
                <a16:creationId xmlns:a16="http://schemas.microsoft.com/office/drawing/2014/main" xmlns="" id="{E402823E-2040-41C5-A7E1-5C1AE5668DE5}"/>
              </a:ext>
            </a:extLst>
          </p:cNvPr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" name="Přímá spojnice 9">
            <a:extLst>
              <a:ext uri="{FF2B5EF4-FFF2-40B4-BE49-F238E27FC236}">
                <a16:creationId xmlns:a16="http://schemas.microsoft.com/office/drawing/2014/main" xmlns="" id="{A2AB1FB8-DD5B-4E81-A0CC-3A6639CB27A4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Přímá spojnice 23">
            <a:extLst>
              <a:ext uri="{FF2B5EF4-FFF2-40B4-BE49-F238E27FC236}">
                <a16:creationId xmlns:a16="http://schemas.microsoft.com/office/drawing/2014/main" xmlns="" id="{03D1699F-C685-4869-9EA2-5CB5AB2A6BA8}"/>
              </a:ext>
            </a:extLst>
          </p:cNvPr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en-US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2" name="Zástupný symbol pro datum 16">
            <a:extLst>
              <a:ext uri="{FF2B5EF4-FFF2-40B4-BE49-F238E27FC236}">
                <a16:creationId xmlns:a16="http://schemas.microsoft.com/office/drawing/2014/main" xmlns="" id="{A4DF23D0-BB22-4EBB-B3A8-C829C8FA5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3" name="Zástupný symbol pro číslo snímku 17">
            <a:extLst>
              <a:ext uri="{FF2B5EF4-FFF2-40B4-BE49-F238E27FC236}">
                <a16:creationId xmlns:a16="http://schemas.microsoft.com/office/drawing/2014/main" xmlns="" id="{D8FA36E9-8F63-4D40-BE7D-2FE9EF968D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8352948-4379-4F84-AB5A-08D397DF9AD0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4" name="Zástupný symbol pro zápatí 20">
            <a:extLst>
              <a:ext uri="{FF2B5EF4-FFF2-40B4-BE49-F238E27FC236}">
                <a16:creationId xmlns:a16="http://schemas.microsoft.com/office/drawing/2014/main" xmlns="" id="{15130BED-21C5-4B6B-8491-821D680064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28921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>
            <a:extLst>
              <a:ext uri="{FF2B5EF4-FFF2-40B4-BE49-F238E27FC236}">
                <a16:creationId xmlns:a16="http://schemas.microsoft.com/office/drawing/2014/main" xmlns="" id="{B22D6337-45AF-487E-A4C6-7DC175D6B9E3}"/>
              </a:ext>
            </a:extLst>
          </p:cNvPr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2" name="Zástupný symbol pro nadpis 21">
            <a:extLst>
              <a:ext uri="{FF2B5EF4-FFF2-40B4-BE49-F238E27FC236}">
                <a16:creationId xmlns:a16="http://schemas.microsoft.com/office/drawing/2014/main" xmlns="" id="{BFFC6EBF-8611-41E7-A0FF-15DCFA119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1028" name="Zástupný symbol pro text 12">
            <a:extLst>
              <a:ext uri="{FF2B5EF4-FFF2-40B4-BE49-F238E27FC236}">
                <a16:creationId xmlns:a16="http://schemas.microsoft.com/office/drawing/2014/main" xmlns="" id="{E872FEE8-3564-4BB0-A22E-F7E9F2424C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14" name="Zástupný symbol pro datum 13">
            <a:extLst>
              <a:ext uri="{FF2B5EF4-FFF2-40B4-BE49-F238E27FC236}">
                <a16:creationId xmlns:a16="http://schemas.microsoft.com/office/drawing/2014/main" xmlns="" id="{73EF4DD4-9504-45EB-AD89-180AAA45E4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xmlns="" id="{25429508-438F-40CE-AB98-612CCD8ADA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Přímá spojnice 6">
            <a:extLst>
              <a:ext uri="{FF2B5EF4-FFF2-40B4-BE49-F238E27FC236}">
                <a16:creationId xmlns:a16="http://schemas.microsoft.com/office/drawing/2014/main" xmlns="" id="{9D6FCE10-195E-4750-8D5C-D6338F322992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32" name="Přímá spojnice 8">
            <a:extLst>
              <a:ext uri="{FF2B5EF4-FFF2-40B4-BE49-F238E27FC236}">
                <a16:creationId xmlns:a16="http://schemas.microsoft.com/office/drawing/2014/main" xmlns="" id="{8072C3D7-91B8-436F-ACA0-6D4D1CC66FFF}"/>
              </a:ext>
            </a:extLst>
          </p:cNvPr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xmlns="" id="{04C3630F-18BC-41E0-BB36-7DB7F7E38EB1}"/>
              </a:ext>
            </a:extLst>
          </p:cNvPr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34" name="Přímá spojnice 10">
            <a:extLst>
              <a:ext uri="{FF2B5EF4-FFF2-40B4-BE49-F238E27FC236}">
                <a16:creationId xmlns:a16="http://schemas.microsoft.com/office/drawing/2014/main" xmlns="" id="{4D468479-FFF3-4A8C-93E5-77BC9847F84C}"/>
              </a:ext>
            </a:extLst>
          </p:cNvPr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" name="Ovál 11">
            <a:extLst>
              <a:ext uri="{FF2B5EF4-FFF2-40B4-BE49-F238E27FC236}">
                <a16:creationId xmlns:a16="http://schemas.microsoft.com/office/drawing/2014/main" xmlns="" id="{07951D0F-7627-4C12-BE59-7B0C75DD2F71}"/>
              </a:ext>
            </a:extLst>
          </p:cNvPr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3" name="Zástupný symbol pro číslo snímku 22">
            <a:extLst>
              <a:ext uri="{FF2B5EF4-FFF2-40B4-BE49-F238E27FC236}">
                <a16:creationId xmlns:a16="http://schemas.microsoft.com/office/drawing/2014/main" xmlns="" id="{97636534-F45B-41B4-B8B6-757EA2168D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 b="1">
                <a:solidFill>
                  <a:srgbClr val="FFFFFF"/>
                </a:solidFill>
              </a:defRPr>
            </a:lvl1pPr>
          </a:lstStyle>
          <a:p>
            <a:fld id="{61E0F26B-FBFB-4EAC-863F-06684F6B0F41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0" r:id="rId1"/>
    <p:sldLayoutId id="2147484071" r:id="rId2"/>
    <p:sldLayoutId id="2147484072" r:id="rId3"/>
    <p:sldLayoutId id="2147484065" r:id="rId4"/>
    <p:sldLayoutId id="2147484066" r:id="rId5"/>
    <p:sldLayoutId id="2147484073" r:id="rId6"/>
    <p:sldLayoutId id="2147484067" r:id="rId7"/>
    <p:sldLayoutId id="2147484074" r:id="rId8"/>
    <p:sldLayoutId id="2147484075" r:id="rId9"/>
    <p:sldLayoutId id="2147484068" r:id="rId10"/>
    <p:sldLayoutId id="214748406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anose="02040604050505020304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anose="02040604050505020304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anose="02040604050505020304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anose="020406040505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anose="020406040505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anose="020406040505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anose="020406040505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anose="02040604050505020304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anose="05000000000000000000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anose="05000000000000000000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anose="05020102010507070707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audio" Target="../media/media10.m4a"/><Relationship Id="rId7" Type="http://schemas.openxmlformats.org/officeDocument/2006/relationships/image" Target="../media/image13.emf"/><Relationship Id="rId12" Type="http://schemas.openxmlformats.org/officeDocument/2006/relationships/image" Target="../media/image2.png"/><Relationship Id="rId2" Type="http://schemas.microsoft.com/office/2007/relationships/media" Target="../media/media10.m4a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5.emf"/><Relationship Id="rId5" Type="http://schemas.openxmlformats.org/officeDocument/2006/relationships/notesSlide" Target="../notesSlides/notesSlide9.xml"/><Relationship Id="rId10" Type="http://schemas.openxmlformats.org/officeDocument/2006/relationships/oleObject" Target="../embeddings/oleObject5.bin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2.pn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audio" Target="../media/media14.m4a"/><Relationship Id="rId7" Type="http://schemas.openxmlformats.org/officeDocument/2006/relationships/oleObject" Target="../embeddings/oleObject7.bin"/><Relationship Id="rId2" Type="http://schemas.microsoft.com/office/2007/relationships/media" Target="../media/media14.m4a"/><Relationship Id="rId1" Type="http://schemas.openxmlformats.org/officeDocument/2006/relationships/vmlDrawing" Target="../drawings/vmlDrawing4.vml"/><Relationship Id="rId6" Type="http://schemas.openxmlformats.org/officeDocument/2006/relationships/image" Target="../media/image19.emf"/><Relationship Id="rId5" Type="http://schemas.openxmlformats.org/officeDocument/2006/relationships/oleObject" Target="../embeddings/oleObject6.bin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media15.m4a"/><Relationship Id="rId7" Type="http://schemas.openxmlformats.org/officeDocument/2006/relationships/image" Target="../media/image21.emf"/><Relationship Id="rId2" Type="http://schemas.microsoft.com/office/2007/relationships/media" Target="../media/media15.m4a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8.bin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.png"/><Relationship Id="rId5" Type="http://schemas.openxmlformats.org/officeDocument/2006/relationships/image" Target="../media/image23.jpeg"/><Relationship Id="rId4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audio" Target="../media/media17.m4a"/><Relationship Id="rId7" Type="http://schemas.openxmlformats.org/officeDocument/2006/relationships/oleObject" Target="../embeddings/oleObject9.bin"/><Relationship Id="rId2" Type="http://schemas.microsoft.com/office/2007/relationships/media" Target="../media/media17.m4a"/><Relationship Id="rId1" Type="http://schemas.openxmlformats.org/officeDocument/2006/relationships/vmlDrawing" Target="../drawings/vmlDrawing6.v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2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2.pn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20.m4a"/><Relationship Id="rId7" Type="http://schemas.openxmlformats.org/officeDocument/2006/relationships/image" Target="../media/image29.emf"/><Relationship Id="rId2" Type="http://schemas.microsoft.com/office/2007/relationships/media" Target="../media/media20.m4a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0.bin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media21.m4a"/><Relationship Id="rId7" Type="http://schemas.openxmlformats.org/officeDocument/2006/relationships/image" Target="../media/image2.png"/><Relationship Id="rId2" Type="http://schemas.microsoft.com/office/2007/relationships/media" Target="../media/media21.m4a"/><Relationship Id="rId1" Type="http://schemas.openxmlformats.org/officeDocument/2006/relationships/vmlDrawing" Target="../drawings/vmlDrawing8.vml"/><Relationship Id="rId6" Type="http://schemas.openxmlformats.org/officeDocument/2006/relationships/image" Target="../media/image30.emf"/><Relationship Id="rId5" Type="http://schemas.openxmlformats.org/officeDocument/2006/relationships/oleObject" Target="../embeddings/oleObject11.bin"/><Relationship Id="rId4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2.png"/><Relationship Id="rId5" Type="http://schemas.openxmlformats.org/officeDocument/2006/relationships/image" Target="../media/image31.jpeg"/><Relationship Id="rId4" Type="http://schemas.openxmlformats.org/officeDocument/2006/relationships/notesSlide" Target="../notesSlides/notesSlide1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3" Type="http://schemas.openxmlformats.org/officeDocument/2006/relationships/audio" Target="../media/media25.m4a"/><Relationship Id="rId7" Type="http://schemas.openxmlformats.org/officeDocument/2006/relationships/oleObject" Target="../embeddings/oleObject12.bin"/><Relationship Id="rId2" Type="http://schemas.microsoft.com/office/2007/relationships/media" Target="../media/media25.m4a"/><Relationship Id="rId1" Type="http://schemas.openxmlformats.org/officeDocument/2006/relationships/vmlDrawing" Target="../drawings/vmlDrawing9.v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7.xml"/><Relationship Id="rId9" Type="http://schemas.openxmlformats.org/officeDocument/2006/relationships/oleObject" Target="../embeddings/oleObject13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2.png"/><Relationship Id="rId3" Type="http://schemas.openxmlformats.org/officeDocument/2006/relationships/audio" Target="../media/media26.m4a"/><Relationship Id="rId7" Type="http://schemas.openxmlformats.org/officeDocument/2006/relationships/image" Target="../media/image38.png"/><Relationship Id="rId12" Type="http://schemas.openxmlformats.org/officeDocument/2006/relationships/image" Target="../media/image36.png"/><Relationship Id="rId2" Type="http://schemas.microsoft.com/office/2007/relationships/media" Target="../media/media26.m4a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7.png"/><Relationship Id="rId11" Type="http://schemas.openxmlformats.org/officeDocument/2006/relationships/oleObject" Target="../embeddings/oleObject15.bin"/><Relationship Id="rId5" Type="http://schemas.openxmlformats.org/officeDocument/2006/relationships/notesSlide" Target="../notesSlides/notesSlide20.xml"/><Relationship Id="rId10" Type="http://schemas.openxmlformats.org/officeDocument/2006/relationships/image" Target="../media/image35.png"/><Relationship Id="rId4" Type="http://schemas.openxmlformats.org/officeDocument/2006/relationships/slideLayout" Target="../slideLayouts/slideLayout7.xml"/><Relationship Id="rId9" Type="http://schemas.openxmlformats.org/officeDocument/2006/relationships/oleObject" Target="../embeddings/oleObject14.bin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41.jpeg"/><Relationship Id="rId5" Type="http://schemas.openxmlformats.org/officeDocument/2006/relationships/image" Target="../media/image40.png"/><Relationship Id="rId4" Type="http://schemas.openxmlformats.org/officeDocument/2006/relationships/notesSlide" Target="../notesSlides/notesSlide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2.png"/><Relationship Id="rId5" Type="http://schemas.openxmlformats.org/officeDocument/2006/relationships/image" Target="../media/image42.png"/><Relationship Id="rId4" Type="http://schemas.openxmlformats.org/officeDocument/2006/relationships/notesSlide" Target="../notesSlides/notesSlide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notesSlide" Target="../notesSlides/notesSlide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2.png"/><Relationship Id="rId5" Type="http://schemas.openxmlformats.org/officeDocument/2006/relationships/image" Target="../media/image45.png"/><Relationship Id="rId4" Type="http://schemas.openxmlformats.org/officeDocument/2006/relationships/notesSlide" Target="../notesSlides/notesSlide26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audio" Target="../media/media32.m4a"/><Relationship Id="rId7" Type="http://schemas.openxmlformats.org/officeDocument/2006/relationships/image" Target="../media/image49.emf"/><Relationship Id="rId2" Type="http://schemas.microsoft.com/office/2007/relationships/media" Target="../media/media32.m4a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8.png"/><Relationship Id="rId5" Type="http://schemas.openxmlformats.org/officeDocument/2006/relationships/image" Target="../media/image47.jpeg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13" Type="http://schemas.openxmlformats.org/officeDocument/2006/relationships/image" Target="../media/image52.emf"/><Relationship Id="rId18" Type="http://schemas.openxmlformats.org/officeDocument/2006/relationships/oleObject" Target="../embeddings/oleObject22.bin"/><Relationship Id="rId3" Type="http://schemas.openxmlformats.org/officeDocument/2006/relationships/audio" Target="../media/media34.m4a"/><Relationship Id="rId21" Type="http://schemas.openxmlformats.org/officeDocument/2006/relationships/image" Target="../media/image56.emf"/><Relationship Id="rId7" Type="http://schemas.openxmlformats.org/officeDocument/2006/relationships/image" Target="../media/image58.png"/><Relationship Id="rId12" Type="http://schemas.openxmlformats.org/officeDocument/2006/relationships/oleObject" Target="../embeddings/oleObject19.bin"/><Relationship Id="rId17" Type="http://schemas.openxmlformats.org/officeDocument/2006/relationships/image" Target="../media/image54.emf"/><Relationship Id="rId2" Type="http://schemas.microsoft.com/office/2007/relationships/media" Target="../media/media34.m4a"/><Relationship Id="rId16" Type="http://schemas.openxmlformats.org/officeDocument/2006/relationships/oleObject" Target="../embeddings/oleObject21.bin"/><Relationship Id="rId20" Type="http://schemas.openxmlformats.org/officeDocument/2006/relationships/oleObject" Target="../embeddings/oleObject23.bin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7.png"/><Relationship Id="rId11" Type="http://schemas.openxmlformats.org/officeDocument/2006/relationships/image" Target="../media/image51.emf"/><Relationship Id="rId5" Type="http://schemas.openxmlformats.org/officeDocument/2006/relationships/notesSlide" Target="../notesSlides/notesSlide28.xml"/><Relationship Id="rId15" Type="http://schemas.openxmlformats.org/officeDocument/2006/relationships/image" Target="../media/image53.emf"/><Relationship Id="rId23" Type="http://schemas.openxmlformats.org/officeDocument/2006/relationships/image" Target="../media/image2.png"/><Relationship Id="rId10" Type="http://schemas.openxmlformats.org/officeDocument/2006/relationships/oleObject" Target="../embeddings/oleObject18.bin"/><Relationship Id="rId19" Type="http://schemas.openxmlformats.org/officeDocument/2006/relationships/image" Target="../media/image55.emf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0.emf"/><Relationship Id="rId14" Type="http://schemas.openxmlformats.org/officeDocument/2006/relationships/oleObject" Target="../embeddings/oleObject20.bin"/><Relationship Id="rId22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emf"/><Relationship Id="rId3" Type="http://schemas.openxmlformats.org/officeDocument/2006/relationships/audio" Target="../media/media35.m4a"/><Relationship Id="rId7" Type="http://schemas.openxmlformats.org/officeDocument/2006/relationships/oleObject" Target="../embeddings/oleObject24.bin"/><Relationship Id="rId2" Type="http://schemas.microsoft.com/office/2007/relationships/media" Target="../media/media35.m4a"/><Relationship Id="rId1" Type="http://schemas.openxmlformats.org/officeDocument/2006/relationships/vmlDrawing" Target="../drawings/vmlDrawing13.vml"/><Relationship Id="rId6" Type="http://schemas.openxmlformats.org/officeDocument/2006/relationships/image" Target="../media/image62.png"/><Relationship Id="rId5" Type="http://schemas.openxmlformats.org/officeDocument/2006/relationships/notesSlide" Target="../notesSlides/notesSlide29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5.m4a"/><Relationship Id="rId7" Type="http://schemas.openxmlformats.org/officeDocument/2006/relationships/image" Target="../media/image7.jpeg"/><Relationship Id="rId2" Type="http://schemas.microsoft.com/office/2007/relationships/media" Target="../media/media5.m4a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oleObject" Target="../embeddings/oleObject1.bin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media6.m4a"/><Relationship Id="rId7" Type="http://schemas.openxmlformats.org/officeDocument/2006/relationships/image" Target="../media/image8.emf"/><Relationship Id="rId2" Type="http://schemas.microsoft.com/office/2007/relationships/media" Target="../media/media6.m4a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.png"/><Relationship Id="rId5" Type="http://schemas.openxmlformats.org/officeDocument/2006/relationships/image" Target="../media/image10.jpe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.png"/><Relationship Id="rId5" Type="http://schemas.openxmlformats.org/officeDocument/2006/relationships/image" Target="../media/image12.jpe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Obdélník 3">
            <a:extLst>
              <a:ext uri="{FF2B5EF4-FFF2-40B4-BE49-F238E27FC236}">
                <a16:creationId xmlns:a16="http://schemas.microsoft.com/office/drawing/2014/main" xmlns="" id="{502CAC98-0E86-43D8-A8A7-CCFA4AE867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7313" y="3284538"/>
            <a:ext cx="6516687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b="1">
                <a:solidFill>
                  <a:srgbClr val="00B050"/>
                </a:solidFill>
                <a:latin typeface="Calibri" panose="020F0502020204030204" pitchFamily="34" charset="0"/>
              </a:rPr>
              <a:t>HORMON: </a:t>
            </a:r>
            <a:r>
              <a:rPr lang="cs-CZ" altLang="cs-CZ">
                <a:latin typeface="Calibri" panose="020F0502020204030204" pitchFamily="34" charset="0"/>
              </a:rPr>
              <a:t>látka sloužící k jednosměrnému přenosu informace;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latin typeface="Calibri" panose="020F0502020204030204" pitchFamily="34" charset="0"/>
              </a:rPr>
              <a:t>koordinované řízení růstu, vývoje, homeostasy atd.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cs-CZ" altLang="cs-CZ">
              <a:latin typeface="Calibri" panose="020F050202020403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>
                <a:latin typeface="Calibri" panose="020F0502020204030204" pitchFamily="34" charset="0"/>
              </a:rPr>
              <a:t>cílený účinek: řízená buňka musí mít receptor (bílkovina vážící hormon) </a:t>
            </a:r>
          </a:p>
        </p:txBody>
      </p:sp>
      <p:sp>
        <p:nvSpPr>
          <p:cNvPr id="9219" name="Obdélník 4">
            <a:extLst>
              <a:ext uri="{FF2B5EF4-FFF2-40B4-BE49-F238E27FC236}">
                <a16:creationId xmlns:a16="http://schemas.microsoft.com/office/drawing/2014/main" xmlns="" id="{2ECF6B41-1F19-44ED-8716-BCBA4105BC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350" y="765175"/>
            <a:ext cx="7054850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3600" b="1">
                <a:latin typeface="Calibri" panose="020F0502020204030204" pitchFamily="34" charset="0"/>
              </a:rPr>
              <a:t>HORMONÁLNÍ REGULACE BIOCHEMICKÝCH PROCESŮ </a:t>
            </a:r>
            <a:endParaRPr lang="cs-CZ" altLang="cs-CZ" sz="3600">
              <a:latin typeface="Calibri" panose="020F0502020204030204" pitchFamily="34" charset="0"/>
            </a:endParaRPr>
          </a:p>
        </p:txBody>
      </p:sp>
      <p:pic>
        <p:nvPicPr>
          <p:cNvPr id="3" name="Slide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75856" y="594928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0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Skupina 2">
            <a:extLst>
              <a:ext uri="{FF2B5EF4-FFF2-40B4-BE49-F238E27FC236}">
                <a16:creationId xmlns:a16="http://schemas.microsoft.com/office/drawing/2014/main" xmlns="" id="{4865B16F-35F8-4B4C-AA36-CFA4A72E375A}"/>
              </a:ext>
            </a:extLst>
          </p:cNvPr>
          <p:cNvGrpSpPr>
            <a:grpSpLocks/>
          </p:cNvGrpSpPr>
          <p:nvPr/>
        </p:nvGrpSpPr>
        <p:grpSpPr bwMode="auto">
          <a:xfrm>
            <a:off x="3589338" y="354013"/>
            <a:ext cx="4537075" cy="6165850"/>
            <a:chOff x="3586330" y="-243962"/>
            <a:chExt cx="4912792" cy="6732587"/>
          </a:xfrm>
        </p:grpSpPr>
        <p:sp>
          <p:nvSpPr>
            <p:cNvPr id="2" name="Obdélník 1">
              <a:extLst>
                <a:ext uri="{FF2B5EF4-FFF2-40B4-BE49-F238E27FC236}">
                  <a16:creationId xmlns:a16="http://schemas.microsoft.com/office/drawing/2014/main" xmlns="" id="{633F0978-1885-4F65-B16F-A4CA56A86671}"/>
                </a:ext>
              </a:extLst>
            </p:cNvPr>
            <p:cNvSpPr/>
            <p:nvPr/>
          </p:nvSpPr>
          <p:spPr>
            <a:xfrm>
              <a:off x="3586330" y="-243962"/>
              <a:ext cx="4912792" cy="673258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grpSp>
          <p:nvGrpSpPr>
            <p:cNvPr id="26634" name="Skupina 15">
              <a:extLst>
                <a:ext uri="{FF2B5EF4-FFF2-40B4-BE49-F238E27FC236}">
                  <a16:creationId xmlns:a16="http://schemas.microsoft.com/office/drawing/2014/main" xmlns="" id="{547CD125-8FE5-4F99-B209-A774DCBD957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66783" y="-209480"/>
              <a:ext cx="4732339" cy="6642543"/>
              <a:chOff x="3561253" y="-269963"/>
              <a:chExt cx="4732477" cy="6641987"/>
            </a:xfrm>
          </p:grpSpPr>
          <p:grpSp>
            <p:nvGrpSpPr>
              <p:cNvPr id="26635" name="Skupina 10">
                <a:extLst>
                  <a:ext uri="{FF2B5EF4-FFF2-40B4-BE49-F238E27FC236}">
                    <a16:creationId xmlns:a16="http://schemas.microsoft.com/office/drawing/2014/main" xmlns="" id="{84A09AD4-0A58-4B7B-8388-61DD6BCF6FF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86328" y="3131664"/>
                <a:ext cx="4315599" cy="3240360"/>
                <a:chOff x="2626827" y="2983177"/>
                <a:chExt cx="4765872" cy="3279579"/>
              </a:xfrm>
            </p:grpSpPr>
            <p:sp>
              <p:nvSpPr>
                <p:cNvPr id="4" name="Obdélník 3">
                  <a:extLst>
                    <a:ext uri="{FF2B5EF4-FFF2-40B4-BE49-F238E27FC236}">
                      <a16:creationId xmlns:a16="http://schemas.microsoft.com/office/drawing/2014/main" xmlns="" id="{6B440D26-6B53-410D-BC2B-3A4010DE819E}"/>
                    </a:ext>
                  </a:extLst>
                </p:cNvPr>
                <p:cNvSpPr/>
                <p:nvPr/>
              </p:nvSpPr>
              <p:spPr>
                <a:xfrm>
                  <a:off x="2669417" y="4073547"/>
                  <a:ext cx="4723136" cy="2189303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cs-CZ"/>
                </a:p>
              </p:txBody>
            </p:sp>
            <p:graphicFrame>
              <p:nvGraphicFramePr>
                <p:cNvPr id="26647" name="Objekt 1">
                  <a:extLst>
                    <a:ext uri="{FF2B5EF4-FFF2-40B4-BE49-F238E27FC236}">
                      <a16:creationId xmlns:a16="http://schemas.microsoft.com/office/drawing/2014/main" xmlns="" id="{F385E38A-C40B-4715-9DEB-7AF95DBDD89E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2626827" y="2983177"/>
                <a:ext cx="4765872" cy="30833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8196" name="CS ChemDraw Drawing" r:id="rId6" imgW="5341345" imgH="3455876" progId="ChemDraw.Document.6.0">
                        <p:embed/>
                      </p:oleObj>
                    </mc:Choice>
                    <mc:Fallback>
                      <p:oleObj name="CS ChemDraw Drawing" r:id="rId6" imgW="5341345" imgH="3455876" progId="ChemDraw.Document.6.0">
                        <p:embed/>
                        <p:pic>
                          <p:nvPicPr>
                            <p:cNvPr id="0" name="Objekt 1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626827" y="2983177"/>
                              <a:ext cx="4765872" cy="30833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sp>
            <p:nvSpPr>
              <p:cNvPr id="26636" name="TextovéPole 2">
                <a:extLst>
                  <a:ext uri="{FF2B5EF4-FFF2-40B4-BE49-F238E27FC236}">
                    <a16:creationId xmlns:a16="http://schemas.microsoft.com/office/drawing/2014/main" xmlns="" id="{F5F3CC7F-B49D-47CA-9E94-3FE05B1F414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77651" y="3348069"/>
                <a:ext cx="797014" cy="3077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1400" b="1">
                    <a:latin typeface="Calibri" panose="020F0502020204030204" pitchFamily="34" charset="0"/>
                  </a:rPr>
                  <a:t>Hormon</a:t>
                </a:r>
              </a:p>
            </p:txBody>
          </p:sp>
          <p:sp>
            <p:nvSpPr>
              <p:cNvPr id="26637" name="TextovéPole 4">
                <a:extLst>
                  <a:ext uri="{FF2B5EF4-FFF2-40B4-BE49-F238E27FC236}">
                    <a16:creationId xmlns:a16="http://schemas.microsoft.com/office/drawing/2014/main" xmlns="" id="{7FA70ABB-1AA3-4F82-8484-B967B8EB604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61253" y="5911390"/>
                <a:ext cx="1057469" cy="3077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1400" b="1">
                    <a:latin typeface="Calibri" panose="020F0502020204030204" pitchFamily="34" charset="0"/>
                  </a:rPr>
                  <a:t>Cytoplasma</a:t>
                </a:r>
              </a:p>
            </p:txBody>
          </p:sp>
          <p:sp>
            <p:nvSpPr>
              <p:cNvPr id="26638" name="TextovéPole 5">
                <a:extLst>
                  <a:ext uri="{FF2B5EF4-FFF2-40B4-BE49-F238E27FC236}">
                    <a16:creationId xmlns:a16="http://schemas.microsoft.com/office/drawing/2014/main" xmlns="" id="{7C91F267-7D96-4359-8C78-A02E9CB4023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439394" y="4454832"/>
                <a:ext cx="854336" cy="3077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1400" b="1">
                    <a:latin typeface="Calibri" panose="020F0502020204030204" pitchFamily="34" charset="0"/>
                  </a:rPr>
                  <a:t>Přenašeč</a:t>
                </a:r>
              </a:p>
            </p:txBody>
          </p:sp>
          <p:sp>
            <p:nvSpPr>
              <p:cNvPr id="26639" name="TextovéPole 6">
                <a:extLst>
                  <a:ext uri="{FF2B5EF4-FFF2-40B4-BE49-F238E27FC236}">
                    <a16:creationId xmlns:a16="http://schemas.microsoft.com/office/drawing/2014/main" xmlns="" id="{F0BF48BA-2DB9-412C-A04D-CA036923277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53715" y="4751844"/>
                <a:ext cx="1708288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cs-CZ" altLang="cs-CZ" sz="1400" b="1">
                    <a:latin typeface="Calibri" panose="020F0502020204030204" pitchFamily="34" charset="0"/>
                  </a:rPr>
                  <a:t>Vystavení přenašečů</a:t>
                </a:r>
              </a:p>
              <a:p>
                <a:pPr algn="ctr"/>
                <a:r>
                  <a:rPr lang="cs-CZ" altLang="cs-CZ" sz="1400" b="1">
                    <a:latin typeface="Calibri" panose="020F0502020204030204" pitchFamily="34" charset="0"/>
                  </a:rPr>
                  <a:t>na membránu</a:t>
                </a:r>
              </a:p>
            </p:txBody>
          </p:sp>
          <p:grpSp>
            <p:nvGrpSpPr>
              <p:cNvPr id="26640" name="Skupina 9">
                <a:extLst>
                  <a:ext uri="{FF2B5EF4-FFF2-40B4-BE49-F238E27FC236}">
                    <a16:creationId xmlns:a16="http://schemas.microsoft.com/office/drawing/2014/main" xmlns="" id="{852E44FF-B53F-4D36-9353-4ADE08504F3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69191" y="-269963"/>
                <a:ext cx="4307650" cy="3010090"/>
                <a:chOff x="2626390" y="-336615"/>
                <a:chExt cx="4761606" cy="3265043"/>
              </a:xfrm>
            </p:grpSpPr>
            <p:sp>
              <p:nvSpPr>
                <p:cNvPr id="9" name="Obdélník 8">
                  <a:extLst>
                    <a:ext uri="{FF2B5EF4-FFF2-40B4-BE49-F238E27FC236}">
                      <a16:creationId xmlns:a16="http://schemas.microsoft.com/office/drawing/2014/main" xmlns="" id="{699D2A6C-D5DA-4708-AC73-9A19E6205F83}"/>
                    </a:ext>
                  </a:extLst>
                </p:cNvPr>
                <p:cNvSpPr/>
                <p:nvPr/>
              </p:nvSpPr>
              <p:spPr>
                <a:xfrm>
                  <a:off x="2627158" y="738992"/>
                  <a:ext cx="4721915" cy="2190290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cs-CZ"/>
                </a:p>
              </p:txBody>
            </p:sp>
            <p:graphicFrame>
              <p:nvGraphicFramePr>
                <p:cNvPr id="26645" name="Objekt 7">
                  <a:extLst>
                    <a:ext uri="{FF2B5EF4-FFF2-40B4-BE49-F238E27FC236}">
                      <a16:creationId xmlns:a16="http://schemas.microsoft.com/office/drawing/2014/main" xmlns="" id="{EAA3BA86-B31B-4430-896D-44D755FF5E73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2665027" y="-336615"/>
                <a:ext cx="4722969" cy="2743639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8197" name="CS ChemDraw Drawing" r:id="rId8" imgW="5522837" imgH="3209127" progId="ChemDraw.Document.6.0">
                        <p:embed/>
                      </p:oleObj>
                    </mc:Choice>
                    <mc:Fallback>
                      <p:oleObj name="CS ChemDraw Drawing" r:id="rId8" imgW="5522837" imgH="3209127" progId="ChemDraw.Document.6.0">
                        <p:embed/>
                        <p:pic>
                          <p:nvPicPr>
                            <p:cNvPr id="0" name="Objekt 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9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665027" y="-336615"/>
                              <a:ext cx="4722969" cy="2743639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sp>
            <p:nvSpPr>
              <p:cNvPr id="26641" name="TextovéPole 11">
                <a:extLst>
                  <a:ext uri="{FF2B5EF4-FFF2-40B4-BE49-F238E27FC236}">
                    <a16:creationId xmlns:a16="http://schemas.microsoft.com/office/drawing/2014/main" xmlns="" id="{48159ACF-8233-4FAE-8997-B97E8EFF267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25178" y="2347809"/>
                <a:ext cx="1057469" cy="3077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1400" b="1">
                    <a:latin typeface="Calibri" panose="020F0502020204030204" pitchFamily="34" charset="0"/>
                  </a:rPr>
                  <a:t>Cytoplasma</a:t>
                </a:r>
              </a:p>
            </p:txBody>
          </p:sp>
          <p:sp>
            <p:nvSpPr>
              <p:cNvPr id="26642" name="TextovéPole 12">
                <a:extLst>
                  <a:ext uri="{FF2B5EF4-FFF2-40B4-BE49-F238E27FC236}">
                    <a16:creationId xmlns:a16="http://schemas.microsoft.com/office/drawing/2014/main" xmlns="" id="{5920A517-A193-4743-9E24-68DCDAA21A0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33635" y="79258"/>
                <a:ext cx="854466" cy="3077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cs-CZ" sz="1400" b="1">
                    <a:latin typeface="Calibri" panose="020F0502020204030204" pitchFamily="34" charset="0"/>
                  </a:rPr>
                  <a:t>Receptor</a:t>
                </a:r>
              </a:p>
            </p:txBody>
          </p:sp>
          <p:sp>
            <p:nvSpPr>
              <p:cNvPr id="26643" name="TextovéPole 13">
                <a:extLst>
                  <a:ext uri="{FF2B5EF4-FFF2-40B4-BE49-F238E27FC236}">
                    <a16:creationId xmlns:a16="http://schemas.microsoft.com/office/drawing/2014/main" xmlns="" id="{78EA2A5F-DD09-4106-8720-99080D7B796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203029" y="1079436"/>
                <a:ext cx="1663531" cy="3077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cs-CZ" altLang="cs-CZ" sz="1400" b="1">
                    <a:latin typeface="Calibri" panose="020F0502020204030204" pitchFamily="34" charset="0"/>
                  </a:rPr>
                  <a:t>Vezikuly s přenašeči</a:t>
                </a:r>
              </a:p>
            </p:txBody>
          </p:sp>
        </p:grpSp>
      </p:grpSp>
      <p:sp>
        <p:nvSpPr>
          <p:cNvPr id="26627" name="TextovéPole 3">
            <a:extLst>
              <a:ext uri="{FF2B5EF4-FFF2-40B4-BE49-F238E27FC236}">
                <a16:creationId xmlns:a16="http://schemas.microsoft.com/office/drawing/2014/main" xmlns="" id="{30F40C34-BB58-4EEB-A338-B758FF767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3" y="157163"/>
            <a:ext cx="37084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b="1">
                <a:solidFill>
                  <a:srgbClr val="C00000"/>
                </a:solidFill>
                <a:latin typeface="Calibri" panose="020F0502020204030204" pitchFamily="34" charset="0"/>
              </a:rPr>
              <a:t>Ovlivnění propustnosti membrán</a:t>
            </a:r>
          </a:p>
        </p:txBody>
      </p:sp>
      <p:sp>
        <p:nvSpPr>
          <p:cNvPr id="17" name="Text Box 14">
            <a:extLst>
              <a:ext uri="{FF2B5EF4-FFF2-40B4-BE49-F238E27FC236}">
                <a16:creationId xmlns:a16="http://schemas.microsoft.com/office/drawing/2014/main" xmlns="" id="{866A1D06-906A-4725-8FF7-E3509B9525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805488"/>
            <a:ext cx="1928812" cy="7191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87313">
              <a:lnSpc>
                <a:spcPct val="110000"/>
              </a:lnSpc>
              <a:spcBef>
                <a:spcPct val="0"/>
              </a:spcBef>
              <a:buFontTx/>
              <a:buNone/>
              <a:defRPr/>
            </a:pPr>
            <a:r>
              <a:rPr lang="cs-CZ" altLang="cs-CZ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Příklady:</a:t>
            </a:r>
          </a:p>
          <a:p>
            <a:pPr marL="182563">
              <a:lnSpc>
                <a:spcPct val="11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cs-CZ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  </a:t>
            </a:r>
            <a:r>
              <a:rPr lang="cs-CZ" altLang="cs-CZ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Inzulin</a:t>
            </a:r>
          </a:p>
          <a:p>
            <a:pPr marL="354013" indent="-171450">
              <a:lnSpc>
                <a:spcPct val="110000"/>
              </a:lnSpc>
              <a:spcBef>
                <a:spcPct val="0"/>
              </a:spcBef>
              <a:defRPr/>
            </a:pPr>
            <a:r>
              <a:rPr lang="cs-CZ" altLang="cs-CZ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ADH (Vasopresin)</a:t>
            </a:r>
            <a:endParaRPr lang="en-US" altLang="cs-CZ" sz="1200" dirty="0">
              <a:latin typeface="Calibri" panose="020F050202020403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grpSp>
        <p:nvGrpSpPr>
          <p:cNvPr id="26629" name="Skupina 2">
            <a:extLst>
              <a:ext uri="{FF2B5EF4-FFF2-40B4-BE49-F238E27FC236}">
                <a16:creationId xmlns:a16="http://schemas.microsoft.com/office/drawing/2014/main" xmlns="" id="{87525C94-38C1-47E7-BDC9-0FDFB4FAA51E}"/>
              </a:ext>
            </a:extLst>
          </p:cNvPr>
          <p:cNvGrpSpPr>
            <a:grpSpLocks/>
          </p:cNvGrpSpPr>
          <p:nvPr/>
        </p:nvGrpSpPr>
        <p:grpSpPr bwMode="auto">
          <a:xfrm>
            <a:off x="474663" y="1720850"/>
            <a:ext cx="2698750" cy="2432050"/>
            <a:chOff x="490538" y="1357313"/>
            <a:chExt cx="2698750" cy="2432050"/>
          </a:xfrm>
        </p:grpSpPr>
        <p:sp>
          <p:nvSpPr>
            <p:cNvPr id="19" name="Obdélník 18">
              <a:extLst>
                <a:ext uri="{FF2B5EF4-FFF2-40B4-BE49-F238E27FC236}">
                  <a16:creationId xmlns:a16="http://schemas.microsoft.com/office/drawing/2014/main" xmlns="" id="{C42B8A79-3806-4101-8438-D5DA231F064A}"/>
                </a:ext>
              </a:extLst>
            </p:cNvPr>
            <p:cNvSpPr/>
            <p:nvPr/>
          </p:nvSpPr>
          <p:spPr>
            <a:xfrm>
              <a:off x="490538" y="2349501"/>
              <a:ext cx="2641600" cy="1439862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graphicFrame>
          <p:nvGraphicFramePr>
            <p:cNvPr id="26632" name="Objekt 17">
              <a:extLst>
                <a:ext uri="{FF2B5EF4-FFF2-40B4-BE49-F238E27FC236}">
                  <a16:creationId xmlns:a16="http://schemas.microsoft.com/office/drawing/2014/main" xmlns="" id="{4453D99B-2937-40AE-A1C2-52C66F26B56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90538" y="1357313"/>
            <a:ext cx="2698750" cy="21637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8" name="CS ChemDraw Drawing" r:id="rId10" imgW="3693690" imgH="2962378" progId="ChemDraw.Document.6.0">
                    <p:embed/>
                  </p:oleObj>
                </mc:Choice>
                <mc:Fallback>
                  <p:oleObj name="CS ChemDraw Drawing" r:id="rId10" imgW="3693690" imgH="2962378" progId="ChemDraw.Document.6.0">
                    <p:embed/>
                    <p:pic>
                      <p:nvPicPr>
                        <p:cNvPr id="0" name="Objek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0538" y="1357313"/>
                          <a:ext cx="2698750" cy="21637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" name="Obdélník 4">
            <a:extLst>
              <a:ext uri="{FF2B5EF4-FFF2-40B4-BE49-F238E27FC236}">
                <a16:creationId xmlns:a16="http://schemas.microsoft.com/office/drawing/2014/main" xmlns="" id="{84A5682B-FF07-473D-BC0D-5BA80B57AE3B}"/>
              </a:ext>
            </a:extLst>
          </p:cNvPr>
          <p:cNvSpPr/>
          <p:nvPr/>
        </p:nvSpPr>
        <p:spPr>
          <a:xfrm>
            <a:off x="323850" y="1293813"/>
            <a:ext cx="3168650" cy="32877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pic>
        <p:nvPicPr>
          <p:cNvPr id="3" name="Nahraný zvuk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10206" y="5008562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9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Obrázek 1">
            <a:extLst>
              <a:ext uri="{FF2B5EF4-FFF2-40B4-BE49-F238E27FC236}">
                <a16:creationId xmlns:a16="http://schemas.microsoft.com/office/drawing/2014/main" xmlns="" id="{32444882-549D-40FA-B920-4E0185E6B5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513" y="0"/>
            <a:ext cx="44481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675" name="Skupina 21">
            <a:extLst>
              <a:ext uri="{FF2B5EF4-FFF2-40B4-BE49-F238E27FC236}">
                <a16:creationId xmlns:a16="http://schemas.microsoft.com/office/drawing/2014/main" xmlns="" id="{8399B579-E801-4B04-AD6D-B909A8995D1A}"/>
              </a:ext>
            </a:extLst>
          </p:cNvPr>
          <p:cNvGrpSpPr>
            <a:grpSpLocks/>
          </p:cNvGrpSpPr>
          <p:nvPr/>
        </p:nvGrpSpPr>
        <p:grpSpPr bwMode="auto">
          <a:xfrm>
            <a:off x="2855913" y="1592263"/>
            <a:ext cx="4857750" cy="5178425"/>
            <a:chOff x="1513562" y="1563427"/>
            <a:chExt cx="4858096" cy="5178004"/>
          </a:xfrm>
        </p:grpSpPr>
        <p:sp>
          <p:nvSpPr>
            <p:cNvPr id="28680" name="TextovéPole 6">
              <a:extLst>
                <a:ext uri="{FF2B5EF4-FFF2-40B4-BE49-F238E27FC236}">
                  <a16:creationId xmlns:a16="http://schemas.microsoft.com/office/drawing/2014/main" xmlns="" id="{05224318-4D75-4B49-92F4-C0E0252C5B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13562" y="1563427"/>
              <a:ext cx="18002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1600">
                  <a:latin typeface="Calibri" panose="020F0502020204030204" pitchFamily="34" charset="0"/>
                </a:rPr>
                <a:t>Difuse nebo transport přes membránu</a:t>
              </a:r>
            </a:p>
          </p:txBody>
        </p:sp>
        <p:sp>
          <p:nvSpPr>
            <p:cNvPr id="28681" name="TextovéPole 7">
              <a:extLst>
                <a:ext uri="{FF2B5EF4-FFF2-40B4-BE49-F238E27FC236}">
                  <a16:creationId xmlns:a16="http://schemas.microsoft.com/office/drawing/2014/main" xmlns="" id="{553BB3F4-1D5D-4760-90C5-F8C73D5392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14801" y="1699747"/>
              <a:ext cx="105746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1400" b="1">
                  <a:latin typeface="Calibri" panose="020F0502020204030204" pitchFamily="34" charset="0"/>
                </a:rPr>
                <a:t>Cytoplasma</a:t>
              </a:r>
            </a:p>
          </p:txBody>
        </p:sp>
        <p:sp>
          <p:nvSpPr>
            <p:cNvPr id="28682" name="TextovéPole 8">
              <a:extLst>
                <a:ext uri="{FF2B5EF4-FFF2-40B4-BE49-F238E27FC236}">
                  <a16:creationId xmlns:a16="http://schemas.microsoft.com/office/drawing/2014/main" xmlns="" id="{9AA3B3EE-B1CE-459A-B3CA-B26B3A2DB0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88024" y="1577556"/>
              <a:ext cx="13773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cs-CZ" sz="1000" b="1">
                  <a:latin typeface="Calibri" panose="020F0502020204030204" pitchFamily="34" charset="0"/>
                </a:rPr>
                <a:t>Odpověď cílové buňky</a:t>
              </a:r>
            </a:p>
          </p:txBody>
        </p:sp>
        <p:sp>
          <p:nvSpPr>
            <p:cNvPr id="29708" name="TextovéPole 12">
              <a:extLst>
                <a:ext uri="{FF2B5EF4-FFF2-40B4-BE49-F238E27FC236}">
                  <a16:creationId xmlns:a16="http://schemas.microsoft.com/office/drawing/2014/main" xmlns="" id="{99C34ED4-4347-44A4-AC90-E75081E7B3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26714" y="5439787"/>
              <a:ext cx="690612" cy="2539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cs-CZ" altLang="cs-CZ" sz="1050" b="1" dirty="0">
                  <a:latin typeface="Calibri" panose="020F0502020204030204" pitchFamily="34" charset="0"/>
                </a:rPr>
                <a:t>Receptor</a:t>
              </a:r>
              <a:endParaRPr lang="cs-CZ" altLang="cs-CZ" sz="800" b="1" dirty="0">
                <a:latin typeface="Calibri" panose="020F0502020204030204" pitchFamily="34" charset="0"/>
              </a:endParaRPr>
            </a:p>
          </p:txBody>
        </p:sp>
        <p:sp>
          <p:nvSpPr>
            <p:cNvPr id="28684" name="TextovéPole 13">
              <a:extLst>
                <a:ext uri="{FF2B5EF4-FFF2-40B4-BE49-F238E27FC236}">
                  <a16:creationId xmlns:a16="http://schemas.microsoft.com/office/drawing/2014/main" xmlns="" id="{DBA5273C-0FA7-4DCB-A3CC-2744B50C33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48687" y="6095100"/>
              <a:ext cx="1265667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cs-CZ" sz="1200">
                  <a:latin typeface="Calibri" panose="020F0502020204030204" pitchFamily="34" charset="0"/>
                </a:rPr>
                <a:t>Vazba komplexu</a:t>
              </a:r>
            </a:p>
            <a:p>
              <a:pPr algn="ctr"/>
              <a:r>
                <a:rPr lang="cs-CZ" altLang="cs-CZ" sz="1200">
                  <a:latin typeface="Calibri" panose="020F0502020204030204" pitchFamily="34" charset="0"/>
                </a:rPr>
                <a:t>hormon-receptor</a:t>
              </a:r>
            </a:p>
            <a:p>
              <a:pPr algn="ctr"/>
              <a:r>
                <a:rPr lang="cs-CZ" altLang="cs-CZ" sz="1200">
                  <a:latin typeface="Calibri" panose="020F0502020204030204" pitchFamily="34" charset="0"/>
                </a:rPr>
                <a:t>na DNA</a:t>
              </a:r>
            </a:p>
          </p:txBody>
        </p:sp>
        <p:sp>
          <p:nvSpPr>
            <p:cNvPr id="28685" name="TextovéPole 14">
              <a:extLst>
                <a:ext uri="{FF2B5EF4-FFF2-40B4-BE49-F238E27FC236}">
                  <a16:creationId xmlns:a16="http://schemas.microsoft.com/office/drawing/2014/main" xmlns="" id="{E18B4673-356C-49E4-9F4B-FB1B655052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18155" y="5463276"/>
              <a:ext cx="105721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cs-CZ" sz="1200">
                  <a:latin typeface="Calibri" panose="020F0502020204030204" pitchFamily="34" charset="0"/>
                </a:rPr>
                <a:t>Aktivace genu</a:t>
              </a:r>
            </a:p>
          </p:txBody>
        </p:sp>
        <p:sp>
          <p:nvSpPr>
            <p:cNvPr id="28686" name="TextovéPole 15">
              <a:extLst>
                <a:ext uri="{FF2B5EF4-FFF2-40B4-BE49-F238E27FC236}">
                  <a16:creationId xmlns:a16="http://schemas.microsoft.com/office/drawing/2014/main" xmlns="" id="{9B24B02C-E927-4479-9055-B71BDAE705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37677" y="4650542"/>
              <a:ext cx="119808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cs-CZ" sz="1200">
                  <a:latin typeface="Calibri" panose="020F0502020204030204" pitchFamily="34" charset="0"/>
                </a:rPr>
                <a:t>Produkce mRNA</a:t>
              </a:r>
            </a:p>
          </p:txBody>
        </p:sp>
        <p:sp>
          <p:nvSpPr>
            <p:cNvPr id="28687" name="TextovéPole 16">
              <a:extLst>
                <a:ext uri="{FF2B5EF4-FFF2-40B4-BE49-F238E27FC236}">
                  <a16:creationId xmlns:a16="http://schemas.microsoft.com/office/drawing/2014/main" xmlns="" id="{56D75BAC-25D8-4BE1-8980-7C77E2E1BB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9381" y="5647331"/>
              <a:ext cx="1152128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1400" b="1">
                  <a:latin typeface="Calibri" panose="020F0502020204030204" pitchFamily="34" charset="0"/>
                </a:rPr>
                <a:t>Jaderný pór</a:t>
              </a:r>
            </a:p>
          </p:txBody>
        </p:sp>
        <p:sp>
          <p:nvSpPr>
            <p:cNvPr id="28688" name="TextovéPole 17">
              <a:extLst>
                <a:ext uri="{FF2B5EF4-FFF2-40B4-BE49-F238E27FC236}">
                  <a16:creationId xmlns:a16="http://schemas.microsoft.com/office/drawing/2014/main" xmlns="" id="{FD9E5C5A-F04F-4112-8B47-06C0747BFF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27984" y="2986365"/>
              <a:ext cx="194367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cs-CZ" sz="1200">
                  <a:latin typeface="Calibri" panose="020F0502020204030204" pitchFamily="34" charset="0"/>
                </a:rPr>
                <a:t>Translace a syntéza proteinu</a:t>
              </a:r>
            </a:p>
          </p:txBody>
        </p:sp>
        <p:sp>
          <p:nvSpPr>
            <p:cNvPr id="28689" name="Obdélník 18">
              <a:extLst>
                <a:ext uri="{FF2B5EF4-FFF2-40B4-BE49-F238E27FC236}">
                  <a16:creationId xmlns:a16="http://schemas.microsoft.com/office/drawing/2014/main" xmlns="" id="{00E0829B-BDD1-432C-8F31-2C950E4345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3806" y="2060232"/>
              <a:ext cx="174569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cs-CZ" sz="1200">
                  <a:latin typeface="Calibri" panose="020F0502020204030204" pitchFamily="34" charset="0"/>
                </a:rPr>
                <a:t>Změna buněčné</a:t>
              </a:r>
            </a:p>
            <a:p>
              <a:pPr algn="ctr"/>
              <a:r>
                <a:rPr lang="cs-CZ" altLang="cs-CZ" sz="1200">
                  <a:latin typeface="Calibri" panose="020F0502020204030204" pitchFamily="34" charset="0"/>
                </a:rPr>
                <a:t>struktura nebo aktivity</a:t>
              </a:r>
            </a:p>
          </p:txBody>
        </p:sp>
      </p:grpSp>
      <p:sp>
        <p:nvSpPr>
          <p:cNvPr id="25" name="Text Box 14">
            <a:extLst>
              <a:ext uri="{FF2B5EF4-FFF2-40B4-BE49-F238E27FC236}">
                <a16:creationId xmlns:a16="http://schemas.microsoft.com/office/drawing/2014/main" xmlns="" id="{C928DEDC-047C-4B2C-BCB6-8B55DA0877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4788" y="152400"/>
            <a:ext cx="1927225" cy="6937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87313">
              <a:lnSpc>
                <a:spcPct val="110000"/>
              </a:lnSpc>
              <a:spcBef>
                <a:spcPct val="0"/>
              </a:spcBef>
              <a:buFontTx/>
              <a:buNone/>
              <a:defRPr/>
            </a:pPr>
            <a:r>
              <a:rPr lang="cs-CZ" altLang="cs-CZ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Příklady:</a:t>
            </a:r>
          </a:p>
          <a:p>
            <a:pPr marL="182563">
              <a:lnSpc>
                <a:spcPct val="11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cs-CZ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  </a:t>
            </a:r>
            <a:r>
              <a:rPr lang="cs-CZ" altLang="cs-CZ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Steroidní hormony</a:t>
            </a:r>
            <a:endParaRPr lang="en-US" altLang="cs-CZ" sz="1200" dirty="0">
              <a:latin typeface="Calibri" panose="020F050202020403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182563">
              <a:lnSpc>
                <a:spcPct val="11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cs-CZ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  </a:t>
            </a:r>
            <a:r>
              <a:rPr lang="cs-CZ" altLang="cs-CZ" sz="1200" dirty="0" err="1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Thyroidní</a:t>
            </a:r>
            <a:r>
              <a:rPr lang="cs-CZ" altLang="cs-CZ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hormony</a:t>
            </a:r>
            <a:endParaRPr lang="en-US" altLang="cs-CZ" sz="1200" dirty="0">
              <a:latin typeface="Calibri" panose="020F050202020403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8677" name="TextovéPole 3">
            <a:extLst>
              <a:ext uri="{FF2B5EF4-FFF2-40B4-BE49-F238E27FC236}">
                <a16:creationId xmlns:a16="http://schemas.microsoft.com/office/drawing/2014/main" xmlns="" id="{1F7F072B-A0E8-49F2-A7AE-4F3DC60175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76213"/>
            <a:ext cx="3708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b="1">
                <a:solidFill>
                  <a:srgbClr val="C00000"/>
                </a:solidFill>
                <a:latin typeface="Calibri" panose="020F0502020204030204" pitchFamily="34" charset="0"/>
              </a:rPr>
              <a:t>Ovlivnění proteosyntézy</a:t>
            </a:r>
          </a:p>
        </p:txBody>
      </p:sp>
      <p:pic>
        <p:nvPicPr>
          <p:cNvPr id="28678" name="Obrázek 1">
            <a:extLst>
              <a:ext uri="{FF2B5EF4-FFF2-40B4-BE49-F238E27FC236}">
                <a16:creationId xmlns:a16="http://schemas.microsoft.com/office/drawing/2014/main" xmlns="" id="{42F7156E-3CF7-4A2D-BC38-5B67E2E9BB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3332163"/>
            <a:ext cx="22669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álný bublinový popisek 7">
            <a:extLst>
              <a:ext uri="{FF2B5EF4-FFF2-40B4-BE49-F238E27FC236}">
                <a16:creationId xmlns:a16="http://schemas.microsoft.com/office/drawing/2014/main" xmlns="" id="{265C8CB3-B100-42C6-8FFB-993FD4B43A93}"/>
              </a:ext>
            </a:extLst>
          </p:cNvPr>
          <p:cNvSpPr/>
          <p:nvPr/>
        </p:nvSpPr>
        <p:spPr>
          <a:xfrm>
            <a:off x="419100" y="2889250"/>
            <a:ext cx="2952750" cy="2584450"/>
          </a:xfrm>
          <a:prstGeom prst="wedgeEllipseCallout">
            <a:avLst>
              <a:gd name="adj1" fmla="val 125328"/>
              <a:gd name="adj2" fmla="val 7044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6450" y="111903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5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99A788C8-F6B2-498C-9C1F-2AAD4301580E}"/>
              </a:ext>
            </a:extLst>
          </p:cNvPr>
          <p:cNvSpPr/>
          <p:nvPr/>
        </p:nvSpPr>
        <p:spPr>
          <a:xfrm>
            <a:off x="323850" y="1557338"/>
            <a:ext cx="8280400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cs-CZ" b="1" dirty="0">
                <a:solidFill>
                  <a:srgbClr val="C00000"/>
                </a:solidFill>
                <a:latin typeface="Calibri" panose="020F0502020204030204" pitchFamily="34" charset="0"/>
              </a:rPr>
              <a:t>Podle působení</a:t>
            </a:r>
            <a:endParaRPr lang="cs-CZ" dirty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dirty="0">
                <a:latin typeface="Calibri" panose="020F0502020204030204" pitchFamily="34" charset="0"/>
              </a:rPr>
              <a:t>hormony systémové (endokrinní)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cs-CZ" dirty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cs-CZ" dirty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dirty="0">
                <a:latin typeface="Calibri" panose="020F0502020204030204" pitchFamily="34" charset="0"/>
              </a:rPr>
              <a:t>hormony tkáňové (</a:t>
            </a:r>
            <a:r>
              <a:rPr lang="cs-CZ" dirty="0" err="1">
                <a:latin typeface="Calibri" panose="020F0502020204030204" pitchFamily="34" charset="0"/>
              </a:rPr>
              <a:t>parakrinní</a:t>
            </a:r>
            <a:r>
              <a:rPr lang="cs-CZ" dirty="0">
                <a:latin typeface="Calibri" panose="020F0502020204030204" pitchFamily="34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cs-CZ" dirty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cs-CZ" dirty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dirty="0">
                <a:latin typeface="Calibri" panose="020F0502020204030204" pitchFamily="34" charset="0"/>
              </a:rPr>
              <a:t>hormony </a:t>
            </a:r>
            <a:r>
              <a:rPr lang="cs-CZ" dirty="0" err="1">
                <a:latin typeface="Calibri" panose="020F0502020204030204" pitchFamily="34" charset="0"/>
              </a:rPr>
              <a:t>autokrinní</a:t>
            </a:r>
            <a:r>
              <a:rPr lang="cs-CZ" dirty="0">
                <a:latin typeface="Calibri" panose="020F0502020204030204" pitchFamily="34" charset="0"/>
              </a:rPr>
              <a:t> - působí na tu buňku, která ho vylučuje (např. interleukin-2 stimuluje množení T-lymfocytů) </a:t>
            </a:r>
          </a:p>
        </p:txBody>
      </p:sp>
      <p:pic>
        <p:nvPicPr>
          <p:cNvPr id="30723" name="Picture 3" descr="table_18_01_unlabeled">
            <a:extLst>
              <a:ext uri="{FF2B5EF4-FFF2-40B4-BE49-F238E27FC236}">
                <a16:creationId xmlns:a16="http://schemas.microsoft.com/office/drawing/2014/main" xmlns="" id="{B42CE5ED-1139-47F2-800C-AE88535BB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" t="38187" r="79488" b="48689"/>
          <a:stretch>
            <a:fillRect/>
          </a:stretch>
        </p:blipFill>
        <p:spPr bwMode="auto">
          <a:xfrm>
            <a:off x="4787900" y="3068638"/>
            <a:ext cx="2365375" cy="1028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" name="Picture 3" descr="table_18_01_unlabeled">
            <a:extLst>
              <a:ext uri="{FF2B5EF4-FFF2-40B4-BE49-F238E27FC236}">
                <a16:creationId xmlns:a16="http://schemas.microsoft.com/office/drawing/2014/main" xmlns="" id="{6FF7BD45-D9B6-4D67-89A5-80AB56BC8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" t="57747" r="77254" b="25192"/>
          <a:stretch>
            <a:fillRect/>
          </a:stretch>
        </p:blipFill>
        <p:spPr bwMode="auto">
          <a:xfrm>
            <a:off x="5210175" y="1341438"/>
            <a:ext cx="2365375" cy="118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5" name="Obdélník 7">
            <a:extLst>
              <a:ext uri="{FF2B5EF4-FFF2-40B4-BE49-F238E27FC236}">
                <a16:creationId xmlns:a16="http://schemas.microsoft.com/office/drawing/2014/main" xmlns="" id="{1F4BCDAF-D9AE-4A29-8E77-62E17162B4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188913"/>
            <a:ext cx="41243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3200" b="1">
                <a:latin typeface="Calibri" panose="020F0502020204030204" pitchFamily="34" charset="0"/>
              </a:rPr>
              <a:t>ROZDĚLENÍ HORMONŮ</a:t>
            </a:r>
          </a:p>
        </p:txBody>
      </p:sp>
      <p:sp>
        <p:nvSpPr>
          <p:cNvPr id="30726" name="Obdélník 2">
            <a:extLst>
              <a:ext uri="{FF2B5EF4-FFF2-40B4-BE49-F238E27FC236}">
                <a16:creationId xmlns:a16="http://schemas.microsoft.com/office/drawing/2014/main" xmlns="" id="{A2DB673E-9D4B-4D31-9C14-270FEB6940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625" y="5378450"/>
            <a:ext cx="69119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i="1">
                <a:latin typeface="Calibri" panose="020F0502020204030204" pitchFamily="34" charset="0"/>
              </a:rPr>
              <a:t>Neurotransmitery se nepočítají mezi hormony!!</a:t>
            </a:r>
          </a:p>
        </p:txBody>
      </p:sp>
      <p:pic>
        <p:nvPicPr>
          <p:cNvPr id="3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56376" y="308394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8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B7B2F511-8E11-4A6C-87F2-F42E38AFF66A}"/>
              </a:ext>
            </a:extLst>
          </p:cNvPr>
          <p:cNvSpPr/>
          <p:nvPr/>
        </p:nvSpPr>
        <p:spPr>
          <a:xfrm>
            <a:off x="468313" y="476250"/>
            <a:ext cx="8351837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cs-CZ" b="1" dirty="0">
                <a:solidFill>
                  <a:srgbClr val="C00000"/>
                </a:solidFill>
                <a:latin typeface="Calibri" panose="020F0502020204030204" pitchFamily="34" charset="0"/>
              </a:rPr>
              <a:t>Podle chemické povahy</a:t>
            </a:r>
          </a:p>
          <a:p>
            <a:pPr>
              <a:defRPr/>
            </a:pPr>
            <a:endParaRPr lang="cs-CZ" dirty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dirty="0">
                <a:latin typeface="Calibri" panose="020F0502020204030204" pitchFamily="34" charset="0"/>
              </a:rPr>
              <a:t>Deriváty aminokyselin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dirty="0">
                <a:latin typeface="Calibri" panose="020F0502020204030204" pitchFamily="34" charset="0"/>
              </a:rPr>
              <a:t>Peptidy a bílkoviny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dirty="0">
                <a:latin typeface="Calibri" panose="020F0502020204030204" pitchFamily="34" charset="0"/>
              </a:rPr>
              <a:t>Steroidy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dirty="0">
                <a:latin typeface="Calibri" panose="020F0502020204030204" pitchFamily="34" charset="0"/>
              </a:rPr>
              <a:t>Deriváty kyseliny arachidonové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dirty="0">
                <a:latin typeface="Calibri" panose="020F0502020204030204" pitchFamily="34" charset="0"/>
              </a:rPr>
              <a:t>Nízkomolekulární látky (NO, CO…)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cs-CZ"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cs-CZ" dirty="0"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7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>
            <a:extLst>
              <a:ext uri="{FF2B5EF4-FFF2-40B4-BE49-F238E27FC236}">
                <a16:creationId xmlns:a16="http://schemas.microsoft.com/office/drawing/2014/main" xmlns="" id="{6AA28072-22AF-4371-BF61-1D16F7EC92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04813"/>
            <a:ext cx="82296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31800" indent="-3746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25500" indent="-3048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cs-CZ" altLang="cs-CZ" sz="3200" b="1">
                <a:solidFill>
                  <a:srgbClr val="92D050"/>
                </a:solidFill>
                <a:latin typeface="Calibri" panose="020F0502020204030204" pitchFamily="34" charset="0"/>
              </a:rPr>
              <a:t>Deriváty aminokyselin</a:t>
            </a:r>
            <a:endParaRPr lang="en-US" altLang="cs-CZ" sz="3200" b="1">
              <a:solidFill>
                <a:srgbClr val="92D050"/>
              </a:solidFill>
              <a:latin typeface="Calibri" panose="020F0502020204030204" pitchFamily="34" charset="0"/>
            </a:endParaRP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cs-CZ" altLang="cs-CZ" sz="2800">
                <a:latin typeface="Calibri" panose="020F0502020204030204" pitchFamily="34" charset="0"/>
              </a:rPr>
              <a:t>Malé molekuly odvozené od aminokyselin</a:t>
            </a:r>
            <a:endParaRPr lang="en-US" altLang="cs-CZ" sz="2800">
              <a:latin typeface="Calibri" panose="020F0502020204030204" pitchFamily="34" charset="0"/>
            </a:endParaRPr>
          </a:p>
          <a:p>
            <a:pPr lvl="2">
              <a:spcBef>
                <a:spcPct val="20000"/>
              </a:spcBef>
              <a:buFontTx/>
              <a:buChar char="•"/>
            </a:pPr>
            <a:r>
              <a:rPr lang="en-US" altLang="cs-CZ">
                <a:latin typeface="Calibri" panose="020F0502020204030204" pitchFamily="34" charset="0"/>
              </a:rPr>
              <a:t>Deriv</a:t>
            </a:r>
            <a:r>
              <a:rPr lang="cs-CZ" altLang="cs-CZ">
                <a:latin typeface="Calibri" panose="020F0502020204030204" pitchFamily="34" charset="0"/>
              </a:rPr>
              <a:t>á</a:t>
            </a:r>
            <a:r>
              <a:rPr lang="en-US" altLang="cs-CZ">
                <a:latin typeface="Calibri" panose="020F0502020204030204" pitchFamily="34" charset="0"/>
              </a:rPr>
              <a:t>t</a:t>
            </a:r>
            <a:r>
              <a:rPr lang="cs-CZ" altLang="cs-CZ">
                <a:latin typeface="Calibri" panose="020F0502020204030204" pitchFamily="34" charset="0"/>
              </a:rPr>
              <a:t>y tyrosinu</a:t>
            </a:r>
            <a:r>
              <a:rPr lang="en-US" altLang="cs-CZ">
                <a:latin typeface="Calibri" panose="020F0502020204030204" pitchFamily="34" charset="0"/>
              </a:rPr>
              <a:t>:</a:t>
            </a:r>
          </a:p>
          <a:p>
            <a:pPr lvl="3">
              <a:spcBef>
                <a:spcPct val="20000"/>
              </a:spcBef>
              <a:buFontTx/>
              <a:buChar char="–"/>
            </a:pPr>
            <a:r>
              <a:rPr lang="cs-CZ" altLang="cs-CZ" sz="2000">
                <a:latin typeface="Calibri" panose="020F0502020204030204" pitchFamily="34" charset="0"/>
              </a:rPr>
              <a:t>t</a:t>
            </a:r>
            <a:r>
              <a:rPr lang="en-US" altLang="cs-CZ" sz="2000">
                <a:latin typeface="Calibri" panose="020F0502020204030204" pitchFamily="34" charset="0"/>
              </a:rPr>
              <a:t>hyroid</a:t>
            </a:r>
            <a:r>
              <a:rPr lang="cs-CZ" altLang="cs-CZ" sz="2000">
                <a:latin typeface="Calibri" panose="020F0502020204030204" pitchFamily="34" charset="0"/>
              </a:rPr>
              <a:t>ní hormony (T3, T4)</a:t>
            </a:r>
            <a:endParaRPr lang="en-US" altLang="cs-CZ" sz="2000">
              <a:latin typeface="Calibri" panose="020F0502020204030204" pitchFamily="34" charset="0"/>
            </a:endParaRPr>
          </a:p>
          <a:p>
            <a:pPr lvl="3">
              <a:spcBef>
                <a:spcPct val="20000"/>
              </a:spcBef>
              <a:buFontTx/>
              <a:buChar char="–"/>
            </a:pPr>
            <a:r>
              <a:rPr lang="cs-CZ" altLang="cs-CZ" sz="2000">
                <a:latin typeface="Calibri" panose="020F0502020204030204" pitchFamily="34" charset="0"/>
              </a:rPr>
              <a:t>k</a:t>
            </a:r>
            <a:r>
              <a:rPr lang="en-US" altLang="cs-CZ" sz="2000">
                <a:latin typeface="Calibri" panose="020F0502020204030204" pitchFamily="34" charset="0"/>
              </a:rPr>
              <a:t>atecholamin</a:t>
            </a:r>
            <a:r>
              <a:rPr lang="cs-CZ" altLang="cs-CZ" sz="2000">
                <a:latin typeface="Calibri" panose="020F0502020204030204" pitchFamily="34" charset="0"/>
              </a:rPr>
              <a:t>y (adrenalin</a:t>
            </a:r>
            <a:r>
              <a:rPr lang="en-US" altLang="cs-CZ" sz="2000">
                <a:latin typeface="Calibri" panose="020F0502020204030204" pitchFamily="34" charset="0"/>
              </a:rPr>
              <a:t>, nor</a:t>
            </a:r>
            <a:r>
              <a:rPr lang="cs-CZ" altLang="cs-CZ" sz="2000">
                <a:latin typeface="Calibri" panose="020F0502020204030204" pitchFamily="34" charset="0"/>
              </a:rPr>
              <a:t>adrenalin)</a:t>
            </a:r>
          </a:p>
          <a:p>
            <a:pPr lvl="3">
              <a:spcBef>
                <a:spcPct val="20000"/>
              </a:spcBef>
              <a:buFontTx/>
              <a:buChar char="–"/>
            </a:pPr>
            <a:endParaRPr lang="en-US" altLang="cs-CZ" sz="2000">
              <a:latin typeface="Calibri" panose="020F0502020204030204" pitchFamily="34" charset="0"/>
            </a:endParaRPr>
          </a:p>
          <a:p>
            <a:pPr lvl="2">
              <a:spcBef>
                <a:spcPct val="20000"/>
              </a:spcBef>
              <a:buFontTx/>
              <a:buChar char="•"/>
            </a:pPr>
            <a:r>
              <a:rPr lang="en-US" altLang="cs-CZ">
                <a:latin typeface="Calibri" panose="020F0502020204030204" pitchFamily="34" charset="0"/>
              </a:rPr>
              <a:t>Deriv</a:t>
            </a:r>
            <a:r>
              <a:rPr lang="cs-CZ" altLang="cs-CZ">
                <a:latin typeface="Calibri" panose="020F0502020204030204" pitchFamily="34" charset="0"/>
              </a:rPr>
              <a:t>á</a:t>
            </a:r>
            <a:r>
              <a:rPr lang="en-US" altLang="cs-CZ">
                <a:latin typeface="Calibri" panose="020F0502020204030204" pitchFamily="34" charset="0"/>
              </a:rPr>
              <a:t>t</a:t>
            </a:r>
            <a:r>
              <a:rPr lang="cs-CZ" altLang="cs-CZ">
                <a:latin typeface="Calibri" panose="020F0502020204030204" pitchFamily="34" charset="0"/>
              </a:rPr>
              <a:t>y tryptofanu</a:t>
            </a:r>
            <a:r>
              <a:rPr lang="en-US" altLang="cs-CZ">
                <a:latin typeface="Calibri" panose="020F0502020204030204" pitchFamily="34" charset="0"/>
              </a:rPr>
              <a:t>:</a:t>
            </a:r>
          </a:p>
          <a:p>
            <a:pPr lvl="3">
              <a:spcBef>
                <a:spcPct val="20000"/>
              </a:spcBef>
              <a:buFontTx/>
              <a:buChar char="–"/>
            </a:pPr>
            <a:r>
              <a:rPr lang="cs-CZ" altLang="cs-CZ" sz="2000">
                <a:latin typeface="Calibri" panose="020F0502020204030204" pitchFamily="34" charset="0"/>
              </a:rPr>
              <a:t>s</a:t>
            </a:r>
            <a:r>
              <a:rPr lang="en-US" altLang="cs-CZ" sz="2000">
                <a:latin typeface="Calibri" panose="020F0502020204030204" pitchFamily="34" charset="0"/>
              </a:rPr>
              <a:t>erotonin, melatonin</a:t>
            </a:r>
            <a:endParaRPr lang="en-US" altLang="cs-CZ" sz="2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33795" name="Objekt 2">
            <a:extLst>
              <a:ext uri="{FF2B5EF4-FFF2-40B4-BE49-F238E27FC236}">
                <a16:creationId xmlns:a16="http://schemas.microsoft.com/office/drawing/2014/main" xmlns="" id="{529A6198-1C54-4D77-A8A9-92B1D50700A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75463" y="1557338"/>
          <a:ext cx="1419225" cy="206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CS ChemDraw Drawing" r:id="rId5" imgW="1420009" imgH="2067826" progId="ChemDraw.Document.6.0">
                  <p:embed/>
                </p:oleObj>
              </mc:Choice>
              <mc:Fallback>
                <p:oleObj name="CS ChemDraw Drawing" r:id="rId5" imgW="1420009" imgH="2067826" progId="ChemDraw.Document.6.0">
                  <p:embed/>
                  <p:pic>
                    <p:nvPicPr>
                      <p:cNvPr id="0" name="Objek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5463" y="1557338"/>
                        <a:ext cx="1419225" cy="2068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6" name="Objekt 3">
            <a:extLst>
              <a:ext uri="{FF2B5EF4-FFF2-40B4-BE49-F238E27FC236}">
                <a16:creationId xmlns:a16="http://schemas.microsoft.com/office/drawing/2014/main" xmlns="" id="{33ACB05D-B2B5-4FA7-82F7-C0172EFB23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00563" y="3630613"/>
          <a:ext cx="1908175" cy="1624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CS ChemDraw Drawing" r:id="rId7" imgW="1908962" imgH="1624025" progId="ChemDraw.Document.6.0">
                  <p:embed/>
                </p:oleObj>
              </mc:Choice>
              <mc:Fallback>
                <p:oleObj name="CS ChemDraw Drawing" r:id="rId7" imgW="1908962" imgH="1624025" progId="ChemDraw.Document.6.0">
                  <p:embed/>
                  <p:pic>
                    <p:nvPicPr>
                      <p:cNvPr id="0" name="Objek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3" y="3630613"/>
                        <a:ext cx="1908175" cy="1624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71600" y="4767262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Obdélník 1">
            <a:extLst>
              <a:ext uri="{FF2B5EF4-FFF2-40B4-BE49-F238E27FC236}">
                <a16:creationId xmlns:a16="http://schemas.microsoft.com/office/drawing/2014/main" xmlns="" id="{DA67C32E-D184-4C8E-90B8-5740D1B14B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052513"/>
            <a:ext cx="5473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>
                <a:latin typeface="Calibri" panose="020F0502020204030204" pitchFamily="34" charset="0"/>
              </a:rPr>
              <a:t>Trijodthyronin (T3) a thyroxin (T4) </a:t>
            </a:r>
          </a:p>
        </p:txBody>
      </p:sp>
      <p:sp>
        <p:nvSpPr>
          <p:cNvPr id="34819" name="Obdélník 2">
            <a:extLst>
              <a:ext uri="{FF2B5EF4-FFF2-40B4-BE49-F238E27FC236}">
                <a16:creationId xmlns:a16="http://schemas.microsoft.com/office/drawing/2014/main" xmlns="" id="{6226AF64-158C-484F-801C-71F45FB0F8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675" y="280988"/>
            <a:ext cx="26225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3"/>
            <a:r>
              <a:rPr lang="en-US" altLang="cs-CZ" b="1">
                <a:latin typeface="Calibri" panose="020F0502020204030204" pitchFamily="34" charset="0"/>
              </a:rPr>
              <a:t>Thyroid</a:t>
            </a:r>
            <a:r>
              <a:rPr lang="cs-CZ" altLang="cs-CZ" b="1">
                <a:latin typeface="Calibri" panose="020F0502020204030204" pitchFamily="34" charset="0"/>
              </a:rPr>
              <a:t>ní hormony</a:t>
            </a:r>
            <a:endParaRPr lang="en-US" altLang="cs-CZ" b="1">
              <a:latin typeface="Calibri" panose="020F0502020204030204" pitchFamily="34" charset="0"/>
            </a:endParaRPr>
          </a:p>
        </p:txBody>
      </p:sp>
      <p:graphicFrame>
        <p:nvGraphicFramePr>
          <p:cNvPr id="34820" name="Objekt 1">
            <a:extLst>
              <a:ext uri="{FF2B5EF4-FFF2-40B4-BE49-F238E27FC236}">
                <a16:creationId xmlns:a16="http://schemas.microsoft.com/office/drawing/2014/main" xmlns="" id="{7C02D66D-F774-4992-B4CB-59BC4B3B5AE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2988" y="1844675"/>
          <a:ext cx="4176712" cy="187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CS ChemDraw Drawing" r:id="rId6" imgW="3675645" imgH="1648353" progId="ChemDraw.Document.6.0">
                  <p:embed/>
                </p:oleObj>
              </mc:Choice>
              <mc:Fallback>
                <p:oleObj name="CS ChemDraw Drawing" r:id="rId6" imgW="3675645" imgH="1648353" progId="ChemDraw.Document.6.0">
                  <p:embed/>
                  <p:pic>
                    <p:nvPicPr>
                      <p:cNvPr id="0" name="Objek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1844675"/>
                        <a:ext cx="4176712" cy="1871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1" name="TextovéPole 2">
            <a:extLst>
              <a:ext uri="{FF2B5EF4-FFF2-40B4-BE49-F238E27FC236}">
                <a16:creationId xmlns:a16="http://schemas.microsoft.com/office/drawing/2014/main" xmlns="" id="{7ED96632-B47A-432C-9273-3225584DAD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8613" y="2476500"/>
            <a:ext cx="13811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b="1">
                <a:solidFill>
                  <a:srgbClr val="C00000"/>
                </a:solidFill>
              </a:rPr>
              <a:t>T3</a:t>
            </a:r>
            <a:r>
              <a:rPr lang="cs-CZ" altLang="cs-CZ"/>
              <a:t> – A:H</a:t>
            </a:r>
          </a:p>
          <a:p>
            <a:r>
              <a:rPr lang="cs-CZ" altLang="cs-CZ" b="1">
                <a:solidFill>
                  <a:srgbClr val="C00000"/>
                </a:solidFill>
              </a:rPr>
              <a:t>T4</a:t>
            </a:r>
            <a:r>
              <a:rPr lang="cs-CZ" altLang="cs-CZ"/>
              <a:t> – A: I</a:t>
            </a:r>
          </a:p>
        </p:txBody>
      </p:sp>
      <p:sp>
        <p:nvSpPr>
          <p:cNvPr id="34822" name="Obdélník 3">
            <a:extLst>
              <a:ext uri="{FF2B5EF4-FFF2-40B4-BE49-F238E27FC236}">
                <a16:creationId xmlns:a16="http://schemas.microsoft.com/office/drawing/2014/main" xmlns="" id="{7F0A24FE-1E59-4FA5-9551-556AF0477E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63" y="4025900"/>
            <a:ext cx="7902575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cs-CZ" altLang="cs-CZ" sz="2000">
                <a:latin typeface="Calibri" panose="020F0502020204030204" pitchFamily="34" charset="0"/>
              </a:rPr>
              <a:t>syntéza: v štítné žláze posttranslační úpravou thyroglobulinu</a:t>
            </a:r>
          </a:p>
          <a:p>
            <a:pPr>
              <a:buFontTx/>
              <a:buChar char="•"/>
            </a:pPr>
            <a:endParaRPr lang="cs-CZ" altLang="cs-CZ" sz="2000">
              <a:latin typeface="Calibri" panose="020F0502020204030204" pitchFamily="34" charset="0"/>
            </a:endParaRPr>
          </a:p>
          <a:p>
            <a:pPr>
              <a:buFontTx/>
              <a:buChar char="•"/>
            </a:pPr>
            <a:r>
              <a:rPr lang="cs-CZ" altLang="cs-CZ" sz="2000">
                <a:latin typeface="Calibri" panose="020F0502020204030204" pitchFamily="34" charset="0"/>
              </a:rPr>
              <a:t>funkce: stimulace metabolismu (zvýšení transkripce, jaderný receptor), ovlivnění tvorby tepla, zrychluje srdeční činnost, je důležitý pro růst a správný vývoj mozku v dětství - kretenismus</a:t>
            </a:r>
          </a:p>
        </p:txBody>
      </p:sp>
      <p:pic>
        <p:nvPicPr>
          <p:cNvPr id="34823" name="Obrázek 4">
            <a:extLst>
              <a:ext uri="{FF2B5EF4-FFF2-40B4-BE49-F238E27FC236}">
                <a16:creationId xmlns:a16="http://schemas.microsoft.com/office/drawing/2014/main" xmlns="" id="{6FC88857-6D7F-4F43-8EC0-BEA2F253A4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214313"/>
            <a:ext cx="180022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Nahraný zvuk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6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Obdélník 4">
            <a:extLst>
              <a:ext uri="{FF2B5EF4-FFF2-40B4-BE49-F238E27FC236}">
                <a16:creationId xmlns:a16="http://schemas.microsoft.com/office/drawing/2014/main" xmlns="" id="{51FDF5AD-BB3C-424D-9207-86D73584D7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675" y="6581775"/>
            <a:ext cx="6985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200"/>
              <a:t>https://en.wikipedia.org/wiki/Thyroglobulin#/media/File:Thyroid_hormone_synthesis.png</a:t>
            </a:r>
          </a:p>
        </p:txBody>
      </p:sp>
      <p:pic>
        <p:nvPicPr>
          <p:cNvPr id="36867" name="Obrázek 1">
            <a:extLst>
              <a:ext uri="{FF2B5EF4-FFF2-40B4-BE49-F238E27FC236}">
                <a16:creationId xmlns:a16="http://schemas.microsoft.com/office/drawing/2014/main" xmlns="" id="{50DF6611-566E-47B0-9ABF-5AD10DBD23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8913"/>
            <a:ext cx="8726488" cy="547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Obrázek 3">
            <a:extLst>
              <a:ext uri="{FF2B5EF4-FFF2-40B4-BE49-F238E27FC236}">
                <a16:creationId xmlns:a16="http://schemas.microsoft.com/office/drawing/2014/main" xmlns="" id="{5457BA1F-7453-4EE0-A0DA-9BE17214D8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473075"/>
            <a:ext cx="2638425" cy="574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TextovéPole 2">
            <a:extLst>
              <a:ext uri="{FF2B5EF4-FFF2-40B4-BE49-F238E27FC236}">
                <a16:creationId xmlns:a16="http://schemas.microsoft.com/office/drawing/2014/main" xmlns="" id="{2556A1E1-A4A0-497E-8D00-E305118D2E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2625" y="935038"/>
            <a:ext cx="557847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/>
              <a:t>Somatostatin - </a:t>
            </a:r>
            <a:r>
              <a:rPr lang="cs-CZ" altLang="cs-CZ" b="1">
                <a:solidFill>
                  <a:srgbClr val="FF0000"/>
                </a:solidFill>
              </a:rPr>
              <a:t>statin</a:t>
            </a:r>
          </a:p>
          <a:p>
            <a:r>
              <a:rPr lang="cs-CZ" altLang="cs-CZ"/>
              <a:t>TRH – thyreoliberin - </a:t>
            </a:r>
            <a:r>
              <a:rPr lang="cs-CZ" altLang="cs-CZ" b="1">
                <a:solidFill>
                  <a:srgbClr val="FF0000"/>
                </a:solidFill>
              </a:rPr>
              <a:t>liberin</a:t>
            </a:r>
          </a:p>
          <a:p>
            <a:r>
              <a:rPr lang="cs-CZ" altLang="cs-CZ"/>
              <a:t>	(thyreotropin releasing hormone)</a:t>
            </a:r>
          </a:p>
          <a:p>
            <a:r>
              <a:rPr lang="cs-CZ" altLang="cs-CZ"/>
              <a:t>TSH – thyreotropin</a:t>
            </a:r>
          </a:p>
          <a:p>
            <a:r>
              <a:rPr lang="cs-CZ" altLang="cs-CZ"/>
              <a:t>	(thyroyd stimulating hormone)</a:t>
            </a:r>
          </a:p>
        </p:txBody>
      </p:sp>
      <p:sp>
        <p:nvSpPr>
          <p:cNvPr id="38916" name="TextovéPole 3">
            <a:extLst>
              <a:ext uri="{FF2B5EF4-FFF2-40B4-BE49-F238E27FC236}">
                <a16:creationId xmlns:a16="http://schemas.microsoft.com/office/drawing/2014/main" xmlns="" id="{4D12B494-6149-4A08-81AF-0EAC4B9B08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188913"/>
            <a:ext cx="46958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b="1">
                <a:solidFill>
                  <a:srgbClr val="0070C0"/>
                </a:solidFill>
              </a:rPr>
              <a:t>Regulace hormonů štítné žlázy</a:t>
            </a:r>
          </a:p>
        </p:txBody>
      </p:sp>
      <p:sp>
        <p:nvSpPr>
          <p:cNvPr id="38917" name="TextovéPole 4">
            <a:extLst>
              <a:ext uri="{FF2B5EF4-FFF2-40B4-BE49-F238E27FC236}">
                <a16:creationId xmlns:a16="http://schemas.microsoft.com/office/drawing/2014/main" xmlns="" id="{B9778F17-54AE-49B8-A0CF-55C9016BC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6088" y="3790950"/>
            <a:ext cx="5791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cs-CZ" altLang="cs-CZ">
                <a:solidFill>
                  <a:srgbClr val="C00000"/>
                </a:solidFill>
              </a:rPr>
              <a:t>Hyperthyreosa</a:t>
            </a:r>
            <a:r>
              <a:rPr lang="cs-CZ" altLang="cs-CZ"/>
              <a:t> – </a:t>
            </a:r>
            <a:r>
              <a:rPr lang="cs-CZ" altLang="cs-CZ" sz="2000"/>
              <a:t>nízká hladina TSH v krvi</a:t>
            </a:r>
            <a:endParaRPr lang="cs-CZ" altLang="cs-CZ"/>
          </a:p>
          <a:p>
            <a:pPr>
              <a:buFontTx/>
              <a:buChar char="•"/>
            </a:pPr>
            <a:r>
              <a:rPr lang="cs-CZ" altLang="cs-CZ">
                <a:solidFill>
                  <a:srgbClr val="C00000"/>
                </a:solidFill>
              </a:rPr>
              <a:t>Hypothyreosa</a:t>
            </a:r>
            <a:r>
              <a:rPr lang="cs-CZ" altLang="cs-CZ"/>
              <a:t> – </a:t>
            </a:r>
            <a:r>
              <a:rPr lang="cs-CZ" altLang="cs-CZ" sz="2000"/>
              <a:t>vysoká hladina TSH v krvi </a:t>
            </a:r>
            <a:endParaRPr lang="cs-CZ" altLang="cs-CZ"/>
          </a:p>
        </p:txBody>
      </p:sp>
      <p:sp>
        <p:nvSpPr>
          <p:cNvPr id="6" name="Šipka doprava 5">
            <a:extLst>
              <a:ext uri="{FF2B5EF4-FFF2-40B4-BE49-F238E27FC236}">
                <a16:creationId xmlns:a16="http://schemas.microsoft.com/office/drawing/2014/main" xmlns="" id="{258E8547-33DC-4C7A-B9F1-00BE06E42E42}"/>
              </a:ext>
            </a:extLst>
          </p:cNvPr>
          <p:cNvSpPr/>
          <p:nvPr/>
        </p:nvSpPr>
        <p:spPr>
          <a:xfrm rot="9407634">
            <a:off x="2898775" y="4833938"/>
            <a:ext cx="1223963" cy="161925"/>
          </a:xfrm>
          <a:prstGeom prst="rightArrow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" name="Šipka dolů 6">
            <a:extLst>
              <a:ext uri="{FF2B5EF4-FFF2-40B4-BE49-F238E27FC236}">
                <a16:creationId xmlns:a16="http://schemas.microsoft.com/office/drawing/2014/main" xmlns="" id="{68CBF6F0-C913-4D2C-BA6B-A6A7152A447A}"/>
              </a:ext>
            </a:extLst>
          </p:cNvPr>
          <p:cNvSpPr/>
          <p:nvPr/>
        </p:nvSpPr>
        <p:spPr>
          <a:xfrm>
            <a:off x="5867400" y="4868863"/>
            <a:ext cx="144463" cy="5762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8920" name="TextovéPole 7">
            <a:extLst>
              <a:ext uri="{FF2B5EF4-FFF2-40B4-BE49-F238E27FC236}">
                <a16:creationId xmlns:a16="http://schemas.microsoft.com/office/drawing/2014/main" xmlns="" id="{4BD8BF56-3CFC-41A0-B2CE-F0E249636C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0750" y="5699125"/>
            <a:ext cx="4794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/>
              <a:t>Euthyrox</a:t>
            </a:r>
            <a:r>
              <a:rPr lang="cs-CZ" altLang="cs-CZ" baseline="30000"/>
              <a:t>©</a:t>
            </a:r>
            <a:r>
              <a:rPr lang="cs-CZ" altLang="cs-CZ"/>
              <a:t>, Letrox</a:t>
            </a:r>
            <a:r>
              <a:rPr lang="cs-CZ" altLang="cs-CZ" baseline="30000"/>
              <a:t>©</a:t>
            </a:r>
            <a:r>
              <a:rPr lang="cs-CZ" altLang="cs-CZ"/>
              <a:t>, Levothyroxin</a:t>
            </a:r>
            <a:r>
              <a:rPr lang="cs-CZ" altLang="cs-CZ" baseline="30000"/>
              <a:t>©</a:t>
            </a:r>
            <a:endParaRPr lang="cs-CZ" altLang="cs-CZ"/>
          </a:p>
        </p:txBody>
      </p:sp>
      <p:pic>
        <p:nvPicPr>
          <p:cNvPr id="38921" name="Picture 4" descr="Výsledek obrázku pro euthyrox 50">
            <a:extLst>
              <a:ext uri="{FF2B5EF4-FFF2-40B4-BE49-F238E27FC236}">
                <a16:creationId xmlns:a16="http://schemas.microsoft.com/office/drawing/2014/main" xmlns="" id="{59BC387C-2C0C-4992-8692-F01583D41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713" y="4781550"/>
            <a:ext cx="1379537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A21DAF53-EB15-4C9E-B8D1-F10E69A155D5}"/>
              </a:ext>
            </a:extLst>
          </p:cNvPr>
          <p:cNvSpPr txBox="1"/>
          <p:nvPr/>
        </p:nvSpPr>
        <p:spPr>
          <a:xfrm>
            <a:off x="107950" y="1916113"/>
            <a:ext cx="1531938" cy="369887"/>
          </a:xfrm>
          <a:prstGeom prst="rect">
            <a:avLst/>
          </a:prstGeom>
          <a:solidFill>
            <a:schemeClr val="bg2"/>
          </a:solidFill>
          <a:ln w="19050">
            <a:solidFill>
              <a:schemeClr val="bg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1800" dirty="0" err="1"/>
              <a:t>Somatostatin</a:t>
            </a:r>
            <a:endParaRPr lang="cs-CZ" sz="1800" dirty="0"/>
          </a:p>
        </p:txBody>
      </p:sp>
      <p:graphicFrame>
        <p:nvGraphicFramePr>
          <p:cNvPr id="38923" name="Objekt 4">
            <a:extLst>
              <a:ext uri="{FF2B5EF4-FFF2-40B4-BE49-F238E27FC236}">
                <a16:creationId xmlns:a16="http://schemas.microsoft.com/office/drawing/2014/main" xmlns="" id="{D6F5D881-A3D9-4B41-9609-7E58089705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1025" y="2286000"/>
          <a:ext cx="719138" cy="1058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CorelDRAW" r:id="rId7" imgW="1023712" imgH="1508644" progId="CorelDraw.Graphic.17">
                  <p:embed/>
                </p:oleObj>
              </mc:Choice>
              <mc:Fallback>
                <p:oleObj name="CorelDRAW" r:id="rId7" imgW="1023712" imgH="1508644" progId="CorelDraw.Graphic.17">
                  <p:embed/>
                  <p:pic>
                    <p:nvPicPr>
                      <p:cNvPr id="0" name="Objek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2286000"/>
                        <a:ext cx="719138" cy="1058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24" name="TextovéPole 2">
            <a:extLst>
              <a:ext uri="{FF2B5EF4-FFF2-40B4-BE49-F238E27FC236}">
                <a16:creationId xmlns:a16="http://schemas.microsoft.com/office/drawing/2014/main" xmlns="" id="{9D6DD564-CCBB-41E3-9F51-E0509FAC08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8800" y="3292475"/>
            <a:ext cx="30273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>
                <a:solidFill>
                  <a:srgbClr val="00B050"/>
                </a:solidFill>
                <a:latin typeface="Calibri" panose="020F0502020204030204" pitchFamily="34" charset="0"/>
              </a:rPr>
              <a:t>negativní zpětná vazba</a:t>
            </a:r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37343" y="48747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xmlns="" id="{DE2C73E7-4496-4742-9BD4-9E11D17FC557}"/>
              </a:ext>
            </a:extLst>
          </p:cNvPr>
          <p:cNvSpPr/>
          <p:nvPr/>
        </p:nvSpPr>
        <p:spPr>
          <a:xfrm>
            <a:off x="611188" y="4110038"/>
            <a:ext cx="288925" cy="333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9939" name="TextovéPole 1">
            <a:extLst>
              <a:ext uri="{FF2B5EF4-FFF2-40B4-BE49-F238E27FC236}">
                <a16:creationId xmlns:a16="http://schemas.microsoft.com/office/drawing/2014/main" xmlns="" id="{1E8A8666-7B20-4535-BF56-63D7D816EF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333375"/>
            <a:ext cx="20748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b="1">
                <a:latin typeface="Calibri" panose="020F0502020204030204" pitchFamily="34" charset="0"/>
              </a:rPr>
              <a:t>Katecholaminy</a:t>
            </a:r>
          </a:p>
        </p:txBody>
      </p:sp>
      <p:sp>
        <p:nvSpPr>
          <p:cNvPr id="39940" name="Obdélník 4">
            <a:extLst>
              <a:ext uri="{FF2B5EF4-FFF2-40B4-BE49-F238E27FC236}">
                <a16:creationId xmlns:a16="http://schemas.microsoft.com/office/drawing/2014/main" xmlns="" id="{A8151D8B-ACC5-4B0F-90CA-8B7CA8C26E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200" y="4079875"/>
            <a:ext cx="75771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>
                <a:solidFill>
                  <a:srgbClr val="231F20"/>
                </a:solidFill>
                <a:latin typeface="DTLArgoTLight"/>
              </a:rPr>
              <a:t>Tyrosin-3-monooxygenasa </a:t>
            </a:r>
            <a:r>
              <a:rPr lang="cs-CZ" altLang="cs-CZ" sz="2000">
                <a:solidFill>
                  <a:srgbClr val="000000"/>
                </a:solidFill>
                <a:latin typeface="DTLArgoTLight"/>
              </a:rPr>
              <a:t>[Fe</a:t>
            </a:r>
            <a:r>
              <a:rPr lang="cs-CZ" altLang="cs-CZ" sz="2000" baseline="30000">
                <a:solidFill>
                  <a:srgbClr val="000000"/>
                </a:solidFill>
                <a:latin typeface="DTLArgoTLight"/>
              </a:rPr>
              <a:t>2+</a:t>
            </a:r>
            <a:r>
              <a:rPr lang="cs-CZ" altLang="cs-CZ" sz="2000">
                <a:solidFill>
                  <a:srgbClr val="000000"/>
                </a:solidFill>
                <a:latin typeface="DTLArgoTLight"/>
              </a:rPr>
              <a:t>] </a:t>
            </a:r>
            <a:r>
              <a:rPr lang="cs-CZ" altLang="cs-CZ" sz="2000" i="1">
                <a:solidFill>
                  <a:srgbClr val="000000"/>
                </a:solidFill>
                <a:latin typeface="DTLArgoTLight"/>
              </a:rPr>
              <a:t>EC </a:t>
            </a:r>
            <a:r>
              <a:rPr lang="cs-CZ" altLang="cs-CZ" sz="2000" i="1">
                <a:solidFill>
                  <a:srgbClr val="000000"/>
                </a:solidFill>
                <a:latin typeface="DTLArgoTLight-Italic"/>
              </a:rPr>
              <a:t>1.14.16.2</a:t>
            </a:r>
            <a:endParaRPr lang="cs-CZ" altLang="cs-CZ" sz="2000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xmlns="" id="{DC885ACC-D107-492A-9A9E-B6644DAA27AC}"/>
              </a:ext>
            </a:extLst>
          </p:cNvPr>
          <p:cNvSpPr/>
          <p:nvPr/>
        </p:nvSpPr>
        <p:spPr>
          <a:xfrm>
            <a:off x="611188" y="4632325"/>
            <a:ext cx="288925" cy="3349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9942" name="Obdélník 12">
            <a:extLst>
              <a:ext uri="{FF2B5EF4-FFF2-40B4-BE49-F238E27FC236}">
                <a16:creationId xmlns:a16="http://schemas.microsoft.com/office/drawing/2014/main" xmlns="" id="{BA799B6D-3D1E-4DA0-BB9F-BD2AD9F31E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975" y="4567238"/>
            <a:ext cx="7578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>
                <a:solidFill>
                  <a:srgbClr val="231F20"/>
                </a:solidFill>
                <a:latin typeface="DTLArgoTLight"/>
              </a:rPr>
              <a:t>DOPA-dekarboxylasa [PLP] </a:t>
            </a:r>
            <a:r>
              <a:rPr lang="cs-CZ" altLang="cs-CZ" sz="2000" i="1">
                <a:solidFill>
                  <a:srgbClr val="231F20"/>
                </a:solidFill>
                <a:latin typeface="DTLArgoTLight"/>
              </a:rPr>
              <a:t>EC 4.1.1.28</a:t>
            </a:r>
            <a:endParaRPr lang="cs-CZ" altLang="cs-CZ" sz="2000" i="1"/>
          </a:p>
        </p:txBody>
      </p:sp>
      <p:sp>
        <p:nvSpPr>
          <p:cNvPr id="39943" name="Obdélník 13">
            <a:extLst>
              <a:ext uri="{FF2B5EF4-FFF2-40B4-BE49-F238E27FC236}">
                <a16:creationId xmlns:a16="http://schemas.microsoft.com/office/drawing/2014/main" xmlns="" id="{4C5F097A-3400-4671-B8E2-CFC8E66D59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1863" y="5056188"/>
            <a:ext cx="75771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/>
              <a:t>Dopamin-</a:t>
            </a:r>
            <a:r>
              <a:rPr lang="el-GR" altLang="cs-CZ" sz="2000"/>
              <a:t>β-</a:t>
            </a:r>
            <a:r>
              <a:rPr lang="cs-CZ" altLang="cs-CZ" sz="2000"/>
              <a:t>monooxygenasa [Cu] </a:t>
            </a:r>
            <a:r>
              <a:rPr lang="cs-CZ" altLang="cs-CZ" sz="2000" i="1"/>
              <a:t>EC 1.14.17.1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xmlns="" id="{5F024EB5-04DE-4A08-B5C3-2533AD7D76B8}"/>
              </a:ext>
            </a:extLst>
          </p:cNvPr>
          <p:cNvSpPr/>
          <p:nvPr/>
        </p:nvSpPr>
        <p:spPr>
          <a:xfrm>
            <a:off x="611188" y="5121275"/>
            <a:ext cx="288925" cy="3349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3</a:t>
            </a:r>
          </a:p>
        </p:txBody>
      </p:sp>
      <p:grpSp>
        <p:nvGrpSpPr>
          <p:cNvPr id="39945" name="Skupina 22">
            <a:extLst>
              <a:ext uri="{FF2B5EF4-FFF2-40B4-BE49-F238E27FC236}">
                <a16:creationId xmlns:a16="http://schemas.microsoft.com/office/drawing/2014/main" xmlns="" id="{3E2D5BCC-1E69-474B-9C6F-6255A616BFED}"/>
              </a:ext>
            </a:extLst>
          </p:cNvPr>
          <p:cNvGrpSpPr>
            <a:grpSpLocks/>
          </p:cNvGrpSpPr>
          <p:nvPr/>
        </p:nvGrpSpPr>
        <p:grpSpPr bwMode="auto">
          <a:xfrm>
            <a:off x="250825" y="936625"/>
            <a:ext cx="8424863" cy="2363788"/>
            <a:chOff x="251520" y="1455749"/>
            <a:chExt cx="8676456" cy="2434695"/>
          </a:xfrm>
        </p:grpSpPr>
        <p:pic>
          <p:nvPicPr>
            <p:cNvPr id="39954" name="Obrázek 7">
              <a:extLst>
                <a:ext uri="{FF2B5EF4-FFF2-40B4-BE49-F238E27FC236}">
                  <a16:creationId xmlns:a16="http://schemas.microsoft.com/office/drawing/2014/main" xmlns="" id="{AF528E67-BD55-4052-AA4E-8319E29141F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484784"/>
              <a:ext cx="8676456" cy="2405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955" name="TextovéPole 8">
              <a:extLst>
                <a:ext uri="{FF2B5EF4-FFF2-40B4-BE49-F238E27FC236}">
                  <a16:creationId xmlns:a16="http://schemas.microsoft.com/office/drawing/2014/main" xmlns="" id="{6592CB36-631B-4EEA-94D7-CC4106DAD9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87624" y="1628800"/>
              <a:ext cx="59343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1600"/>
                <a:t>THB</a:t>
              </a:r>
            </a:p>
          </p:txBody>
        </p:sp>
        <p:sp>
          <p:nvSpPr>
            <p:cNvPr id="39956" name="TextovéPole 9">
              <a:extLst>
                <a:ext uri="{FF2B5EF4-FFF2-40B4-BE49-F238E27FC236}">
                  <a16:creationId xmlns:a16="http://schemas.microsoft.com/office/drawing/2014/main" xmlns="" id="{F8D951F1-7BC1-4DB5-ADF5-07848C2F51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7704" y="1628800"/>
              <a:ext cx="61587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1600"/>
                <a:t>DHB</a:t>
              </a:r>
            </a:p>
          </p:txBody>
        </p:sp>
        <p:sp>
          <p:nvSpPr>
            <p:cNvPr id="39957" name="TextovéPole 10">
              <a:extLst>
                <a:ext uri="{FF2B5EF4-FFF2-40B4-BE49-F238E27FC236}">
                  <a16:creationId xmlns:a16="http://schemas.microsoft.com/office/drawing/2014/main" xmlns="" id="{A4C6769E-6B8B-41F4-8D7A-175615BCA1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1880" y="1967354"/>
              <a:ext cx="56778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1600"/>
                <a:t>CO</a:t>
              </a:r>
              <a:r>
                <a:rPr lang="cs-CZ" altLang="cs-CZ" sz="1600" baseline="-25000"/>
                <a:t>2</a:t>
              </a:r>
            </a:p>
          </p:txBody>
        </p:sp>
        <p:sp>
          <p:nvSpPr>
            <p:cNvPr id="39958" name="TextovéPole 15">
              <a:extLst>
                <a:ext uri="{FF2B5EF4-FFF2-40B4-BE49-F238E27FC236}">
                  <a16:creationId xmlns:a16="http://schemas.microsoft.com/office/drawing/2014/main" xmlns="" id="{5B1E5868-6265-424D-A2AA-88A83EC12F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54035" y="1967354"/>
              <a:ext cx="870751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1400"/>
                <a:t>askorbát</a:t>
              </a:r>
            </a:p>
          </p:txBody>
        </p:sp>
        <p:sp>
          <p:nvSpPr>
            <p:cNvPr id="39959" name="TextovéPole 16">
              <a:extLst>
                <a:ext uri="{FF2B5EF4-FFF2-40B4-BE49-F238E27FC236}">
                  <a16:creationId xmlns:a16="http://schemas.microsoft.com/office/drawing/2014/main" xmlns="" id="{0E43DB11-A61F-47BC-8085-8453998FB8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32040" y="1459523"/>
              <a:ext cx="157607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1400"/>
                <a:t>dehydroaskorbát</a:t>
              </a:r>
            </a:p>
          </p:txBody>
        </p:sp>
        <p:sp>
          <p:nvSpPr>
            <p:cNvPr id="39960" name="TextovéPole 17">
              <a:extLst>
                <a:ext uri="{FF2B5EF4-FFF2-40B4-BE49-F238E27FC236}">
                  <a16:creationId xmlns:a16="http://schemas.microsoft.com/office/drawing/2014/main" xmlns="" id="{9E43F6B2-3AE8-4E5F-B236-959CC0AB35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32240" y="1459523"/>
              <a:ext cx="628698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1600"/>
                <a:t>SAM</a:t>
              </a:r>
            </a:p>
          </p:txBody>
        </p:sp>
        <p:sp>
          <p:nvSpPr>
            <p:cNvPr id="39961" name="TextovéPole 18">
              <a:extLst>
                <a:ext uri="{FF2B5EF4-FFF2-40B4-BE49-F238E27FC236}">
                  <a16:creationId xmlns:a16="http://schemas.microsoft.com/office/drawing/2014/main" xmlns="" id="{0736C913-4D90-43A1-A3ED-646C5F1FBC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82739" y="1455749"/>
              <a:ext cx="604653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1600"/>
                <a:t>SAH</a:t>
              </a:r>
            </a:p>
          </p:txBody>
        </p:sp>
      </p:grpSp>
      <p:sp>
        <p:nvSpPr>
          <p:cNvPr id="20" name="Obdélník 19">
            <a:extLst>
              <a:ext uri="{FF2B5EF4-FFF2-40B4-BE49-F238E27FC236}">
                <a16:creationId xmlns:a16="http://schemas.microsoft.com/office/drawing/2014/main" xmlns="" id="{F08A7509-30FB-4931-AE64-FE55E2E8DEED}"/>
              </a:ext>
            </a:extLst>
          </p:cNvPr>
          <p:cNvSpPr/>
          <p:nvPr/>
        </p:nvSpPr>
        <p:spPr>
          <a:xfrm>
            <a:off x="611188" y="5611813"/>
            <a:ext cx="288925" cy="333375"/>
          </a:xfrm>
          <a:prstGeom prst="rect">
            <a:avLst/>
          </a:prstGeom>
          <a:solidFill>
            <a:srgbClr val="FFCC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9947" name="Obdélník 20">
            <a:extLst>
              <a:ext uri="{FF2B5EF4-FFF2-40B4-BE49-F238E27FC236}">
                <a16:creationId xmlns:a16="http://schemas.microsoft.com/office/drawing/2014/main" xmlns="" id="{32DB10CF-A812-4B7C-B497-E0C471AA8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975" y="5540375"/>
            <a:ext cx="7578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/>
              <a:t>Fenylethanolamin-N-methyltransferasa </a:t>
            </a:r>
            <a:r>
              <a:rPr lang="cs-CZ" altLang="cs-CZ" sz="2000" i="1"/>
              <a:t>EC 2.1.1.28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xmlns="" id="{3B013074-1CBF-4B04-A17D-C48891D631C6}"/>
              </a:ext>
            </a:extLst>
          </p:cNvPr>
          <p:cNvSpPr txBox="1"/>
          <p:nvPr/>
        </p:nvSpPr>
        <p:spPr>
          <a:xfrm>
            <a:off x="503238" y="3449638"/>
            <a:ext cx="684212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1800" cap="small" dirty="0"/>
              <a:t>l</a:t>
            </a:r>
            <a:r>
              <a:rPr lang="cs-CZ" sz="1800" dirty="0"/>
              <a:t>-</a:t>
            </a:r>
            <a:r>
              <a:rPr lang="cs-CZ" sz="1800" dirty="0" err="1"/>
              <a:t>Tyr</a:t>
            </a:r>
            <a:endParaRPr lang="cs-CZ" sz="1800" dirty="0"/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xmlns="" id="{F1958962-07D8-41B0-8F95-CB81BDE8E3D2}"/>
              </a:ext>
            </a:extLst>
          </p:cNvPr>
          <p:cNvSpPr txBox="1"/>
          <p:nvPr/>
        </p:nvSpPr>
        <p:spPr>
          <a:xfrm>
            <a:off x="2460625" y="3454400"/>
            <a:ext cx="1000125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1800" cap="small" dirty="0"/>
              <a:t>l</a:t>
            </a:r>
            <a:r>
              <a:rPr lang="cs-CZ" sz="1800" dirty="0"/>
              <a:t>-DOPA</a:t>
            </a:r>
          </a:p>
        </p:txBody>
      </p:sp>
      <p:sp>
        <p:nvSpPr>
          <p:cNvPr id="39950" name="TextovéPole 24">
            <a:extLst>
              <a:ext uri="{FF2B5EF4-FFF2-40B4-BE49-F238E27FC236}">
                <a16:creationId xmlns:a16="http://schemas.microsoft.com/office/drawing/2014/main" xmlns="" id="{B5C8B59F-1D1D-4CF0-BFEB-A6230315F0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6050" y="3463925"/>
            <a:ext cx="1069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800"/>
              <a:t>dopamin</a:t>
            </a:r>
          </a:p>
        </p:txBody>
      </p:sp>
      <p:sp>
        <p:nvSpPr>
          <p:cNvPr id="39951" name="TextovéPole 25">
            <a:extLst>
              <a:ext uri="{FF2B5EF4-FFF2-40B4-BE49-F238E27FC236}">
                <a16:creationId xmlns:a16="http://schemas.microsoft.com/office/drawing/2014/main" xmlns="" id="{B543B44B-031A-4B07-A3A2-AE65EDB66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3125" y="3371850"/>
            <a:ext cx="15573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1800"/>
              <a:t>noradrenalin</a:t>
            </a:r>
          </a:p>
          <a:p>
            <a:pPr algn="ctr"/>
            <a:r>
              <a:rPr lang="cs-CZ" altLang="cs-CZ" sz="1800"/>
              <a:t>(norepinefrin)</a:t>
            </a:r>
          </a:p>
        </p:txBody>
      </p:sp>
      <p:sp>
        <p:nvSpPr>
          <p:cNvPr id="39952" name="TextovéPole 26">
            <a:extLst>
              <a:ext uri="{FF2B5EF4-FFF2-40B4-BE49-F238E27FC236}">
                <a16:creationId xmlns:a16="http://schemas.microsoft.com/office/drawing/2014/main" xmlns="" id="{590BE5F0-3021-47A4-998D-1A4294F164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7150" y="3330575"/>
            <a:ext cx="12239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1800"/>
              <a:t>adrenalin</a:t>
            </a:r>
          </a:p>
          <a:p>
            <a:pPr algn="ctr"/>
            <a:r>
              <a:rPr lang="cs-CZ" altLang="cs-CZ" sz="1800"/>
              <a:t>(epinefrin)</a:t>
            </a:r>
          </a:p>
        </p:txBody>
      </p:sp>
      <p:sp>
        <p:nvSpPr>
          <p:cNvPr id="39953" name="TextovéPole 27">
            <a:extLst>
              <a:ext uri="{FF2B5EF4-FFF2-40B4-BE49-F238E27FC236}">
                <a16:creationId xmlns:a16="http://schemas.microsoft.com/office/drawing/2014/main" xmlns="" id="{2364203A-9AC9-4A4D-B236-E8BEBF6247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1038" y="6416675"/>
            <a:ext cx="45434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200"/>
              <a:t>Koolman J., Röhm KH: Barevný atlas biochemie, Grada 2012</a:t>
            </a:r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0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Obrázek 14">
            <a:extLst>
              <a:ext uri="{FF2B5EF4-FFF2-40B4-BE49-F238E27FC236}">
                <a16:creationId xmlns:a16="http://schemas.microsoft.com/office/drawing/2014/main" xmlns="" id="{727E032E-E207-477A-94AE-C8FA440009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344488"/>
            <a:ext cx="3222625" cy="350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TextovéPole 7">
            <a:extLst>
              <a:ext uri="{FF2B5EF4-FFF2-40B4-BE49-F238E27FC236}">
                <a16:creationId xmlns:a16="http://schemas.microsoft.com/office/drawing/2014/main" xmlns="" id="{E159C1CD-0B17-4FA6-AF0B-2AC4A2099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620713"/>
            <a:ext cx="1387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Calibri" panose="020F0502020204030204" pitchFamily="34" charset="0"/>
              </a:rPr>
              <a:t>Nadledviny</a:t>
            </a:r>
          </a:p>
        </p:txBody>
      </p:sp>
      <p:sp>
        <p:nvSpPr>
          <p:cNvPr id="41988" name="Obdélník 15">
            <a:extLst>
              <a:ext uri="{FF2B5EF4-FFF2-40B4-BE49-F238E27FC236}">
                <a16:creationId xmlns:a16="http://schemas.microsoft.com/office/drawing/2014/main" xmlns="" id="{68D9B1F2-73E5-4E9B-A885-92F9F00007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8950" y="119063"/>
            <a:ext cx="3224213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b="1">
                <a:latin typeface="Calibri" panose="020F0502020204030204" pitchFamily="34" charset="0"/>
              </a:rPr>
              <a:t>Adrenalin, noradrenalin</a:t>
            </a:r>
          </a:p>
          <a:p>
            <a:pPr algn="ctr"/>
            <a:r>
              <a:rPr lang="cs-CZ" altLang="cs-CZ" sz="1800">
                <a:latin typeface="Calibri" panose="020F0502020204030204" pitchFamily="34" charset="0"/>
              </a:rPr>
              <a:t>(boj + útěk) </a:t>
            </a:r>
          </a:p>
        </p:txBody>
      </p:sp>
      <p:sp>
        <p:nvSpPr>
          <p:cNvPr id="41989" name="Obdélník 1">
            <a:extLst>
              <a:ext uri="{FF2B5EF4-FFF2-40B4-BE49-F238E27FC236}">
                <a16:creationId xmlns:a16="http://schemas.microsoft.com/office/drawing/2014/main" xmlns="" id="{FEDC9BDE-4C0E-4231-9D77-B75C6A1D64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3113" y="754063"/>
            <a:ext cx="457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altLang="cs-CZ">
                <a:latin typeface="Calibri" panose="020F0502020204030204" pitchFamily="34" charset="0"/>
              </a:rPr>
              <a:t>v dřeni nadledvin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>
                <a:latin typeface="Calibri" panose="020F0502020204030204" pitchFamily="34" charset="0"/>
              </a:rPr>
              <a:t>mobilizační hormon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>
                <a:latin typeface="Calibri" panose="020F0502020204030204" pitchFamily="34" charset="0"/>
              </a:rPr>
              <a:t>neuromodulátor</a:t>
            </a:r>
          </a:p>
        </p:txBody>
      </p:sp>
      <p:sp>
        <p:nvSpPr>
          <p:cNvPr id="41990" name="Obdélník 17">
            <a:extLst>
              <a:ext uri="{FF2B5EF4-FFF2-40B4-BE49-F238E27FC236}">
                <a16:creationId xmlns:a16="http://schemas.microsoft.com/office/drawing/2014/main" xmlns="" id="{ADAAAB3A-FA3C-4ABB-9FE6-667461DCF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250" y="1890713"/>
            <a:ext cx="57134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800" b="1">
                <a:solidFill>
                  <a:srgbClr val="00B050"/>
                </a:solidFill>
                <a:latin typeface="Calibri" panose="020F0502020204030204" pitchFamily="34" charset="0"/>
              </a:rPr>
              <a:t>kosterní svaly:</a:t>
            </a:r>
            <a:r>
              <a:rPr lang="cs-CZ" altLang="cs-CZ" sz="1800">
                <a:latin typeface="Calibri" panose="020F0502020204030204" pitchFamily="34" charset="0"/>
              </a:rPr>
              <a:t>	mobilizace glykogenu</a:t>
            </a:r>
          </a:p>
          <a:p>
            <a:r>
              <a:rPr lang="cs-CZ" altLang="cs-CZ" sz="1800">
                <a:latin typeface="Calibri" panose="020F0502020204030204" pitchFamily="34" charset="0"/>
              </a:rPr>
              <a:t>		zrychlení glykolysy a produkce ATP</a:t>
            </a:r>
          </a:p>
        </p:txBody>
      </p:sp>
      <p:sp>
        <p:nvSpPr>
          <p:cNvPr id="41991" name="Obdélník 19">
            <a:extLst>
              <a:ext uri="{FF2B5EF4-FFF2-40B4-BE49-F238E27FC236}">
                <a16:creationId xmlns:a16="http://schemas.microsoft.com/office/drawing/2014/main" xmlns="" id="{9D23CA51-E95D-46E8-BE8C-E863FAE08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2816225"/>
            <a:ext cx="16811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800">
                <a:latin typeface="Calibri" panose="020F0502020204030204" pitchFamily="34" charset="0"/>
              </a:rPr>
              <a:t>síla a vytrvalost</a:t>
            </a:r>
            <a:endParaRPr lang="en-US" altLang="cs-CZ" sz="1800">
              <a:latin typeface="Calibri" panose="020F0502020204030204" pitchFamily="34" charset="0"/>
            </a:endParaRPr>
          </a:p>
        </p:txBody>
      </p:sp>
      <p:sp>
        <p:nvSpPr>
          <p:cNvPr id="22" name="Šipka dolů 21">
            <a:extLst>
              <a:ext uri="{FF2B5EF4-FFF2-40B4-BE49-F238E27FC236}">
                <a16:creationId xmlns:a16="http://schemas.microsoft.com/office/drawing/2014/main" xmlns="" id="{A9168784-0D72-4FBD-845D-1FB6418E3DA0}"/>
              </a:ext>
            </a:extLst>
          </p:cNvPr>
          <p:cNvSpPr/>
          <p:nvPr/>
        </p:nvSpPr>
        <p:spPr>
          <a:xfrm>
            <a:off x="6000750" y="2632075"/>
            <a:ext cx="73025" cy="1984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1993" name="Obdélník 22">
            <a:extLst>
              <a:ext uri="{FF2B5EF4-FFF2-40B4-BE49-F238E27FC236}">
                <a16:creationId xmlns:a16="http://schemas.microsoft.com/office/drawing/2014/main" xmlns="" id="{0B7FCD8A-AF8D-4B0C-B58A-56EB382148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0350" y="3233738"/>
            <a:ext cx="4403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800" b="1">
                <a:solidFill>
                  <a:srgbClr val="00B050"/>
                </a:solidFill>
                <a:latin typeface="Calibri" panose="020F0502020204030204" pitchFamily="34" charset="0"/>
              </a:rPr>
              <a:t>tuková tkáň:    </a:t>
            </a:r>
            <a:r>
              <a:rPr lang="cs-CZ" altLang="cs-CZ" sz="1800">
                <a:latin typeface="Calibri" panose="020F0502020204030204" pitchFamily="34" charset="0"/>
              </a:rPr>
              <a:t>štěpení tuků na glycerol a MK </a:t>
            </a:r>
            <a:endParaRPr lang="en-US" altLang="cs-CZ" sz="1800">
              <a:latin typeface="Calibri" panose="020F0502020204030204" pitchFamily="34" charset="0"/>
            </a:endParaRPr>
          </a:p>
        </p:txBody>
      </p:sp>
      <p:sp>
        <p:nvSpPr>
          <p:cNvPr id="41994" name="Obdélník 23">
            <a:extLst>
              <a:ext uri="{FF2B5EF4-FFF2-40B4-BE49-F238E27FC236}">
                <a16:creationId xmlns:a16="http://schemas.microsoft.com/office/drawing/2014/main" xmlns="" id="{8BE66342-3410-43A0-819B-761687F52A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6238" y="4579938"/>
            <a:ext cx="26543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800" b="1">
                <a:solidFill>
                  <a:srgbClr val="00B050"/>
                </a:solidFill>
                <a:latin typeface="Calibri" panose="020F0502020204030204" pitchFamily="34" charset="0"/>
              </a:rPr>
              <a:t>játra:</a:t>
            </a:r>
            <a:r>
              <a:rPr lang="cs-CZ" altLang="cs-CZ" sz="1800">
                <a:solidFill>
                  <a:srgbClr val="00B050"/>
                </a:solidFill>
                <a:latin typeface="Calibri" panose="020F0502020204030204" pitchFamily="34" charset="0"/>
              </a:rPr>
              <a:t>    </a:t>
            </a:r>
            <a:r>
              <a:rPr lang="cs-CZ" altLang="cs-CZ" sz="1800">
                <a:latin typeface="Calibri" panose="020F0502020204030204" pitchFamily="34" charset="0"/>
              </a:rPr>
              <a:t>štěpení glykogenu </a:t>
            </a:r>
            <a:endParaRPr lang="en-US" altLang="cs-CZ" sz="1800">
              <a:latin typeface="Calibri" panose="020F0502020204030204" pitchFamily="34" charset="0"/>
            </a:endParaRPr>
          </a:p>
        </p:txBody>
      </p:sp>
      <p:sp>
        <p:nvSpPr>
          <p:cNvPr id="25" name="Šipka doprava 24">
            <a:extLst>
              <a:ext uri="{FF2B5EF4-FFF2-40B4-BE49-F238E27FC236}">
                <a16:creationId xmlns:a16="http://schemas.microsoft.com/office/drawing/2014/main" xmlns="" id="{923D842E-37BC-4149-81BF-153A325E473F}"/>
              </a:ext>
            </a:extLst>
          </p:cNvPr>
          <p:cNvSpPr/>
          <p:nvPr/>
        </p:nvSpPr>
        <p:spPr>
          <a:xfrm>
            <a:off x="5470525" y="4702175"/>
            <a:ext cx="225425" cy="1222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1996" name="Obdélník 25">
            <a:extLst>
              <a:ext uri="{FF2B5EF4-FFF2-40B4-BE49-F238E27FC236}">
                <a16:creationId xmlns:a16="http://schemas.microsoft.com/office/drawing/2014/main" xmlns="" id="{81AD6F6E-382F-4CCA-8328-99DC085920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0" y="4556125"/>
            <a:ext cx="28860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800">
                <a:latin typeface="Calibri" panose="020F0502020204030204" pitchFamily="34" charset="0"/>
              </a:rPr>
              <a:t>uvolňování glukosy do krve</a:t>
            </a:r>
            <a:endParaRPr lang="en-US" altLang="cs-CZ" sz="1800">
              <a:latin typeface="Calibri" panose="020F0502020204030204" pitchFamily="34" charset="0"/>
            </a:endParaRPr>
          </a:p>
        </p:txBody>
      </p:sp>
      <p:sp>
        <p:nvSpPr>
          <p:cNvPr id="41997" name="Obdélník 26">
            <a:extLst>
              <a:ext uri="{FF2B5EF4-FFF2-40B4-BE49-F238E27FC236}">
                <a16:creationId xmlns:a16="http://schemas.microsoft.com/office/drawing/2014/main" xmlns="" id="{FD3DA6BD-C980-4D64-8185-0AB4E93A2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250" y="4945063"/>
            <a:ext cx="38782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800" b="1">
                <a:solidFill>
                  <a:srgbClr val="00B050"/>
                </a:solidFill>
                <a:latin typeface="Calibri" panose="020F0502020204030204" pitchFamily="34" charset="0"/>
              </a:rPr>
              <a:t>srdce:   </a:t>
            </a:r>
            <a:r>
              <a:rPr lang="cs-CZ" altLang="cs-CZ" sz="1800">
                <a:latin typeface="Calibri" panose="020F0502020204030204" pitchFamily="34" charset="0"/>
              </a:rPr>
              <a:t>stimulace beta1 receptoru </a:t>
            </a:r>
            <a:endParaRPr lang="en-US" altLang="cs-CZ" sz="1800">
              <a:latin typeface="Calibri" panose="020F0502020204030204" pitchFamily="34" charset="0"/>
            </a:endParaRPr>
          </a:p>
        </p:txBody>
      </p:sp>
      <p:sp>
        <p:nvSpPr>
          <p:cNvPr id="28" name="Šipka doprava 27">
            <a:extLst>
              <a:ext uri="{FF2B5EF4-FFF2-40B4-BE49-F238E27FC236}">
                <a16:creationId xmlns:a16="http://schemas.microsoft.com/office/drawing/2014/main" xmlns="" id="{81DA7A64-6D1A-481F-B9BD-D6388BA18C29}"/>
              </a:ext>
            </a:extLst>
          </p:cNvPr>
          <p:cNvSpPr/>
          <p:nvPr/>
        </p:nvSpPr>
        <p:spPr>
          <a:xfrm>
            <a:off x="6254750" y="5073650"/>
            <a:ext cx="227013" cy="1222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1999" name="Obdélník 28">
            <a:extLst>
              <a:ext uri="{FF2B5EF4-FFF2-40B4-BE49-F238E27FC236}">
                <a16:creationId xmlns:a16="http://schemas.microsoft.com/office/drawing/2014/main" xmlns="" id="{768621A5-5BF6-498C-A2E9-ED40582E4E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3988" y="4930775"/>
            <a:ext cx="22844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800">
                <a:latin typeface="Calibri" panose="020F0502020204030204" pitchFamily="34" charset="0"/>
              </a:rPr>
              <a:t>zvýšení krevního tlaku</a:t>
            </a:r>
          </a:p>
          <a:p>
            <a:r>
              <a:rPr lang="cs-CZ" altLang="cs-CZ" sz="1800">
                <a:latin typeface="Calibri" panose="020F0502020204030204" pitchFamily="34" charset="0"/>
              </a:rPr>
              <a:t> a tepové frekvence</a:t>
            </a:r>
          </a:p>
        </p:txBody>
      </p:sp>
      <p:sp>
        <p:nvSpPr>
          <p:cNvPr id="30" name="Šipka doprava 29">
            <a:extLst>
              <a:ext uri="{FF2B5EF4-FFF2-40B4-BE49-F238E27FC236}">
                <a16:creationId xmlns:a16="http://schemas.microsoft.com/office/drawing/2014/main" xmlns="" id="{D91F68FC-7D56-405B-9847-D7D2356A6B08}"/>
              </a:ext>
            </a:extLst>
          </p:cNvPr>
          <p:cNvSpPr/>
          <p:nvPr/>
        </p:nvSpPr>
        <p:spPr>
          <a:xfrm>
            <a:off x="7262813" y="3357563"/>
            <a:ext cx="225425" cy="1222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2001" name="Obdélník 30">
            <a:extLst>
              <a:ext uri="{FF2B5EF4-FFF2-40B4-BE49-F238E27FC236}">
                <a16:creationId xmlns:a16="http://schemas.microsoft.com/office/drawing/2014/main" xmlns="" id="{DE4AD6F3-C9E0-45CD-A734-30B5AA6529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3638" y="3222625"/>
            <a:ext cx="12906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800">
                <a:latin typeface="Calibri" panose="020F0502020204030204" pitchFamily="34" charset="0"/>
              </a:rPr>
              <a:t>uvolňování</a:t>
            </a:r>
          </a:p>
          <a:p>
            <a:r>
              <a:rPr lang="cs-CZ" altLang="cs-CZ" sz="1800">
                <a:latin typeface="Calibri" panose="020F0502020204030204" pitchFamily="34" charset="0"/>
              </a:rPr>
              <a:t>MK do krve</a:t>
            </a:r>
            <a:endParaRPr lang="en-US" altLang="cs-CZ" sz="1800">
              <a:latin typeface="Calibri" panose="020F0502020204030204" pitchFamily="34" charset="0"/>
            </a:endParaRPr>
          </a:p>
        </p:txBody>
      </p:sp>
      <p:sp>
        <p:nvSpPr>
          <p:cNvPr id="32" name="Šipka dolů 31">
            <a:extLst>
              <a:ext uri="{FF2B5EF4-FFF2-40B4-BE49-F238E27FC236}">
                <a16:creationId xmlns:a16="http://schemas.microsoft.com/office/drawing/2014/main" xmlns="" id="{5503EC3E-2B48-458A-AC1E-27792007768C}"/>
              </a:ext>
            </a:extLst>
          </p:cNvPr>
          <p:cNvSpPr/>
          <p:nvPr/>
        </p:nvSpPr>
        <p:spPr>
          <a:xfrm>
            <a:off x="8123238" y="3890963"/>
            <a:ext cx="71437" cy="1984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2003" name="Obdélník 32">
            <a:extLst>
              <a:ext uri="{FF2B5EF4-FFF2-40B4-BE49-F238E27FC236}">
                <a16:creationId xmlns:a16="http://schemas.microsoft.com/office/drawing/2014/main" xmlns="" id="{35AB49E2-C887-4154-A9E2-B5B3A5A7A3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3050" y="4110038"/>
            <a:ext cx="5302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800">
                <a:latin typeface="Calibri" panose="020F0502020204030204" pitchFamily="34" charset="0"/>
              </a:rPr>
              <a:t>ATP</a:t>
            </a:r>
            <a:endParaRPr lang="en-US" altLang="cs-CZ" sz="1800">
              <a:latin typeface="Calibri" panose="020F0502020204030204" pitchFamily="34" charset="0"/>
            </a:endParaRPr>
          </a:p>
        </p:txBody>
      </p:sp>
      <p:sp>
        <p:nvSpPr>
          <p:cNvPr id="42004" name="TextovéPole 33">
            <a:extLst>
              <a:ext uri="{FF2B5EF4-FFF2-40B4-BE49-F238E27FC236}">
                <a16:creationId xmlns:a16="http://schemas.microsoft.com/office/drawing/2014/main" xmlns="" id="{E78CC63A-4C85-4362-90F2-058A7384D9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0"/>
            <a:ext cx="6048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>
                <a:latin typeface="Calibri" panose="020F0502020204030204" pitchFamily="34" charset="0"/>
              </a:rPr>
              <a:t>CNS</a:t>
            </a:r>
          </a:p>
        </p:txBody>
      </p:sp>
      <p:sp>
        <p:nvSpPr>
          <p:cNvPr id="42005" name="TextovéPole 34">
            <a:extLst>
              <a:ext uri="{FF2B5EF4-FFF2-40B4-BE49-F238E27FC236}">
                <a16:creationId xmlns:a16="http://schemas.microsoft.com/office/drawing/2014/main" xmlns="" id="{51E0D7B8-E30F-4DCF-AD75-28231617F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13" y="6078538"/>
            <a:ext cx="83645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altLang="cs-CZ" sz="2000">
                <a:latin typeface="Calibri" panose="020F0502020204030204" pitchFamily="34" charset="0"/>
              </a:rPr>
              <a:t>působí na receptory spřažené s G-proteiny (změna koncentrace cAMP, Ca</a:t>
            </a:r>
            <a:r>
              <a:rPr lang="cs-CZ" altLang="cs-CZ" sz="2000" baseline="30000">
                <a:latin typeface="Calibri" panose="020F0502020204030204" pitchFamily="34" charset="0"/>
              </a:rPr>
              <a:t>2+</a:t>
            </a:r>
            <a:r>
              <a:rPr lang="cs-CZ" altLang="cs-CZ" sz="2000">
                <a:latin typeface="Calibri" panose="020F0502020204030204" pitchFamily="34" charset="0"/>
              </a:rPr>
              <a:t>)</a:t>
            </a:r>
            <a:endParaRPr lang="cs-CZ" altLang="cs-CZ" sz="2000" baseline="30000">
              <a:latin typeface="Calibri" panose="020F0502020204030204" pitchFamily="34" charset="0"/>
            </a:endParaRPr>
          </a:p>
        </p:txBody>
      </p:sp>
      <p:sp>
        <p:nvSpPr>
          <p:cNvPr id="42006" name="Obdélník 23">
            <a:extLst>
              <a:ext uri="{FF2B5EF4-FFF2-40B4-BE49-F238E27FC236}">
                <a16:creationId xmlns:a16="http://schemas.microsoft.com/office/drawing/2014/main" xmlns="" id="{618EFBD0-0630-4837-AAC1-8B48192FA4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6238" y="5535613"/>
            <a:ext cx="42037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>
                <a:latin typeface="Calibri" panose="020F0502020204030204" pitchFamily="34" charset="0"/>
              </a:rPr>
              <a:t>hladké svaly cév: kontrakce i relaxace (Ca</a:t>
            </a:r>
            <a:r>
              <a:rPr lang="cs-CZ" altLang="cs-CZ" sz="1600" baseline="30000">
                <a:latin typeface="Calibri" panose="020F0502020204030204" pitchFamily="34" charset="0"/>
              </a:rPr>
              <a:t>2+</a:t>
            </a:r>
            <a:r>
              <a:rPr lang="cs-CZ" altLang="cs-CZ" sz="1600">
                <a:latin typeface="Calibri" panose="020F0502020204030204" pitchFamily="34" charset="0"/>
              </a:rPr>
              <a:t>)</a:t>
            </a:r>
            <a:endParaRPr lang="en-US" altLang="cs-CZ" sz="1600">
              <a:latin typeface="Calibri" panose="020F0502020204030204" pitchFamily="34" charset="0"/>
            </a:endParaRPr>
          </a:p>
        </p:txBody>
      </p:sp>
      <p:pic>
        <p:nvPicPr>
          <p:cNvPr id="3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452596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9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ovéPole 3">
            <a:extLst>
              <a:ext uri="{FF2B5EF4-FFF2-40B4-BE49-F238E27FC236}">
                <a16:creationId xmlns:a16="http://schemas.microsoft.com/office/drawing/2014/main" xmlns="" id="{5D52EE30-A9C1-4E1A-BCBE-2BA7B642A2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3" y="198438"/>
            <a:ext cx="84470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b="1">
                <a:latin typeface="Calibri" panose="020F0502020204030204" pitchFamily="34" charset="0"/>
              </a:rPr>
              <a:t>Hierarchické uspořádání hormonální regulace hypothalamo-hypofyzálního systému</a:t>
            </a:r>
          </a:p>
        </p:txBody>
      </p:sp>
      <p:sp>
        <p:nvSpPr>
          <p:cNvPr id="11267" name="Obdélník 17">
            <a:extLst>
              <a:ext uri="{FF2B5EF4-FFF2-40B4-BE49-F238E27FC236}">
                <a16:creationId xmlns:a16="http://schemas.microsoft.com/office/drawing/2014/main" xmlns="" id="{B4044022-995F-4BC6-B310-6B7161267B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300" y="1355725"/>
            <a:ext cx="4859338" cy="243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69875" indent="-2698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87500" indent="-2159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>
              <a:lnSpc>
                <a:spcPct val="120000"/>
              </a:lnSpc>
            </a:pPr>
            <a:r>
              <a:rPr lang="cs-CZ" altLang="cs-CZ" sz="1600">
                <a:solidFill>
                  <a:srgbClr val="000000"/>
                </a:solidFill>
                <a:latin typeface="Calibri" panose="020F0502020204030204" pitchFamily="34" charset="0"/>
              </a:rPr>
              <a:t>Dvě třídy hormonů hypotalamu:</a:t>
            </a:r>
          </a:p>
          <a:p>
            <a:pPr lvl="1">
              <a:lnSpc>
                <a:spcPct val="120000"/>
              </a:lnSpc>
            </a:pPr>
            <a:r>
              <a:rPr lang="cs-CZ" altLang="cs-CZ" sz="1600" b="1">
                <a:solidFill>
                  <a:srgbClr val="000000"/>
                </a:solidFill>
                <a:latin typeface="Calibri" panose="020F0502020204030204" pitchFamily="34" charset="0"/>
              </a:rPr>
              <a:t>	Liberiny - </a:t>
            </a:r>
            <a:r>
              <a:rPr lang="cs-CZ" altLang="cs-CZ" sz="1600">
                <a:solidFill>
                  <a:srgbClr val="000000"/>
                </a:solidFill>
                <a:latin typeface="Calibri" panose="020F0502020204030204" pitchFamily="34" charset="0"/>
              </a:rPr>
              <a:t>stimulují syntézu a sekreci jednoho nebo více hormonů v adenohypofýze</a:t>
            </a:r>
          </a:p>
          <a:p>
            <a:pPr lvl="1">
              <a:lnSpc>
                <a:spcPct val="120000"/>
              </a:lnSpc>
            </a:pPr>
            <a:r>
              <a:rPr lang="cs-CZ" altLang="cs-CZ" sz="1600" b="1">
                <a:solidFill>
                  <a:srgbClr val="000000"/>
                </a:solidFill>
                <a:latin typeface="Calibri" panose="020F0502020204030204" pitchFamily="34" charset="0"/>
              </a:rPr>
              <a:t>	Statiny - </a:t>
            </a:r>
            <a:r>
              <a:rPr lang="cs-CZ" altLang="cs-CZ" sz="1600">
                <a:solidFill>
                  <a:srgbClr val="000000"/>
                </a:solidFill>
                <a:latin typeface="Calibri" panose="020F0502020204030204" pitchFamily="34" charset="0"/>
              </a:rPr>
              <a:t>snižují </a:t>
            </a:r>
            <a:r>
              <a:rPr lang="en-US" altLang="cs-CZ" sz="1600">
                <a:solidFill>
                  <a:srgbClr val="000000"/>
                </a:solidFill>
                <a:latin typeface="Calibri" panose="020F0502020204030204" pitchFamily="34" charset="0"/>
              </a:rPr>
              <a:t>syntéz</a:t>
            </a:r>
            <a:r>
              <a:rPr lang="cs-CZ" altLang="cs-CZ" sz="1600">
                <a:solidFill>
                  <a:srgbClr val="000000"/>
                </a:solidFill>
                <a:latin typeface="Calibri" panose="020F0502020204030204" pitchFamily="34" charset="0"/>
              </a:rPr>
              <a:t>u</a:t>
            </a:r>
            <a:r>
              <a:rPr lang="en-US" altLang="cs-CZ" sz="1600">
                <a:solidFill>
                  <a:srgbClr val="000000"/>
                </a:solidFill>
                <a:latin typeface="Calibri" panose="020F0502020204030204" pitchFamily="34" charset="0"/>
              </a:rPr>
              <a:t> a sekrec</a:t>
            </a:r>
            <a:r>
              <a:rPr lang="cs-CZ" altLang="cs-CZ" sz="1600">
                <a:solidFill>
                  <a:srgbClr val="000000"/>
                </a:solidFill>
                <a:latin typeface="Calibri" panose="020F0502020204030204" pitchFamily="34" charset="0"/>
              </a:rPr>
              <a:t>i</a:t>
            </a:r>
            <a:r>
              <a:rPr lang="en-US" altLang="cs-CZ" sz="1600">
                <a:solidFill>
                  <a:srgbClr val="000000"/>
                </a:solidFill>
                <a:latin typeface="Calibri" panose="020F0502020204030204" pitchFamily="34" charset="0"/>
              </a:rPr>
              <a:t> hormonů z </a:t>
            </a:r>
            <a:r>
              <a:rPr lang="cs-CZ" altLang="cs-CZ" sz="1600">
                <a:solidFill>
                  <a:srgbClr val="000000"/>
                </a:solidFill>
                <a:latin typeface="Calibri" panose="020F0502020204030204" pitchFamily="34" charset="0"/>
              </a:rPr>
              <a:t>adenohypofýzy</a:t>
            </a:r>
          </a:p>
          <a:p>
            <a:pPr lvl="1">
              <a:lnSpc>
                <a:spcPct val="120000"/>
              </a:lnSpc>
            </a:pPr>
            <a:endParaRPr lang="cs-CZ" altLang="cs-CZ" sz="16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>
              <a:lnSpc>
                <a:spcPct val="120000"/>
              </a:lnSpc>
            </a:pPr>
            <a:endParaRPr lang="cs-CZ" altLang="cs-CZ" sz="16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cs-CZ" altLang="cs-CZ" sz="1600">
                <a:solidFill>
                  <a:srgbClr val="000000"/>
                </a:solidFill>
                <a:latin typeface="Calibri" panose="020F0502020204030204" pitchFamily="34" charset="0"/>
              </a:rPr>
              <a:t>R</a:t>
            </a:r>
            <a:r>
              <a:rPr lang="en-US" altLang="cs-CZ" sz="1600">
                <a:solidFill>
                  <a:srgbClr val="000000"/>
                </a:solidFill>
                <a:latin typeface="Calibri" panose="020F0502020204030204" pitchFamily="34" charset="0"/>
              </a:rPr>
              <a:t>ychlost sekrece je řízena zpětnou vazbou</a:t>
            </a:r>
          </a:p>
        </p:txBody>
      </p:sp>
      <p:sp>
        <p:nvSpPr>
          <p:cNvPr id="11268" name="Rectangle 28">
            <a:extLst>
              <a:ext uri="{FF2B5EF4-FFF2-40B4-BE49-F238E27FC236}">
                <a16:creationId xmlns:a16="http://schemas.microsoft.com/office/drawing/2014/main" xmlns="" id="{0E265254-77DE-4716-85A6-90B152F8E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938" y="5591175"/>
            <a:ext cx="798195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2857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cs-CZ" altLang="cs-CZ" sz="1800">
                <a:latin typeface="Calibri" panose="020F0502020204030204" pitchFamily="34" charset="0"/>
              </a:rPr>
              <a:t>Některé důležité endokrinní žlázy (</a:t>
            </a:r>
            <a:r>
              <a:rPr lang="cs-CZ" altLang="cs-CZ" sz="1800" b="1">
                <a:latin typeface="Calibri" panose="020F0502020204030204" pitchFamily="34" charset="0"/>
              </a:rPr>
              <a:t>slinivka břišní, příštítná žláza</a:t>
            </a:r>
            <a:r>
              <a:rPr lang="cs-CZ" altLang="cs-CZ" sz="1800">
                <a:latin typeface="Calibri" panose="020F0502020204030204" pitchFamily="34" charset="0"/>
              </a:rPr>
              <a:t>, aj.) nejsou pod přímým vlivem hypothalamo-hypofyzálního systému - uvolňují hormony na základě jiných podnětů: potrava, stres, změny iontového složení krve</a:t>
            </a:r>
            <a:r>
              <a:rPr lang="en-US" altLang="cs-CZ" sz="1800">
                <a:latin typeface="Calibri" panose="020F0502020204030204" pitchFamily="34" charset="0"/>
              </a:rPr>
              <a:t> </a:t>
            </a:r>
          </a:p>
        </p:txBody>
      </p:sp>
      <p:grpSp>
        <p:nvGrpSpPr>
          <p:cNvPr id="11269" name="Skupina 25">
            <a:extLst>
              <a:ext uri="{FF2B5EF4-FFF2-40B4-BE49-F238E27FC236}">
                <a16:creationId xmlns:a16="http://schemas.microsoft.com/office/drawing/2014/main" xmlns="" id="{3935C588-ECD1-46EC-B4A2-41A322C50854}"/>
              </a:ext>
            </a:extLst>
          </p:cNvPr>
          <p:cNvGrpSpPr>
            <a:grpSpLocks/>
          </p:cNvGrpSpPr>
          <p:nvPr/>
        </p:nvGrpSpPr>
        <p:grpSpPr bwMode="auto">
          <a:xfrm>
            <a:off x="4932363" y="908050"/>
            <a:ext cx="3703637" cy="4176713"/>
            <a:chOff x="4736389" y="1336084"/>
            <a:chExt cx="3704349" cy="4175717"/>
          </a:xfrm>
        </p:grpSpPr>
        <p:sp>
          <p:nvSpPr>
            <p:cNvPr id="7" name="Ovál 6">
              <a:extLst>
                <a:ext uri="{FF2B5EF4-FFF2-40B4-BE49-F238E27FC236}">
                  <a16:creationId xmlns:a16="http://schemas.microsoft.com/office/drawing/2014/main" xmlns="" id="{1B0AD3E3-8581-4ED7-8F6D-6802A792EA01}"/>
                </a:ext>
              </a:extLst>
            </p:cNvPr>
            <p:cNvSpPr/>
            <p:nvPr/>
          </p:nvSpPr>
          <p:spPr>
            <a:xfrm>
              <a:off x="5403267" y="2547058"/>
              <a:ext cx="2305493" cy="647546"/>
            </a:xfrm>
            <a:prstGeom prst="ellipse">
              <a:avLst/>
            </a:prstGeom>
            <a:solidFill>
              <a:srgbClr val="FF9966">
                <a:alpha val="76863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 sz="1800" dirty="0">
                <a:solidFill>
                  <a:schemeClr val="tx1"/>
                </a:solidFill>
              </a:endParaRPr>
            </a:p>
          </p:txBody>
        </p:sp>
        <p:pic>
          <p:nvPicPr>
            <p:cNvPr id="11271" name="Obrázek 14">
              <a:extLst>
                <a:ext uri="{FF2B5EF4-FFF2-40B4-BE49-F238E27FC236}">
                  <a16:creationId xmlns:a16="http://schemas.microsoft.com/office/drawing/2014/main" xmlns="" id="{600086AD-E777-40F5-ABA2-73A35AF2E4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0825" y="2522538"/>
              <a:ext cx="1241425" cy="695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Ovál 4">
              <a:extLst>
                <a:ext uri="{FF2B5EF4-FFF2-40B4-BE49-F238E27FC236}">
                  <a16:creationId xmlns:a16="http://schemas.microsoft.com/office/drawing/2014/main" xmlns="" id="{BD38D201-3B08-4B59-8597-8B95F48C6A51}"/>
                </a:ext>
              </a:extLst>
            </p:cNvPr>
            <p:cNvSpPr/>
            <p:nvPr/>
          </p:nvSpPr>
          <p:spPr>
            <a:xfrm>
              <a:off x="5228609" y="1336084"/>
              <a:ext cx="2727849" cy="649133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cs-CZ" sz="1800" b="1" dirty="0" err="1">
                  <a:solidFill>
                    <a:schemeClr val="tx1"/>
                  </a:solidFill>
                </a:rPr>
                <a:t>Hypothalamus</a:t>
              </a:r>
              <a:endParaRPr lang="cs-CZ" sz="1800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TextovéPole 8">
              <a:extLst>
                <a:ext uri="{FF2B5EF4-FFF2-40B4-BE49-F238E27FC236}">
                  <a16:creationId xmlns:a16="http://schemas.microsoft.com/office/drawing/2014/main" xmlns="" id="{69D62F16-E1DF-460C-B96C-E34ACCA29296}"/>
                </a:ext>
              </a:extLst>
            </p:cNvPr>
            <p:cNvSpPr txBox="1"/>
            <p:nvPr/>
          </p:nvSpPr>
          <p:spPr>
            <a:xfrm>
              <a:off x="5454077" y="2739099"/>
              <a:ext cx="1235312" cy="26187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cs-CZ" sz="1050" dirty="0"/>
                <a:t>Adenohypofýza</a:t>
              </a:r>
            </a:p>
          </p:txBody>
        </p:sp>
        <p:sp>
          <p:nvSpPr>
            <p:cNvPr id="10" name="TextovéPole 9">
              <a:extLst>
                <a:ext uri="{FF2B5EF4-FFF2-40B4-BE49-F238E27FC236}">
                  <a16:creationId xmlns:a16="http://schemas.microsoft.com/office/drawing/2014/main" xmlns="" id="{5F061737-E95B-4A28-B175-7CC59A07420A}"/>
                </a:ext>
              </a:extLst>
            </p:cNvPr>
            <p:cNvSpPr txBox="1"/>
            <p:nvPr/>
          </p:nvSpPr>
          <p:spPr>
            <a:xfrm>
              <a:off x="6497264" y="2748622"/>
              <a:ext cx="1168625" cy="25393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cs-CZ" sz="1050" dirty="0"/>
                <a:t>Neurohypofýza</a:t>
              </a:r>
            </a:p>
          </p:txBody>
        </p:sp>
        <p:sp>
          <p:nvSpPr>
            <p:cNvPr id="13" name="Šipka dolů 12">
              <a:extLst>
                <a:ext uri="{FF2B5EF4-FFF2-40B4-BE49-F238E27FC236}">
                  <a16:creationId xmlns:a16="http://schemas.microsoft.com/office/drawing/2014/main" xmlns="" id="{01422D1A-3F61-430E-84D4-CD50BE143807}"/>
                </a:ext>
              </a:extLst>
            </p:cNvPr>
            <p:cNvSpPr/>
            <p:nvPr/>
          </p:nvSpPr>
          <p:spPr>
            <a:xfrm>
              <a:off x="6080957" y="1971084"/>
              <a:ext cx="153784" cy="634604"/>
            </a:xfrm>
            <a:prstGeom prst="downArrow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63500" dist="2286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14" name="Ovál 13">
              <a:extLst>
                <a:ext uri="{FF2B5EF4-FFF2-40B4-BE49-F238E27FC236}">
                  <a16:creationId xmlns:a16="http://schemas.microsoft.com/office/drawing/2014/main" xmlns="" id="{F2780810-9DBA-43FF-90D0-26B2F5673B4A}"/>
                </a:ext>
              </a:extLst>
            </p:cNvPr>
            <p:cNvSpPr/>
            <p:nvPr/>
          </p:nvSpPr>
          <p:spPr>
            <a:xfrm>
              <a:off x="5219082" y="3567577"/>
              <a:ext cx="2737376" cy="647546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cs-CZ" sz="1800" b="1" dirty="0">
                  <a:solidFill>
                    <a:schemeClr val="tx1"/>
                  </a:solidFill>
                </a:rPr>
                <a:t>Žlázy s vnitřní sekrecí</a:t>
              </a:r>
            </a:p>
          </p:txBody>
        </p:sp>
        <p:sp>
          <p:nvSpPr>
            <p:cNvPr id="17" name="Šipka doprava 16">
              <a:extLst>
                <a:ext uri="{FF2B5EF4-FFF2-40B4-BE49-F238E27FC236}">
                  <a16:creationId xmlns:a16="http://schemas.microsoft.com/office/drawing/2014/main" xmlns="" id="{8B4E8FB5-F136-4EA5-9AFE-2BF0702C81C2}"/>
                </a:ext>
              </a:extLst>
            </p:cNvPr>
            <p:cNvSpPr/>
            <p:nvPr/>
          </p:nvSpPr>
          <p:spPr>
            <a:xfrm>
              <a:off x="7562850" y="2779713"/>
              <a:ext cx="877888" cy="193675"/>
            </a:xfrm>
            <a:prstGeom prst="rightArrow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63500" dist="2286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19" name="Šipka dolů 18">
              <a:extLst>
                <a:ext uri="{FF2B5EF4-FFF2-40B4-BE49-F238E27FC236}">
                  <a16:creationId xmlns:a16="http://schemas.microsoft.com/office/drawing/2014/main" xmlns="" id="{06DD79FF-0295-47D3-A9E0-B2644940CF71}"/>
                </a:ext>
              </a:extLst>
            </p:cNvPr>
            <p:cNvSpPr/>
            <p:nvPr/>
          </p:nvSpPr>
          <p:spPr>
            <a:xfrm>
              <a:off x="6224973" y="3191308"/>
              <a:ext cx="163633" cy="398611"/>
            </a:xfrm>
            <a:prstGeom prst="downArrow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63500" dist="2286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20" name="Šipka dolů 19">
              <a:extLst>
                <a:ext uri="{FF2B5EF4-FFF2-40B4-BE49-F238E27FC236}">
                  <a16:creationId xmlns:a16="http://schemas.microsoft.com/office/drawing/2014/main" xmlns="" id="{6897F610-F734-4744-A950-89EB46F292DD}"/>
                </a:ext>
              </a:extLst>
            </p:cNvPr>
            <p:cNvSpPr/>
            <p:nvPr/>
          </p:nvSpPr>
          <p:spPr>
            <a:xfrm>
              <a:off x="6462102" y="4214366"/>
              <a:ext cx="153784" cy="634604"/>
            </a:xfrm>
            <a:prstGeom prst="downArrow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63500" dist="2286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cxnSp>
          <p:nvCxnSpPr>
            <p:cNvPr id="33" name="Přímá spojnice 32">
              <a:extLst>
                <a:ext uri="{FF2B5EF4-FFF2-40B4-BE49-F238E27FC236}">
                  <a16:creationId xmlns:a16="http://schemas.microsoft.com/office/drawing/2014/main" xmlns="" id="{E2243138-D752-41B7-AA6F-E1410B15065E}"/>
                </a:ext>
              </a:extLst>
            </p:cNvPr>
            <p:cNvCxnSpPr/>
            <p:nvPr/>
          </p:nvCxnSpPr>
          <p:spPr>
            <a:xfrm>
              <a:off x="5433435" y="2870831"/>
              <a:ext cx="23818" cy="952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Šipka dolů 42">
              <a:extLst>
                <a:ext uri="{FF2B5EF4-FFF2-40B4-BE49-F238E27FC236}">
                  <a16:creationId xmlns:a16="http://schemas.microsoft.com/office/drawing/2014/main" xmlns="" id="{1EAE8A5A-761A-4419-A906-E7231BDBA677}"/>
                </a:ext>
              </a:extLst>
            </p:cNvPr>
            <p:cNvSpPr/>
            <p:nvPr/>
          </p:nvSpPr>
          <p:spPr>
            <a:xfrm>
              <a:off x="6702116" y="1983527"/>
              <a:ext cx="153784" cy="634604"/>
            </a:xfrm>
            <a:prstGeom prst="downArrow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 blurRad="63500" dist="2286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11292" name="TextovéPole 1">
              <a:extLst>
                <a:ext uri="{FF2B5EF4-FFF2-40B4-BE49-F238E27FC236}">
                  <a16:creationId xmlns:a16="http://schemas.microsoft.com/office/drawing/2014/main" xmlns="" id="{4A93DDED-B1A4-4361-99EE-AF150F45FA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19750" y="2078038"/>
              <a:ext cx="522288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000"/>
                <a:t>+/-</a:t>
              </a:r>
            </a:p>
          </p:txBody>
        </p:sp>
        <p:cxnSp>
          <p:nvCxnSpPr>
            <p:cNvPr id="3" name="Pravoúhlá spojnice 2">
              <a:extLst>
                <a:ext uri="{FF2B5EF4-FFF2-40B4-BE49-F238E27FC236}">
                  <a16:creationId xmlns:a16="http://schemas.microsoft.com/office/drawing/2014/main" xmlns="" id="{0E58042C-0892-4DAF-BE12-5EEA9282F28A}"/>
                </a:ext>
              </a:extLst>
            </p:cNvPr>
            <p:cNvCxnSpPr>
              <a:endCxn id="5" idx="2"/>
            </p:cNvCxnSpPr>
            <p:nvPr/>
          </p:nvCxnSpPr>
          <p:spPr>
            <a:xfrm rot="5400000" flipH="1" flipV="1">
              <a:off x="3555679" y="2853269"/>
              <a:ext cx="2864754" cy="481105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Ovál 21">
              <a:extLst>
                <a:ext uri="{FF2B5EF4-FFF2-40B4-BE49-F238E27FC236}">
                  <a16:creationId xmlns:a16="http://schemas.microsoft.com/office/drawing/2014/main" xmlns="" id="{706EABD2-A5AA-4A2C-9349-CCBA305BB07E}"/>
                </a:ext>
              </a:extLst>
            </p:cNvPr>
            <p:cNvSpPr/>
            <p:nvPr/>
          </p:nvSpPr>
          <p:spPr>
            <a:xfrm>
              <a:off x="5219082" y="4864255"/>
              <a:ext cx="2737376" cy="647546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cs-CZ" sz="1800" b="1" dirty="0">
                  <a:solidFill>
                    <a:schemeClr val="tx1"/>
                  </a:solidFill>
                </a:rPr>
                <a:t>Cílová tkáň</a:t>
              </a:r>
            </a:p>
          </p:txBody>
        </p:sp>
        <p:sp>
          <p:nvSpPr>
            <p:cNvPr id="2" name="TextovéPole 1">
              <a:extLst>
                <a:ext uri="{FF2B5EF4-FFF2-40B4-BE49-F238E27FC236}">
                  <a16:creationId xmlns:a16="http://schemas.microsoft.com/office/drawing/2014/main" xmlns="" id="{0C22AAD0-8EAE-4473-A07A-30D4072EBC41}"/>
                </a:ext>
              </a:extLst>
            </p:cNvPr>
            <p:cNvSpPr txBox="1"/>
            <p:nvPr/>
          </p:nvSpPr>
          <p:spPr>
            <a:xfrm>
              <a:off x="4914223" y="4372248"/>
              <a:ext cx="1475071" cy="307902"/>
            </a:xfrm>
            <a:prstGeom prst="rect">
              <a:avLst/>
            </a:prstGeom>
            <a:noFill/>
            <a:ln>
              <a:solidFill>
                <a:schemeClr val="accent1">
                  <a:lumMod val="75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cs-CZ" sz="1400" b="1" dirty="0">
                  <a:latin typeface="Calibri" panose="020F0502020204030204" pitchFamily="34" charset="0"/>
                </a:rPr>
                <a:t>Funkční hormony</a:t>
              </a:r>
            </a:p>
          </p:txBody>
        </p:sp>
        <p:cxnSp>
          <p:nvCxnSpPr>
            <p:cNvPr id="12" name="Přímá spojnice 11">
              <a:extLst>
                <a:ext uri="{FF2B5EF4-FFF2-40B4-BE49-F238E27FC236}">
                  <a16:creationId xmlns:a16="http://schemas.microsoft.com/office/drawing/2014/main" xmlns="" id="{790B252F-FCD5-432E-AE33-3A59D84BC775}"/>
                </a:ext>
              </a:extLst>
            </p:cNvPr>
            <p:cNvCxnSpPr>
              <a:endCxn id="2" idx="1"/>
            </p:cNvCxnSpPr>
            <p:nvPr/>
          </p:nvCxnSpPr>
          <p:spPr>
            <a:xfrm>
              <a:off x="4736389" y="4526198"/>
              <a:ext cx="17783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Přímá spojnice se šipkou 23">
              <a:extLst>
                <a:ext uri="{FF2B5EF4-FFF2-40B4-BE49-F238E27FC236}">
                  <a16:creationId xmlns:a16="http://schemas.microsoft.com/office/drawing/2014/main" xmlns="" id="{A27C5F03-2EDB-4C39-8DB5-6ED8B95828AD}"/>
                </a:ext>
              </a:extLst>
            </p:cNvPr>
            <p:cNvCxnSpPr/>
            <p:nvPr/>
          </p:nvCxnSpPr>
          <p:spPr>
            <a:xfrm>
              <a:off x="4747503" y="2877179"/>
              <a:ext cx="69545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Slide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3568" y="4678363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16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ovéPole 1">
            <a:extLst>
              <a:ext uri="{FF2B5EF4-FFF2-40B4-BE49-F238E27FC236}">
                <a16:creationId xmlns:a16="http://schemas.microsoft.com/office/drawing/2014/main" xmlns="" id="{81FC659F-E398-46D4-B3A0-236625B42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6338" y="147638"/>
            <a:ext cx="1431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b="1">
                <a:latin typeface="Calibri" panose="020F0502020204030204" pitchFamily="34" charset="0"/>
              </a:rPr>
              <a:t>Serotonin</a:t>
            </a:r>
          </a:p>
        </p:txBody>
      </p:sp>
      <p:sp>
        <p:nvSpPr>
          <p:cNvPr id="44035" name="TextovéPole 3">
            <a:extLst>
              <a:ext uri="{FF2B5EF4-FFF2-40B4-BE49-F238E27FC236}">
                <a16:creationId xmlns:a16="http://schemas.microsoft.com/office/drawing/2014/main" xmlns="" id="{67D228C7-7891-4176-84D4-E76B85272C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163" y="661988"/>
            <a:ext cx="3952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>
                <a:latin typeface="Calibri" panose="020F0502020204030204" pitchFamily="34" charset="0"/>
              </a:rPr>
              <a:t>neurortansmiter, parakrinní hormon</a:t>
            </a:r>
          </a:p>
        </p:txBody>
      </p:sp>
      <p:sp>
        <p:nvSpPr>
          <p:cNvPr id="44036" name="Obdélník 4">
            <a:extLst>
              <a:ext uri="{FF2B5EF4-FFF2-40B4-BE49-F238E27FC236}">
                <a16:creationId xmlns:a16="http://schemas.microsoft.com/office/drawing/2014/main" xmlns="" id="{966D59E1-C98F-49BC-B8D6-E7D96BF2FF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4508500"/>
            <a:ext cx="45354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altLang="cs-CZ" sz="1800">
                <a:latin typeface="Calibri" panose="020F0502020204030204" pitchFamily="34" charset="0"/>
              </a:rPr>
              <a:t>uvolňuje se při zánětech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1800">
                <a:latin typeface="Calibri" panose="020F0502020204030204" pitchFamily="34" charset="0"/>
              </a:rPr>
              <a:t>uvolňuje se při rozpadu krevních destiček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1800">
                <a:latin typeface="Calibri" panose="020F0502020204030204" pitchFamily="34" charset="0"/>
              </a:rPr>
              <a:t>ovlivňuje kontrakci střev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xmlns="" id="{7A9ACDE6-6A42-4834-B161-CC4802D16283}"/>
              </a:ext>
            </a:extLst>
          </p:cNvPr>
          <p:cNvSpPr/>
          <p:nvPr/>
        </p:nvSpPr>
        <p:spPr>
          <a:xfrm>
            <a:off x="419100" y="2905125"/>
            <a:ext cx="287338" cy="3349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dirty="0">
                <a:solidFill>
                  <a:schemeClr val="tx1"/>
                </a:solidFill>
                <a:latin typeface="Calibri" panose="020F0502020204030204" pitchFamily="34" charset="0"/>
              </a:rPr>
              <a:t>1</a:t>
            </a:r>
          </a:p>
        </p:txBody>
      </p:sp>
      <p:sp>
        <p:nvSpPr>
          <p:cNvPr id="44038" name="Obdélník 12">
            <a:extLst>
              <a:ext uri="{FF2B5EF4-FFF2-40B4-BE49-F238E27FC236}">
                <a16:creationId xmlns:a16="http://schemas.microsoft.com/office/drawing/2014/main" xmlns="" id="{B32659E3-D0AF-4160-93B7-A19EF6ACC6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438" y="2894013"/>
            <a:ext cx="56896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>
                <a:solidFill>
                  <a:srgbClr val="231F20"/>
                </a:solidFill>
                <a:latin typeface="Calibri" panose="020F0502020204030204" pitchFamily="34" charset="0"/>
              </a:rPr>
              <a:t>Tryptofan-5-monooxygenasa </a:t>
            </a:r>
            <a:r>
              <a:rPr lang="cs-CZ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[Fe</a:t>
            </a:r>
            <a:r>
              <a:rPr lang="cs-CZ" altLang="cs-CZ" sz="2000" baseline="30000">
                <a:solidFill>
                  <a:srgbClr val="000000"/>
                </a:solidFill>
                <a:latin typeface="Calibri" panose="020F0502020204030204" pitchFamily="34" charset="0"/>
              </a:rPr>
              <a:t>2+</a:t>
            </a:r>
            <a:r>
              <a:rPr lang="cs-CZ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] </a:t>
            </a:r>
            <a:r>
              <a:rPr lang="cs-CZ" altLang="cs-CZ" sz="2000" i="1">
                <a:solidFill>
                  <a:srgbClr val="000000"/>
                </a:solidFill>
                <a:latin typeface="Calibri" panose="020F0502020204030204" pitchFamily="34" charset="0"/>
              </a:rPr>
              <a:t>EC 1.14.16.4</a:t>
            </a:r>
            <a:endParaRPr lang="cs-CZ" altLang="cs-CZ" sz="2000">
              <a:latin typeface="Calibri" panose="020F0502020204030204" pitchFamily="34" charset="0"/>
            </a:endParaRP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xmlns="" id="{12DD4860-0122-4A42-9514-CFA089823211}"/>
              </a:ext>
            </a:extLst>
          </p:cNvPr>
          <p:cNvSpPr/>
          <p:nvPr/>
        </p:nvSpPr>
        <p:spPr>
          <a:xfrm>
            <a:off x="419100" y="3406775"/>
            <a:ext cx="287338" cy="3349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dirty="0">
                <a:solidFill>
                  <a:schemeClr val="tx1"/>
                </a:solidFill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44040" name="Obdélník 14">
            <a:extLst>
              <a:ext uri="{FF2B5EF4-FFF2-40B4-BE49-F238E27FC236}">
                <a16:creationId xmlns:a16="http://schemas.microsoft.com/office/drawing/2014/main" xmlns="" id="{1FCC4492-A164-43C2-949D-557A7E9465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438" y="3379788"/>
            <a:ext cx="4416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>
                <a:solidFill>
                  <a:srgbClr val="231F20"/>
                </a:solidFill>
                <a:latin typeface="Calibri" panose="020F0502020204030204" pitchFamily="34" charset="0"/>
              </a:rPr>
              <a:t>5-HTP-dekarboxylasa [PLP] </a:t>
            </a:r>
            <a:r>
              <a:rPr lang="cs-CZ" altLang="cs-CZ" sz="2000" i="1">
                <a:solidFill>
                  <a:srgbClr val="231F20"/>
                </a:solidFill>
                <a:latin typeface="Calibri" panose="020F0502020204030204" pitchFamily="34" charset="0"/>
              </a:rPr>
              <a:t>EC 4.1.1.28</a:t>
            </a:r>
            <a:endParaRPr lang="cs-CZ" altLang="cs-CZ" sz="2000" i="1">
              <a:latin typeface="Calibri" panose="020F0502020204030204" pitchFamily="34" charset="0"/>
            </a:endParaRPr>
          </a:p>
        </p:txBody>
      </p:sp>
      <p:grpSp>
        <p:nvGrpSpPr>
          <p:cNvPr id="44041" name="Skupina 24">
            <a:extLst>
              <a:ext uri="{FF2B5EF4-FFF2-40B4-BE49-F238E27FC236}">
                <a16:creationId xmlns:a16="http://schemas.microsoft.com/office/drawing/2014/main" xmlns="" id="{E967CFB0-1043-4DEC-BCF0-53C88BF2E62E}"/>
              </a:ext>
            </a:extLst>
          </p:cNvPr>
          <p:cNvGrpSpPr>
            <a:grpSpLocks/>
          </p:cNvGrpSpPr>
          <p:nvPr/>
        </p:nvGrpSpPr>
        <p:grpSpPr bwMode="auto">
          <a:xfrm>
            <a:off x="320675" y="995363"/>
            <a:ext cx="6075363" cy="1776412"/>
            <a:chOff x="323528" y="1045099"/>
            <a:chExt cx="6075363" cy="1775846"/>
          </a:xfrm>
        </p:grpSpPr>
        <p:graphicFrame>
          <p:nvGraphicFramePr>
            <p:cNvPr id="44042" name="Objekt 10">
              <a:extLst>
                <a:ext uri="{FF2B5EF4-FFF2-40B4-BE49-F238E27FC236}">
                  <a16:creationId xmlns:a16="http://schemas.microsoft.com/office/drawing/2014/main" xmlns="" id="{14237FBE-70AA-42A7-A570-1CC3A6CFB93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23528" y="1045099"/>
            <a:ext cx="6075363" cy="15409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8" name="CS ChemDraw Drawing" r:id="rId6" imgW="6075988" imgH="1541660" progId="ChemDraw.Document.6.0">
                    <p:embed/>
                  </p:oleObj>
                </mc:Choice>
                <mc:Fallback>
                  <p:oleObj name="CS ChemDraw Drawing" r:id="rId6" imgW="6075988" imgH="1541660" progId="ChemDraw.Document.6.0">
                    <p:embed/>
                    <p:pic>
                      <p:nvPicPr>
                        <p:cNvPr id="0" name="Objek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3528" y="1045099"/>
                          <a:ext cx="6075363" cy="1540971"/>
                        </a:xfrm>
                        <a:prstGeom prst="rect">
                          <a:avLst/>
                        </a:prstGeom>
                        <a:solidFill>
                          <a:srgbClr val="CCECFF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" name="Obdélník 15">
              <a:extLst>
                <a:ext uri="{FF2B5EF4-FFF2-40B4-BE49-F238E27FC236}">
                  <a16:creationId xmlns:a16="http://schemas.microsoft.com/office/drawing/2014/main" xmlns="" id="{953E2342-8049-41F7-A09C-159F783EEC9E}"/>
                </a:ext>
              </a:extLst>
            </p:cNvPr>
            <p:cNvSpPr/>
            <p:nvPr/>
          </p:nvSpPr>
          <p:spPr>
            <a:xfrm>
              <a:off x="1830066" y="1952860"/>
              <a:ext cx="215900" cy="2428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cs-CZ" sz="1600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18" name="Obdélník 17">
              <a:extLst>
                <a:ext uri="{FF2B5EF4-FFF2-40B4-BE49-F238E27FC236}">
                  <a16:creationId xmlns:a16="http://schemas.microsoft.com/office/drawing/2014/main" xmlns="" id="{9454A67D-BD4B-45DD-8401-21444DC2E02B}"/>
                </a:ext>
              </a:extLst>
            </p:cNvPr>
            <p:cNvSpPr/>
            <p:nvPr/>
          </p:nvSpPr>
          <p:spPr>
            <a:xfrm>
              <a:off x="4060503" y="1952860"/>
              <a:ext cx="215900" cy="26820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cs-CZ" sz="1600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20" name="TextovéPole 19">
              <a:extLst>
                <a:ext uri="{FF2B5EF4-FFF2-40B4-BE49-F238E27FC236}">
                  <a16:creationId xmlns:a16="http://schemas.microsoft.com/office/drawing/2014/main" xmlns="" id="{6404F2A3-BDB4-4CD4-A5F3-D2DE9BE56133}"/>
                </a:ext>
              </a:extLst>
            </p:cNvPr>
            <p:cNvSpPr txBox="1"/>
            <p:nvPr/>
          </p:nvSpPr>
          <p:spPr>
            <a:xfrm>
              <a:off x="448941" y="2446414"/>
              <a:ext cx="701675" cy="36977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cs-CZ" sz="1800" cap="small" dirty="0"/>
                <a:t>l</a:t>
              </a:r>
              <a:r>
                <a:rPr lang="cs-CZ" sz="1800" dirty="0"/>
                <a:t>-Trp</a:t>
              </a:r>
            </a:p>
          </p:txBody>
        </p:sp>
        <p:sp>
          <p:nvSpPr>
            <p:cNvPr id="44046" name="TextovéPole 20">
              <a:extLst>
                <a:ext uri="{FF2B5EF4-FFF2-40B4-BE49-F238E27FC236}">
                  <a16:creationId xmlns:a16="http://schemas.microsoft.com/office/drawing/2014/main" xmlns="" id="{58084D63-E0D1-43A3-9C61-3322CF6B26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36853" y="2451613"/>
              <a:ext cx="209544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1800"/>
                <a:t>5-hydroxytryptofan</a:t>
              </a:r>
            </a:p>
          </p:txBody>
        </p:sp>
        <p:sp>
          <p:nvSpPr>
            <p:cNvPr id="44047" name="TextovéPole 21">
              <a:extLst>
                <a:ext uri="{FF2B5EF4-FFF2-40B4-BE49-F238E27FC236}">
                  <a16:creationId xmlns:a16="http://schemas.microsoft.com/office/drawing/2014/main" xmlns="" id="{83D5D979-E338-46D2-98B1-2268727475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38671" y="2439012"/>
              <a:ext cx="113364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1800"/>
                <a:t>serotonin</a:t>
              </a:r>
            </a:p>
          </p:txBody>
        </p:sp>
      </p:grp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732240" y="3697742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5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082" name="Objekt 10">
            <a:extLst>
              <a:ext uri="{FF2B5EF4-FFF2-40B4-BE49-F238E27FC236}">
                <a16:creationId xmlns:a16="http://schemas.microsoft.com/office/drawing/2014/main" xmlns="" id="{6F25C5E2-1DE4-4777-A640-728BF84683D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0388" y="819150"/>
          <a:ext cx="6364287" cy="1262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CS ChemDraw Drawing" r:id="rId5" imgW="6364016" imgH="1261548" progId="ChemDraw.Document.6.0">
                  <p:embed/>
                </p:oleObj>
              </mc:Choice>
              <mc:Fallback>
                <p:oleObj name="CS ChemDraw Drawing" r:id="rId5" imgW="6364016" imgH="1261548" progId="ChemDraw.Document.6.0">
                  <p:embed/>
                  <p:pic>
                    <p:nvPicPr>
                      <p:cNvPr id="0" name="Objek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388" y="819150"/>
                        <a:ext cx="6364287" cy="1262063"/>
                      </a:xfrm>
                      <a:prstGeom prst="rect">
                        <a:avLst/>
                      </a:prstGeom>
                      <a:solidFill>
                        <a:srgbClr val="CCEC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3" name="Obdélník 2">
            <a:extLst>
              <a:ext uri="{FF2B5EF4-FFF2-40B4-BE49-F238E27FC236}">
                <a16:creationId xmlns:a16="http://schemas.microsoft.com/office/drawing/2014/main" xmlns="" id="{CB988585-20C1-4C3E-9517-6AC62ADC69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038" y="3429000"/>
            <a:ext cx="80645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altLang="cs-CZ" sz="2000">
                <a:latin typeface="Calibri" panose="020F0502020204030204" pitchFamily="34" charset="0"/>
              </a:rPr>
              <a:t>produkován epifýzou hlavně v noci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2000">
                <a:latin typeface="Calibri" panose="020F0502020204030204" pitchFamily="34" charset="0"/>
              </a:rPr>
              <a:t>reguluje a způsobuje pocit únavy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2000">
                <a:latin typeface="Calibri" panose="020F0502020204030204" pitchFamily="34" charset="0"/>
              </a:rPr>
              <a:t>řídí denní rytmy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F5BA0F4B-EBA7-415F-9441-A6AEE5AA3387}"/>
              </a:ext>
            </a:extLst>
          </p:cNvPr>
          <p:cNvSpPr/>
          <p:nvPr/>
        </p:nvSpPr>
        <p:spPr>
          <a:xfrm>
            <a:off x="2125663" y="1266825"/>
            <a:ext cx="288925" cy="3333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dirty="0">
                <a:solidFill>
                  <a:schemeClr val="tx1"/>
                </a:solidFill>
                <a:latin typeface="Calibri" panose="020F0502020204030204" pitchFamily="34" charset="0"/>
              </a:rPr>
              <a:t>1</a:t>
            </a:r>
          </a:p>
        </p:txBody>
      </p:sp>
      <p:sp>
        <p:nvSpPr>
          <p:cNvPr id="46085" name="Obdélník 4">
            <a:extLst>
              <a:ext uri="{FF2B5EF4-FFF2-40B4-BE49-F238E27FC236}">
                <a16:creationId xmlns:a16="http://schemas.microsoft.com/office/drawing/2014/main" xmlns="" id="{87AF59F8-0352-4199-A2FE-726CFF5CDE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313" y="2228850"/>
            <a:ext cx="56880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>
                <a:solidFill>
                  <a:srgbClr val="231F20"/>
                </a:solidFill>
                <a:latin typeface="Calibri" panose="020F0502020204030204" pitchFamily="34" charset="0"/>
              </a:rPr>
              <a:t>Serotonin-N-acetyltransferasa</a:t>
            </a:r>
            <a:r>
              <a:rPr lang="cs-CZ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cs-CZ" altLang="cs-CZ" sz="2000" i="1">
                <a:solidFill>
                  <a:srgbClr val="000000"/>
                </a:solidFill>
                <a:latin typeface="Calibri" panose="020F0502020204030204" pitchFamily="34" charset="0"/>
              </a:rPr>
              <a:t>EC 2.3.1.87</a:t>
            </a:r>
            <a:endParaRPr lang="cs-CZ" altLang="cs-CZ" sz="2000">
              <a:latin typeface="Calibri" panose="020F0502020204030204" pitchFamily="34" charset="0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xmlns="" id="{21CFCF24-CDA7-4521-A7D9-A91CB28FBA5E}"/>
              </a:ext>
            </a:extLst>
          </p:cNvPr>
          <p:cNvSpPr/>
          <p:nvPr/>
        </p:nvSpPr>
        <p:spPr>
          <a:xfrm>
            <a:off x="560388" y="2768600"/>
            <a:ext cx="288925" cy="3333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dirty="0">
                <a:solidFill>
                  <a:schemeClr val="tx1"/>
                </a:solidFill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46087" name="Obdélník 6">
            <a:extLst>
              <a:ext uri="{FF2B5EF4-FFF2-40B4-BE49-F238E27FC236}">
                <a16:creationId xmlns:a16="http://schemas.microsoft.com/office/drawing/2014/main" xmlns="" id="{2B43C621-2A8C-42A4-9CB1-E2DE8B9B15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313" y="2741613"/>
            <a:ext cx="53276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>
                <a:solidFill>
                  <a:srgbClr val="231F20"/>
                </a:solidFill>
                <a:latin typeface="Calibri" panose="020F0502020204030204" pitchFamily="34" charset="0"/>
              </a:rPr>
              <a:t>Acetylserotonin-O-methyltransferasa </a:t>
            </a:r>
            <a:r>
              <a:rPr lang="cs-CZ" altLang="cs-CZ" sz="2000" i="1">
                <a:solidFill>
                  <a:srgbClr val="231F20"/>
                </a:solidFill>
                <a:latin typeface="Calibri" panose="020F0502020204030204" pitchFamily="34" charset="0"/>
              </a:rPr>
              <a:t>EC 2.1.1.4 </a:t>
            </a:r>
            <a:endParaRPr lang="cs-CZ" altLang="cs-CZ" sz="2000" i="1">
              <a:latin typeface="Calibri" panose="020F0502020204030204" pitchFamily="34" charset="0"/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xmlns="" id="{A648BCCC-8AB9-474B-BE1A-813DE4706EAA}"/>
              </a:ext>
            </a:extLst>
          </p:cNvPr>
          <p:cNvSpPr/>
          <p:nvPr/>
        </p:nvSpPr>
        <p:spPr>
          <a:xfrm>
            <a:off x="560388" y="2284413"/>
            <a:ext cx="288925" cy="333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dirty="0">
                <a:solidFill>
                  <a:schemeClr val="tx1"/>
                </a:solidFill>
                <a:latin typeface="Calibri" panose="020F0502020204030204" pitchFamily="34" charset="0"/>
              </a:rPr>
              <a:t>1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xmlns="" id="{EC779E1D-1224-4347-9E00-5DAA92589310}"/>
              </a:ext>
            </a:extLst>
          </p:cNvPr>
          <p:cNvSpPr/>
          <p:nvPr/>
        </p:nvSpPr>
        <p:spPr>
          <a:xfrm>
            <a:off x="4314825" y="1309688"/>
            <a:ext cx="288925" cy="33496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dirty="0">
                <a:solidFill>
                  <a:schemeClr val="tx1"/>
                </a:solidFill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46090" name="TextovéPole 13">
            <a:extLst>
              <a:ext uri="{FF2B5EF4-FFF2-40B4-BE49-F238E27FC236}">
                <a16:creationId xmlns:a16="http://schemas.microsoft.com/office/drawing/2014/main" xmlns="" id="{6463DD2C-3520-41C0-AD32-445FF42BFF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3138" y="92075"/>
            <a:ext cx="1520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b="1">
                <a:latin typeface="Calibri" panose="020F0502020204030204" pitchFamily="34" charset="0"/>
              </a:rPr>
              <a:t>Melatonin</a:t>
            </a:r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08304" y="4528343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4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Obdélník 1">
            <a:extLst>
              <a:ext uri="{FF2B5EF4-FFF2-40B4-BE49-F238E27FC236}">
                <a16:creationId xmlns:a16="http://schemas.microsoft.com/office/drawing/2014/main" xmlns="" id="{04A52344-7AA8-4BF5-B662-047A82E038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00" y="188913"/>
            <a:ext cx="2590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b="1">
                <a:solidFill>
                  <a:srgbClr val="92D050"/>
                </a:solidFill>
                <a:latin typeface="Calibri" panose="020F0502020204030204" pitchFamily="34" charset="0"/>
              </a:rPr>
              <a:t>Peptidy a bílkoviny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F3A4B9B-A0D7-4A6C-A256-A0B4B917D8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908050"/>
            <a:ext cx="8326438" cy="6208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20700" lvl="1" indent="0">
              <a:buFontTx/>
              <a:buNone/>
              <a:defRPr/>
            </a:pPr>
            <a:r>
              <a:rPr lang="cs-CZ" altLang="cs-CZ" sz="2000" dirty="0">
                <a:latin typeface="Calibri" panose="020F0502020204030204" pitchFamily="34" charset="0"/>
              </a:rPr>
              <a:t>Často syntetizovány ve formě </a:t>
            </a:r>
            <a:r>
              <a:rPr lang="cs-CZ" altLang="cs-CZ" sz="2000" dirty="0" err="1">
                <a:latin typeface="Calibri" panose="020F0502020204030204" pitchFamily="34" charset="0"/>
              </a:rPr>
              <a:t>prohormonů</a:t>
            </a:r>
            <a:r>
              <a:rPr lang="cs-CZ" altLang="cs-CZ" sz="2000" dirty="0">
                <a:latin typeface="Calibri" panose="020F0502020204030204" pitchFamily="34" charset="0"/>
              </a:rPr>
              <a:t> - aktivace před nebo po sekreci</a:t>
            </a:r>
          </a:p>
          <a:p>
            <a:pPr marL="1238250" lvl="2" indent="-304800">
              <a:lnSpc>
                <a:spcPct val="90000"/>
              </a:lnSpc>
              <a:defRPr/>
            </a:pPr>
            <a:endParaRPr lang="cs-CZ" altLang="cs-CZ" sz="2000" dirty="0">
              <a:latin typeface="Calibri" panose="020F0502020204030204" pitchFamily="34" charset="0"/>
            </a:endParaRPr>
          </a:p>
          <a:p>
            <a:pPr marL="533400" lvl="1" indent="0">
              <a:lnSpc>
                <a:spcPct val="90000"/>
              </a:lnSpc>
              <a:buFontTx/>
              <a:buNone/>
              <a:defRPr/>
            </a:pPr>
            <a:endParaRPr lang="en-US" altLang="cs-CZ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1184275" lvl="2">
              <a:lnSpc>
                <a:spcPct val="90000"/>
              </a:lnSpc>
              <a:defRPr/>
            </a:pPr>
            <a:r>
              <a:rPr lang="cs-CZ" altLang="cs-CZ" sz="2000" b="1" dirty="0">
                <a:latin typeface="Calibri" panose="020F0502020204030204" pitchFamily="34" charset="0"/>
              </a:rPr>
              <a:t>Krátké peptidy</a:t>
            </a:r>
            <a:endParaRPr lang="en-US" altLang="cs-CZ" sz="2000" dirty="0">
              <a:latin typeface="Calibri" panose="020F0502020204030204" pitchFamily="34" charset="0"/>
            </a:endParaRPr>
          </a:p>
          <a:p>
            <a:pPr lvl="3">
              <a:lnSpc>
                <a:spcPct val="90000"/>
              </a:lnSpc>
              <a:defRPr/>
            </a:pPr>
            <a:r>
              <a:rPr lang="cs-CZ" altLang="cs-CZ" i="1" dirty="0">
                <a:latin typeface="Calibri" panose="020F0502020204030204" pitchFamily="34" charset="0"/>
              </a:rPr>
              <a:t>např. a</a:t>
            </a:r>
            <a:r>
              <a:rPr lang="en-US" altLang="cs-CZ" i="1" dirty="0" err="1">
                <a:latin typeface="Calibri" panose="020F0502020204030204" pitchFamily="34" charset="0"/>
              </a:rPr>
              <a:t>ntidiuretic</a:t>
            </a:r>
            <a:r>
              <a:rPr lang="cs-CZ" altLang="cs-CZ" i="1" dirty="0" err="1">
                <a:latin typeface="Calibri" panose="020F0502020204030204" pitchFamily="34" charset="0"/>
              </a:rPr>
              <a:t>ký</a:t>
            </a:r>
            <a:r>
              <a:rPr lang="en-US" altLang="cs-CZ" i="1" dirty="0">
                <a:latin typeface="Calibri" panose="020F0502020204030204" pitchFamily="34" charset="0"/>
              </a:rPr>
              <a:t> </a:t>
            </a:r>
            <a:r>
              <a:rPr lang="en-US" altLang="cs-CZ" i="1" dirty="0" err="1">
                <a:latin typeface="Calibri" panose="020F0502020204030204" pitchFamily="34" charset="0"/>
              </a:rPr>
              <a:t>hormon</a:t>
            </a:r>
            <a:r>
              <a:rPr lang="en-US" altLang="cs-CZ" i="1" dirty="0">
                <a:latin typeface="Calibri" panose="020F0502020204030204" pitchFamily="34" charset="0"/>
              </a:rPr>
              <a:t> </a:t>
            </a:r>
            <a:r>
              <a:rPr lang="en-US" altLang="cs-CZ" dirty="0">
                <a:latin typeface="Calibri" panose="020F0502020204030204" pitchFamily="34" charset="0"/>
              </a:rPr>
              <a:t>(ADH)</a:t>
            </a:r>
            <a:r>
              <a:rPr lang="cs-CZ" altLang="cs-CZ" i="1" dirty="0">
                <a:latin typeface="Calibri" panose="020F0502020204030204" pitchFamily="34" charset="0"/>
              </a:rPr>
              <a:t>, </a:t>
            </a:r>
            <a:r>
              <a:rPr lang="en-US" altLang="cs-CZ" i="1" dirty="0">
                <a:latin typeface="Calibri" panose="020F0502020204030204" pitchFamily="34" charset="0"/>
              </a:rPr>
              <a:t>oxytocin </a:t>
            </a:r>
            <a:r>
              <a:rPr lang="en-US" altLang="cs-CZ" dirty="0">
                <a:latin typeface="Calibri" panose="020F0502020204030204" pitchFamily="34" charset="0"/>
              </a:rPr>
              <a:t>(OXT) (</a:t>
            </a:r>
            <a:r>
              <a:rPr lang="cs-CZ" altLang="cs-CZ" dirty="0">
                <a:latin typeface="Calibri" panose="020F0502020204030204" pitchFamily="34" charset="0"/>
              </a:rPr>
              <a:t>9 AK</a:t>
            </a:r>
            <a:r>
              <a:rPr lang="en-US" altLang="cs-CZ" dirty="0">
                <a:latin typeface="Calibri" panose="020F0502020204030204" pitchFamily="34" charset="0"/>
              </a:rPr>
              <a:t>)</a:t>
            </a:r>
          </a:p>
          <a:p>
            <a:pPr marL="1184275" lvl="2">
              <a:lnSpc>
                <a:spcPct val="90000"/>
              </a:lnSpc>
              <a:defRPr/>
            </a:pPr>
            <a:r>
              <a:rPr lang="cs-CZ" altLang="cs-CZ" sz="2000" b="1" dirty="0">
                <a:latin typeface="Calibri" panose="020F0502020204030204" pitchFamily="34" charset="0"/>
              </a:rPr>
              <a:t>Proteiny</a:t>
            </a:r>
            <a:endParaRPr lang="en-US" altLang="cs-CZ" sz="2000" b="1" dirty="0">
              <a:latin typeface="Calibri" panose="020F0502020204030204" pitchFamily="34" charset="0"/>
            </a:endParaRPr>
          </a:p>
          <a:p>
            <a:pPr lvl="3">
              <a:lnSpc>
                <a:spcPct val="90000"/>
              </a:lnSpc>
              <a:defRPr/>
            </a:pPr>
            <a:r>
              <a:rPr lang="cs-CZ" altLang="cs-CZ" i="1" dirty="0">
                <a:latin typeface="Calibri" panose="020F0502020204030204" pitchFamily="34" charset="0"/>
              </a:rPr>
              <a:t>např. růstový hormon </a:t>
            </a:r>
            <a:r>
              <a:rPr lang="en-US" altLang="cs-CZ" dirty="0">
                <a:latin typeface="Calibri" panose="020F0502020204030204" pitchFamily="34" charset="0"/>
              </a:rPr>
              <a:t>(GH; 191 </a:t>
            </a:r>
            <a:r>
              <a:rPr lang="cs-CZ" altLang="cs-CZ" dirty="0">
                <a:latin typeface="Calibri" panose="020F0502020204030204" pitchFamily="34" charset="0"/>
              </a:rPr>
              <a:t>AK</a:t>
            </a:r>
            <a:r>
              <a:rPr lang="en-US" altLang="cs-CZ" dirty="0">
                <a:latin typeface="Calibri" panose="020F0502020204030204" pitchFamily="34" charset="0"/>
              </a:rPr>
              <a:t>)</a:t>
            </a:r>
            <a:r>
              <a:rPr lang="cs-CZ" altLang="cs-CZ" dirty="0">
                <a:latin typeface="Calibri" panose="020F0502020204030204" pitchFamily="34" charset="0"/>
              </a:rPr>
              <a:t>,</a:t>
            </a:r>
            <a:r>
              <a:rPr lang="en-US" altLang="cs-CZ" dirty="0">
                <a:latin typeface="Calibri" panose="020F0502020204030204" pitchFamily="34" charset="0"/>
              </a:rPr>
              <a:t> </a:t>
            </a:r>
            <a:r>
              <a:rPr lang="en-US" altLang="cs-CZ" i="1" dirty="0">
                <a:latin typeface="Calibri" panose="020F0502020204030204" pitchFamily="34" charset="0"/>
              </a:rPr>
              <a:t>prolactin </a:t>
            </a:r>
            <a:r>
              <a:rPr lang="en-US" altLang="cs-CZ" dirty="0">
                <a:latin typeface="Calibri" panose="020F0502020204030204" pitchFamily="34" charset="0"/>
              </a:rPr>
              <a:t>(PRL; 198 </a:t>
            </a:r>
            <a:r>
              <a:rPr lang="cs-CZ" altLang="cs-CZ" dirty="0">
                <a:latin typeface="Calibri" panose="020F0502020204030204" pitchFamily="34" charset="0"/>
              </a:rPr>
              <a:t>AK</a:t>
            </a:r>
            <a:r>
              <a:rPr lang="en-US" altLang="cs-CZ" dirty="0">
                <a:latin typeface="Calibri" panose="020F0502020204030204" pitchFamily="34" charset="0"/>
              </a:rPr>
              <a:t>)</a:t>
            </a:r>
          </a:p>
          <a:p>
            <a:pPr lvl="2">
              <a:defRPr/>
            </a:pPr>
            <a:r>
              <a:rPr lang="cs-CZ" altLang="cs-CZ" sz="2000" b="1" dirty="0">
                <a:latin typeface="Calibri" panose="020F0502020204030204" pitchFamily="34" charset="0"/>
              </a:rPr>
              <a:t>Glykoproteiny - proteiny</a:t>
            </a:r>
            <a:r>
              <a:rPr lang="cs-CZ" altLang="cs-CZ" sz="2000" dirty="0">
                <a:latin typeface="Calibri" panose="020F0502020204030204" pitchFamily="34" charset="0"/>
              </a:rPr>
              <a:t> </a:t>
            </a:r>
            <a:r>
              <a:rPr lang="cs-CZ" altLang="cs-CZ" sz="2000" b="1" dirty="0">
                <a:latin typeface="Calibri" panose="020F0502020204030204" pitchFamily="34" charset="0"/>
              </a:rPr>
              <a:t>se sacharidovým řetězcem</a:t>
            </a:r>
            <a:endParaRPr lang="en-US" altLang="cs-CZ" sz="2000" b="1" dirty="0">
              <a:latin typeface="Calibri" panose="020F0502020204030204" pitchFamily="34" charset="0"/>
            </a:endParaRPr>
          </a:p>
          <a:p>
            <a:pPr lvl="3">
              <a:defRPr/>
            </a:pPr>
            <a:r>
              <a:rPr lang="cs-CZ" altLang="cs-CZ" i="1" dirty="0" err="1">
                <a:latin typeface="Calibri" panose="020F0502020204030204" pitchFamily="34" charset="0"/>
              </a:rPr>
              <a:t>t</a:t>
            </a:r>
            <a:r>
              <a:rPr lang="en-US" altLang="cs-CZ" i="1" dirty="0" err="1">
                <a:latin typeface="Calibri" panose="020F0502020204030204" pitchFamily="34" charset="0"/>
              </a:rPr>
              <a:t>hyr</a:t>
            </a:r>
            <a:r>
              <a:rPr lang="cs-CZ" altLang="cs-CZ" i="1" dirty="0" err="1">
                <a:latin typeface="Calibri" panose="020F0502020204030204" pitchFamily="34" charset="0"/>
              </a:rPr>
              <a:t>eotropin</a:t>
            </a:r>
            <a:r>
              <a:rPr lang="en-US" altLang="cs-CZ" i="1" dirty="0">
                <a:latin typeface="Calibri" panose="020F0502020204030204" pitchFamily="34" charset="0"/>
              </a:rPr>
              <a:t> </a:t>
            </a:r>
            <a:r>
              <a:rPr lang="en-US" altLang="cs-CZ" dirty="0">
                <a:latin typeface="Calibri" panose="020F0502020204030204" pitchFamily="34" charset="0"/>
              </a:rPr>
              <a:t>(TSH)</a:t>
            </a:r>
          </a:p>
          <a:p>
            <a:pPr lvl="3">
              <a:defRPr/>
            </a:pPr>
            <a:r>
              <a:rPr lang="cs-CZ" altLang="cs-CZ" i="1" dirty="0" err="1">
                <a:latin typeface="Calibri" panose="020F0502020204030204" pitchFamily="34" charset="0"/>
              </a:rPr>
              <a:t>l</a:t>
            </a:r>
            <a:r>
              <a:rPr lang="en-US" altLang="cs-CZ" i="1" dirty="0" err="1">
                <a:latin typeface="Calibri" panose="020F0502020204030204" pitchFamily="34" charset="0"/>
              </a:rPr>
              <a:t>uteiniz</a:t>
            </a:r>
            <a:r>
              <a:rPr lang="cs-CZ" altLang="cs-CZ" i="1" dirty="0" err="1">
                <a:latin typeface="Calibri" panose="020F0502020204030204" pitchFamily="34" charset="0"/>
              </a:rPr>
              <a:t>ační</a:t>
            </a:r>
            <a:r>
              <a:rPr lang="en-US" altLang="cs-CZ" i="1" dirty="0">
                <a:latin typeface="Calibri" panose="020F0502020204030204" pitchFamily="34" charset="0"/>
              </a:rPr>
              <a:t> </a:t>
            </a:r>
            <a:r>
              <a:rPr lang="en-US" altLang="cs-CZ" i="1" dirty="0" err="1">
                <a:latin typeface="Calibri" panose="020F0502020204030204" pitchFamily="34" charset="0"/>
              </a:rPr>
              <a:t>hormon</a:t>
            </a:r>
            <a:r>
              <a:rPr lang="en-US" altLang="cs-CZ" i="1" dirty="0">
                <a:latin typeface="Calibri" panose="020F0502020204030204" pitchFamily="34" charset="0"/>
              </a:rPr>
              <a:t> (LH)</a:t>
            </a:r>
          </a:p>
          <a:p>
            <a:pPr lvl="3">
              <a:defRPr/>
            </a:pPr>
            <a:r>
              <a:rPr lang="cs-CZ" altLang="cs-CZ" i="1" dirty="0" err="1">
                <a:latin typeface="Calibri" panose="020F0502020204030204" pitchFamily="34" charset="0"/>
              </a:rPr>
              <a:t>f</a:t>
            </a:r>
            <a:r>
              <a:rPr lang="en-US" altLang="cs-CZ" i="1" dirty="0" err="1">
                <a:latin typeface="Calibri" panose="020F0502020204030204" pitchFamily="34" charset="0"/>
              </a:rPr>
              <a:t>ol</a:t>
            </a:r>
            <a:r>
              <a:rPr lang="cs-CZ" altLang="cs-CZ" i="1" dirty="0" err="1">
                <a:latin typeface="Calibri" panose="020F0502020204030204" pitchFamily="34" charset="0"/>
              </a:rPr>
              <a:t>ikuly</a:t>
            </a:r>
            <a:r>
              <a:rPr lang="cs-CZ" altLang="cs-CZ" i="1" dirty="0">
                <a:latin typeface="Calibri" panose="020F0502020204030204" pitchFamily="34" charset="0"/>
              </a:rPr>
              <a:t> stimulující hormon</a:t>
            </a:r>
            <a:r>
              <a:rPr lang="en-US" altLang="cs-CZ" i="1" dirty="0">
                <a:latin typeface="Calibri" panose="020F0502020204030204" pitchFamily="34" charset="0"/>
              </a:rPr>
              <a:t> (FSH)</a:t>
            </a:r>
            <a:endParaRPr lang="en-US" altLang="cs-CZ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56376" y="458112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7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xmlns="" id="{694FF3C1-6D2D-43AE-9542-A2985C1159F5}"/>
              </a:ext>
            </a:extLst>
          </p:cNvPr>
          <p:cNvGraphicFramePr>
            <a:graphicFrameLocks noGrp="1"/>
          </p:cNvGraphicFramePr>
          <p:nvPr/>
        </p:nvGraphicFramePr>
        <p:xfrm>
          <a:off x="0" y="115888"/>
          <a:ext cx="9166225" cy="6281737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9138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601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29223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5767">
                <a:tc>
                  <a:txBody>
                    <a:bodyPr/>
                    <a:lstStyle/>
                    <a:p>
                      <a:r>
                        <a:rPr lang="cs-CZ" sz="1800" b="1" dirty="0">
                          <a:latin typeface="Calibri" panose="020F0502020204030204" pitchFamily="34" charset="0"/>
                        </a:rPr>
                        <a:t>Produkující žláza</a:t>
                      </a:r>
                    </a:p>
                  </a:txBody>
                  <a:tcPr marL="91443" marR="91443" marT="45718" marB="45718"/>
                </a:tc>
                <a:tc>
                  <a:txBody>
                    <a:bodyPr/>
                    <a:lstStyle/>
                    <a:p>
                      <a:r>
                        <a:rPr lang="cs-CZ" sz="1800" b="1" dirty="0">
                          <a:latin typeface="Calibri" panose="020F0502020204030204" pitchFamily="34" charset="0"/>
                        </a:rPr>
                        <a:t>Hormon</a:t>
                      </a:r>
                    </a:p>
                  </a:txBody>
                  <a:tcPr marL="91443" marR="91443" marT="45718" marB="45718"/>
                </a:tc>
                <a:tc>
                  <a:txBody>
                    <a:bodyPr/>
                    <a:lstStyle/>
                    <a:p>
                      <a:r>
                        <a:rPr lang="cs-CZ" sz="1800" b="1" dirty="0">
                          <a:latin typeface="Calibri" panose="020F0502020204030204" pitchFamily="34" charset="0"/>
                        </a:rPr>
                        <a:t>Fyziologické účinky </a:t>
                      </a:r>
                    </a:p>
                  </a:txBody>
                  <a:tcPr marL="91443" marR="91443" marT="45718" marB="45718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0607">
                <a:tc>
                  <a:txBody>
                    <a:bodyPr/>
                    <a:lstStyle/>
                    <a:p>
                      <a:r>
                        <a:rPr lang="cs-CZ" sz="1400" b="1" dirty="0" err="1">
                          <a:latin typeface="Calibri" panose="020F0502020204030204" pitchFamily="34" charset="0"/>
                        </a:rPr>
                        <a:t>Hypothalamus</a:t>
                      </a:r>
                      <a:endParaRPr lang="cs-CZ" sz="1400" b="1" dirty="0">
                        <a:latin typeface="Calibri" panose="020F0502020204030204" pitchFamily="34" charset="0"/>
                      </a:endParaRPr>
                    </a:p>
                  </a:txBody>
                  <a:tcPr marL="91443" marR="91443" marT="45718" marB="45718"/>
                </a:tc>
                <a:tc>
                  <a:txBody>
                    <a:bodyPr/>
                    <a:lstStyle/>
                    <a:p>
                      <a:r>
                        <a:rPr lang="cs-CZ" sz="1400" b="1" dirty="0" err="1">
                          <a:solidFill>
                            <a:srgbClr val="00B050"/>
                          </a:solidFill>
                          <a:latin typeface="Calibri" panose="020F0502020204030204" pitchFamily="34" charset="0"/>
                        </a:rPr>
                        <a:t>liberiny</a:t>
                      </a:r>
                      <a:r>
                        <a:rPr lang="cs-CZ" sz="14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cs-CZ" sz="1400" b="1" dirty="0" err="1">
                          <a:solidFill>
                            <a:srgbClr val="00B050"/>
                          </a:solidFill>
                          <a:latin typeface="Calibri" panose="020F0502020204030204" pitchFamily="34" charset="0"/>
                        </a:rPr>
                        <a:t>statiny</a:t>
                      </a:r>
                      <a:r>
                        <a:rPr lang="cs-CZ" sz="14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1443" marR="91443" marT="45718" marB="45718"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Calibri" panose="020F0502020204030204" pitchFamily="34" charset="0"/>
                        </a:rPr>
                        <a:t>uvolňují hormony (resp. blokují uvolňování hormonů) z </a:t>
                      </a:r>
                      <a:r>
                        <a:rPr lang="cs-CZ" sz="1400" dirty="0" err="1">
                          <a:latin typeface="Calibri" panose="020F0502020204030204" pitchFamily="34" charset="0"/>
                        </a:rPr>
                        <a:t>adenohypofysy</a:t>
                      </a:r>
                      <a:r>
                        <a:rPr lang="cs-CZ" sz="1400" dirty="0"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1443" marR="91443" marT="45718" marB="45718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0055">
                <a:tc>
                  <a:txBody>
                    <a:bodyPr/>
                    <a:lstStyle/>
                    <a:p>
                      <a:r>
                        <a:rPr lang="cs-CZ" sz="1400" b="1" dirty="0">
                          <a:latin typeface="Calibri" panose="020F0502020204030204" pitchFamily="34" charset="0"/>
                        </a:rPr>
                        <a:t>Neurohypofýza</a:t>
                      </a:r>
                    </a:p>
                  </a:txBody>
                  <a:tcPr marL="91443" marR="91443" marT="45718" marB="45718"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</a:rPr>
                        <a:t>oxytocin</a:t>
                      </a:r>
                    </a:p>
                  </a:txBody>
                  <a:tcPr marL="91443" marR="91443" marT="45718" marB="4571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>
                          <a:latin typeface="Calibri" panose="020F0502020204030204" pitchFamily="34" charset="0"/>
                        </a:rPr>
                        <a:t>stahy hladkého svalstva (děloha, mléčná žláza, „hormon lásky“) </a:t>
                      </a:r>
                    </a:p>
                  </a:txBody>
                  <a:tcPr marL="91443" marR="91443" marT="45718" marB="45718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4805">
                <a:tc>
                  <a:txBody>
                    <a:bodyPr/>
                    <a:lstStyle/>
                    <a:p>
                      <a:endParaRPr lang="cs-CZ" sz="1400" b="1" dirty="0">
                        <a:latin typeface="Calibri" panose="020F0502020204030204" pitchFamily="34" charset="0"/>
                      </a:endParaRPr>
                    </a:p>
                  </a:txBody>
                  <a:tcPr marL="91443" marR="91443" marT="45718" marB="45718"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</a:rPr>
                        <a:t>vasopresin (ADH) </a:t>
                      </a:r>
                    </a:p>
                  </a:txBody>
                  <a:tcPr marL="91443" marR="91443" marT="45718" marB="4571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>
                          <a:latin typeface="Calibri" panose="020F0502020204030204" pitchFamily="34" charset="0"/>
                        </a:rPr>
                        <a:t>zadržování vody, zvyšování krevního tlaku </a:t>
                      </a:r>
                    </a:p>
                  </a:txBody>
                  <a:tcPr marL="91443" marR="91443" marT="45718" marB="45718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23">
                <a:tc>
                  <a:txBody>
                    <a:bodyPr/>
                    <a:lstStyle/>
                    <a:p>
                      <a:r>
                        <a:rPr lang="cs-CZ" sz="1400" b="1" dirty="0">
                          <a:latin typeface="Calibri" panose="020F0502020204030204" pitchFamily="34" charset="0"/>
                        </a:rPr>
                        <a:t>Adenohypofýza</a:t>
                      </a:r>
                    </a:p>
                  </a:txBody>
                  <a:tcPr marL="91443" marR="91443" marT="45718" marB="45718"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</a:rPr>
                        <a:t>kortikotropin (ACTH) </a:t>
                      </a:r>
                    </a:p>
                  </a:txBody>
                  <a:tcPr marL="91443" marR="91443" marT="45718" marB="45718"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Calibri" panose="020F0502020204030204" pitchFamily="34" charset="0"/>
                        </a:rPr>
                        <a:t>stimulace vylučování steroidních hormonů z kůry nadledvinek </a:t>
                      </a:r>
                    </a:p>
                  </a:txBody>
                  <a:tcPr marL="91443" marR="91443" marT="45718" marB="45718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23">
                <a:tc>
                  <a:txBody>
                    <a:bodyPr/>
                    <a:lstStyle/>
                    <a:p>
                      <a:endParaRPr lang="cs-CZ" sz="1400" b="1" dirty="0">
                        <a:latin typeface="Calibri" panose="020F0502020204030204" pitchFamily="34" charset="0"/>
                      </a:endParaRPr>
                    </a:p>
                  </a:txBody>
                  <a:tcPr marL="91443" marR="91443" marT="45718" marB="45718"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</a:rPr>
                        <a:t>enkefalin, endorfin </a:t>
                      </a:r>
                    </a:p>
                  </a:txBody>
                  <a:tcPr marL="91443" marR="91443" marT="45718" marB="4571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>
                          <a:latin typeface="Calibri" panose="020F0502020204030204" pitchFamily="34" charset="0"/>
                        </a:rPr>
                        <a:t>opioidní</a:t>
                      </a:r>
                      <a:r>
                        <a:rPr lang="cs-CZ" sz="1400" dirty="0">
                          <a:latin typeface="Calibri" panose="020F0502020204030204" pitchFamily="34" charset="0"/>
                        </a:rPr>
                        <a:t> účinek na CNS </a:t>
                      </a:r>
                    </a:p>
                  </a:txBody>
                  <a:tcPr marL="91443" marR="91443" marT="45718" marB="45718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23">
                <a:tc>
                  <a:txBody>
                    <a:bodyPr/>
                    <a:lstStyle/>
                    <a:p>
                      <a:endParaRPr lang="cs-CZ" sz="1400" b="1" dirty="0">
                        <a:latin typeface="Calibri" panose="020F0502020204030204" pitchFamily="34" charset="0"/>
                      </a:endParaRPr>
                    </a:p>
                  </a:txBody>
                  <a:tcPr marL="91443" marR="91443" marT="45718" marB="45718"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</a:rPr>
                        <a:t>somatotropin</a:t>
                      </a:r>
                    </a:p>
                  </a:txBody>
                  <a:tcPr marL="91443" marR="91443" marT="45718" marB="45718"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Calibri" panose="020F0502020204030204" pitchFamily="34" charset="0"/>
                        </a:rPr>
                        <a:t>růstový hormon</a:t>
                      </a:r>
                    </a:p>
                  </a:txBody>
                  <a:tcPr marL="91443" marR="91443" marT="45718" marB="45718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23">
                <a:tc>
                  <a:txBody>
                    <a:bodyPr/>
                    <a:lstStyle/>
                    <a:p>
                      <a:endParaRPr lang="cs-CZ" sz="1400" b="1" dirty="0">
                        <a:latin typeface="Calibri" panose="020F0502020204030204" pitchFamily="34" charset="0"/>
                      </a:endParaRPr>
                    </a:p>
                  </a:txBody>
                  <a:tcPr marL="91443" marR="91443" marT="45718" marB="45718"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</a:rPr>
                        <a:t>prolaktin</a:t>
                      </a:r>
                      <a:r>
                        <a:rPr lang="cs-CZ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1443" marR="91443" marT="45718" marB="45718"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Calibri" panose="020F0502020204030204" pitchFamily="34" charset="0"/>
                        </a:rPr>
                        <a:t>stimuluje produkci mléka </a:t>
                      </a:r>
                    </a:p>
                  </a:txBody>
                  <a:tcPr marL="91443" marR="91443" marT="45718" marB="45718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23">
                <a:tc>
                  <a:txBody>
                    <a:bodyPr/>
                    <a:lstStyle/>
                    <a:p>
                      <a:endParaRPr lang="cs-CZ" sz="1400" b="1" dirty="0">
                        <a:latin typeface="Calibri" panose="020F0502020204030204" pitchFamily="34" charset="0"/>
                      </a:endParaRPr>
                    </a:p>
                  </a:txBody>
                  <a:tcPr marL="91443" marR="91443" marT="45718" marB="45718"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thyreotropin</a:t>
                      </a:r>
                    </a:p>
                  </a:txBody>
                  <a:tcPr marL="91443" marR="91443" marT="45718" marB="45718"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Calibri" panose="020F0502020204030204" pitchFamily="34" charset="0"/>
                        </a:rPr>
                        <a:t>stimuluje vylučování </a:t>
                      </a:r>
                      <a:r>
                        <a:rPr lang="cs-CZ" sz="1400" dirty="0" err="1">
                          <a:latin typeface="Calibri" panose="020F0502020204030204" pitchFamily="34" charset="0"/>
                        </a:rPr>
                        <a:t>thyroxinu</a:t>
                      </a:r>
                      <a:r>
                        <a:rPr lang="cs-CZ" sz="1400" dirty="0"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1443" marR="91443" marT="45718" marB="45718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79093">
                <a:tc>
                  <a:txBody>
                    <a:bodyPr/>
                    <a:lstStyle/>
                    <a:p>
                      <a:endParaRPr lang="cs-CZ" sz="1400" b="1" dirty="0">
                        <a:latin typeface="Calibri" panose="020F0502020204030204" pitchFamily="34" charset="0"/>
                      </a:endParaRPr>
                    </a:p>
                  </a:txBody>
                  <a:tcPr marL="91443" marR="91443" marT="45718" marB="45718"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gonadotropiny: </a:t>
                      </a:r>
                      <a:r>
                        <a:rPr lang="cs-CZ" sz="1400" b="1" dirty="0" err="1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folitropin</a:t>
                      </a:r>
                      <a:r>
                        <a:rPr lang="cs-CZ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cs-CZ" sz="1400" b="1" dirty="0" err="1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lutropin</a:t>
                      </a:r>
                      <a:r>
                        <a:rPr lang="cs-CZ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1443" marR="91443" marT="45718" marB="45718"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Calibri" panose="020F0502020204030204" pitchFamily="34" charset="0"/>
                        </a:rPr>
                        <a:t>stimulují tvorbu pohlavních hormonů, řídí menstruační cyklus </a:t>
                      </a:r>
                    </a:p>
                  </a:txBody>
                  <a:tcPr marL="91443" marR="91443" marT="45718" marB="45718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79093">
                <a:tc>
                  <a:txBody>
                    <a:bodyPr/>
                    <a:lstStyle/>
                    <a:p>
                      <a:r>
                        <a:rPr lang="cs-CZ" sz="1400" b="1" dirty="0">
                          <a:latin typeface="Calibri" panose="020F0502020204030204" pitchFamily="34" charset="0"/>
                        </a:rPr>
                        <a:t>Gastrointestinální trakt (tkáň)</a:t>
                      </a:r>
                    </a:p>
                  </a:txBody>
                  <a:tcPr marL="91443" marR="91443" marT="45718" marB="45718"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</a:rPr>
                        <a:t>gastrin, sekretin </a:t>
                      </a:r>
                      <a:r>
                        <a:rPr lang="cs-CZ" sz="1400" b="1" dirty="0">
                          <a:latin typeface="Calibri" panose="020F0502020204030204" pitchFamily="34" charset="0"/>
                        </a:rPr>
                        <a:t>(tkáňové </a:t>
                      </a:r>
                      <a:r>
                        <a:rPr lang="cs-CZ" sz="1400" b="1" dirty="0" err="1">
                          <a:latin typeface="Calibri" panose="020F0502020204030204" pitchFamily="34" charset="0"/>
                        </a:rPr>
                        <a:t>horm</a:t>
                      </a:r>
                      <a:r>
                        <a:rPr lang="cs-CZ" sz="1400" b="1" dirty="0">
                          <a:latin typeface="Calibri" panose="020F0502020204030204" pitchFamily="34" charset="0"/>
                        </a:rPr>
                        <a:t>.) </a:t>
                      </a:r>
                      <a:endParaRPr lang="cs-CZ" sz="1400" b="1" dirty="0">
                        <a:solidFill>
                          <a:srgbClr val="00B05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43" marR="91443" marT="45718" marB="4571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>
                          <a:latin typeface="Calibri" panose="020F0502020204030204" pitchFamily="34" charset="0"/>
                        </a:rPr>
                        <a:t>stimuluje sekreci žalud. šťáv, stimuluje sekreci pankreat. šťáv a HCO</a:t>
                      </a:r>
                      <a:r>
                        <a:rPr lang="cs-CZ" sz="1400" baseline="-25000" dirty="0"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cs-CZ" sz="1400" baseline="30000" dirty="0"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1443" marR="91443" marT="45718" marB="45718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891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dirty="0">
                          <a:latin typeface="Calibri" panose="020F0502020204030204" pitchFamily="34" charset="0"/>
                        </a:rPr>
                        <a:t>Pankreas</a:t>
                      </a:r>
                    </a:p>
                  </a:txBody>
                  <a:tcPr marL="91443" marR="91443" marT="45718" marB="45718"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</a:rPr>
                        <a:t>insulin</a:t>
                      </a:r>
                      <a:r>
                        <a:rPr lang="cs-CZ" sz="1400" b="1" dirty="0"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cs-CZ" sz="1400" b="1" dirty="0" err="1">
                          <a:solidFill>
                            <a:srgbClr val="00B050"/>
                          </a:solidFill>
                          <a:latin typeface="Calibri" panose="020F0502020204030204" pitchFamily="34" charset="0"/>
                        </a:rPr>
                        <a:t>glukagon</a:t>
                      </a:r>
                      <a:r>
                        <a:rPr lang="cs-CZ" sz="1400" b="1" dirty="0">
                          <a:latin typeface="Calibri" panose="020F0502020204030204" pitchFamily="34" charset="0"/>
                        </a:rPr>
                        <a:t> </a:t>
                      </a:r>
                      <a:endParaRPr lang="cs-CZ" sz="1400" b="1" dirty="0">
                        <a:solidFill>
                          <a:srgbClr val="00B05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43" marR="91443" marT="45718" marB="4571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>
                          <a:latin typeface="Calibri" panose="020F0502020204030204" pitchFamily="34" charset="0"/>
                        </a:rPr>
                        <a:t>regulace energetického</a:t>
                      </a:r>
                      <a:r>
                        <a:rPr lang="cs-CZ" sz="1400" baseline="0" dirty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cs-CZ" sz="1400" dirty="0">
                          <a:latin typeface="Calibri" panose="020F0502020204030204" pitchFamily="34" charset="0"/>
                        </a:rPr>
                        <a:t> metabolismu (antagonisté) </a:t>
                      </a:r>
                    </a:p>
                  </a:txBody>
                  <a:tcPr marL="91443" marR="91443" marT="45718" marB="45718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579093">
                <a:tc>
                  <a:txBody>
                    <a:bodyPr/>
                    <a:lstStyle/>
                    <a:p>
                      <a:r>
                        <a:rPr lang="cs-CZ" sz="1400" b="1" dirty="0">
                          <a:latin typeface="Calibri" panose="020F0502020204030204" pitchFamily="34" charset="0"/>
                        </a:rPr>
                        <a:t>Příštítná tělíska </a:t>
                      </a:r>
                    </a:p>
                  </a:txBody>
                  <a:tcPr marL="91443" marR="91443" marT="45718" marB="45718"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</a:rPr>
                        <a:t>parathormon</a:t>
                      </a:r>
                      <a:r>
                        <a:rPr lang="cs-CZ" sz="1400" b="1" dirty="0"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cs-CZ" sz="14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</a:rPr>
                        <a:t>kalcitonin</a:t>
                      </a:r>
                      <a:r>
                        <a:rPr lang="cs-CZ" sz="1400" b="1" dirty="0">
                          <a:latin typeface="Calibri" panose="020F0502020204030204" pitchFamily="34" charset="0"/>
                        </a:rPr>
                        <a:t> </a:t>
                      </a:r>
                      <a:endParaRPr lang="cs-CZ" sz="1400" b="1" dirty="0">
                        <a:solidFill>
                          <a:srgbClr val="00B05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43" marR="91443" marT="45718" marB="4571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>
                          <a:latin typeface="Calibri" panose="020F0502020204030204" pitchFamily="34" charset="0"/>
                        </a:rPr>
                        <a:t>regulace metabolismu Ca</a:t>
                      </a:r>
                      <a:r>
                        <a:rPr lang="cs-CZ" sz="1400" baseline="30000" dirty="0">
                          <a:latin typeface="Calibri" panose="020F0502020204030204" pitchFamily="34" charset="0"/>
                        </a:rPr>
                        <a:t>2+</a:t>
                      </a:r>
                      <a:r>
                        <a:rPr lang="cs-CZ" sz="1400" dirty="0">
                          <a:latin typeface="Calibri" panose="020F0502020204030204" pitchFamily="34" charset="0"/>
                        </a:rPr>
                        <a:t> a </a:t>
                      </a:r>
                      <a:r>
                        <a:rPr lang="cs-CZ" sz="1400" dirty="0" err="1">
                          <a:latin typeface="Calibri" panose="020F0502020204030204" pitchFamily="34" charset="0"/>
                        </a:rPr>
                        <a:t>P</a:t>
                      </a:r>
                      <a:r>
                        <a:rPr lang="cs-CZ" sz="1400" baseline="-25000" dirty="0" err="1">
                          <a:latin typeface="Calibri" panose="020F0502020204030204" pitchFamily="34" charset="0"/>
                        </a:rPr>
                        <a:t>i</a:t>
                      </a:r>
                      <a:endParaRPr lang="cs-CZ" sz="1400" baseline="-25000" dirty="0">
                        <a:latin typeface="Calibri" panose="020F0502020204030204" pitchFamily="34" charset="0"/>
                      </a:endParaRPr>
                    </a:p>
                  </a:txBody>
                  <a:tcPr marL="91443" marR="91443" marT="45718" marB="45718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70823">
                <a:tc>
                  <a:txBody>
                    <a:bodyPr/>
                    <a:lstStyle/>
                    <a:p>
                      <a:r>
                        <a:rPr lang="cs-CZ" sz="1400" b="1" dirty="0">
                          <a:latin typeface="Calibri" panose="020F0502020204030204" pitchFamily="34" charset="0"/>
                        </a:rPr>
                        <a:t>Ledviny (játra) </a:t>
                      </a:r>
                    </a:p>
                  </a:txBody>
                  <a:tcPr marL="91443" marR="91443" marT="45718" marB="45718"/>
                </a:tc>
                <a:tc>
                  <a:txBody>
                    <a:bodyPr/>
                    <a:lstStyle/>
                    <a:p>
                      <a:r>
                        <a:rPr lang="cs-CZ" sz="1400" b="1" dirty="0" err="1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erythropoetin</a:t>
                      </a:r>
                      <a:endParaRPr lang="cs-CZ" sz="14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43" marR="91443" marT="45718" marB="4571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>
                          <a:latin typeface="Calibri" panose="020F0502020204030204" pitchFamily="34" charset="0"/>
                        </a:rPr>
                        <a:t>stimuluje produkci </a:t>
                      </a:r>
                      <a:r>
                        <a:rPr lang="cs-CZ" sz="1400" dirty="0" err="1">
                          <a:latin typeface="Calibri" panose="020F0502020204030204" pitchFamily="34" charset="0"/>
                        </a:rPr>
                        <a:t>erythrocytů</a:t>
                      </a:r>
                      <a:endParaRPr lang="cs-CZ" sz="1400" dirty="0">
                        <a:latin typeface="Calibri" panose="020F0502020204030204" pitchFamily="34" charset="0"/>
                      </a:endParaRPr>
                    </a:p>
                  </a:txBody>
                  <a:tcPr marL="91443" marR="91443" marT="45718" marB="45718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579093">
                <a:tc>
                  <a:txBody>
                    <a:bodyPr/>
                    <a:lstStyle/>
                    <a:p>
                      <a:endParaRPr lang="cs-CZ" sz="1400" b="1" dirty="0">
                        <a:latin typeface="Calibri" panose="020F0502020204030204" pitchFamily="34" charset="0"/>
                      </a:endParaRPr>
                    </a:p>
                  </a:txBody>
                  <a:tcPr marL="91443" marR="91443" marT="45718" marB="4571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</a:rPr>
                        <a:t>renin</a:t>
                      </a:r>
                      <a:r>
                        <a:rPr lang="cs-CZ" sz="1400" b="1" dirty="0">
                          <a:latin typeface="Calibri" panose="020F0502020204030204" pitchFamily="34" charset="0"/>
                        </a:rPr>
                        <a:t> </a:t>
                      </a:r>
                      <a:endParaRPr lang="cs-CZ" sz="1400" b="1" dirty="0">
                        <a:solidFill>
                          <a:srgbClr val="00B050"/>
                        </a:solidFill>
                        <a:latin typeface="Calibri" panose="020F0502020204030204" pitchFamily="34" charset="0"/>
                      </a:endParaRPr>
                    </a:p>
                    <a:p>
                      <a:endParaRPr lang="cs-CZ" sz="1400" b="1" dirty="0">
                        <a:solidFill>
                          <a:srgbClr val="00B05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43" marR="91443" marT="45718" marB="4571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dirty="0">
                          <a:latin typeface="Calibri" panose="020F0502020204030204" pitchFamily="34" charset="0"/>
                        </a:rPr>
                        <a:t>enzym</a:t>
                      </a:r>
                      <a:r>
                        <a:rPr lang="cs-CZ" sz="1400" dirty="0">
                          <a:latin typeface="Calibri" panose="020F0502020204030204" pitchFamily="34" charset="0"/>
                        </a:rPr>
                        <a:t> → vznik </a:t>
                      </a:r>
                      <a:r>
                        <a:rPr lang="cs-CZ" sz="14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</a:rPr>
                        <a:t>angiotensinu</a:t>
                      </a:r>
                      <a:r>
                        <a:rPr lang="cs-CZ" sz="1400" dirty="0">
                          <a:latin typeface="Calibri" panose="020F0502020204030204" pitchFamily="34" charset="0"/>
                        </a:rPr>
                        <a:t>, regulace hospodaření s ionty a vodou, krevní a osmotický tlak</a:t>
                      </a:r>
                    </a:p>
                  </a:txBody>
                  <a:tcPr marL="91443" marR="91443" marT="45718" marB="45718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2" name="Ovál 1">
            <a:extLst>
              <a:ext uri="{FF2B5EF4-FFF2-40B4-BE49-F238E27FC236}">
                <a16:creationId xmlns:a16="http://schemas.microsoft.com/office/drawing/2014/main" xmlns="" id="{100299F0-41EE-4FE6-ADD5-65E9FB6652EC}"/>
              </a:ext>
            </a:extLst>
          </p:cNvPr>
          <p:cNvSpPr/>
          <p:nvPr/>
        </p:nvSpPr>
        <p:spPr>
          <a:xfrm>
            <a:off x="179388" y="6597650"/>
            <a:ext cx="144462" cy="144463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8195" name="TextovéPole 2">
            <a:extLst>
              <a:ext uri="{FF2B5EF4-FFF2-40B4-BE49-F238E27FC236}">
                <a16:creationId xmlns:a16="http://schemas.microsoft.com/office/drawing/2014/main" xmlns="" id="{D7F26695-D480-494F-A296-58AF4F9D28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515100"/>
            <a:ext cx="11525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>
                <a:latin typeface="Calibri" panose="020F0502020204030204" pitchFamily="34" charset="0"/>
              </a:rPr>
              <a:t>glykoprotein</a:t>
            </a:r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xmlns="" id="{A15C2987-FA39-4DDD-8B50-7FB918E3209C}"/>
              </a:ext>
            </a:extLst>
          </p:cNvPr>
          <p:cNvSpPr/>
          <p:nvPr/>
        </p:nvSpPr>
        <p:spPr>
          <a:xfrm>
            <a:off x="1835150" y="6597650"/>
            <a:ext cx="144463" cy="144463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8197" name="TextovéPole 5">
            <a:extLst>
              <a:ext uri="{FF2B5EF4-FFF2-40B4-BE49-F238E27FC236}">
                <a16:creationId xmlns:a16="http://schemas.microsoft.com/office/drawing/2014/main" xmlns="" id="{B96C98FE-D02D-4691-80B8-E4FEFF860F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6515100"/>
            <a:ext cx="7207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>
                <a:latin typeface="Calibri" panose="020F0502020204030204" pitchFamily="34" charset="0"/>
              </a:rPr>
              <a:t>peptid</a:t>
            </a:r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xmlns="" id="{F6C2F335-0087-48B0-AEC0-81061DED8E32}"/>
              </a:ext>
            </a:extLst>
          </p:cNvPr>
          <p:cNvSpPr/>
          <p:nvPr/>
        </p:nvSpPr>
        <p:spPr>
          <a:xfrm>
            <a:off x="3492500" y="6597650"/>
            <a:ext cx="142875" cy="144463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8199" name="TextovéPole 7">
            <a:extLst>
              <a:ext uri="{FF2B5EF4-FFF2-40B4-BE49-F238E27FC236}">
                <a16:creationId xmlns:a16="http://schemas.microsoft.com/office/drawing/2014/main" xmlns="" id="{ED75C20D-D173-47E9-B0DD-CD89A1D58A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6515100"/>
            <a:ext cx="11509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>
                <a:latin typeface="Calibri" panose="020F0502020204030204" pitchFamily="34" charset="0"/>
              </a:rPr>
              <a:t>protein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xmlns="" id="{D6E09627-CD90-42D8-AB50-6BC85710BF84}"/>
              </a:ext>
            </a:extLst>
          </p:cNvPr>
          <p:cNvGraphicFramePr>
            <a:graphicFrameLocks noGrp="1"/>
          </p:cNvGraphicFramePr>
          <p:nvPr/>
        </p:nvGraphicFramePr>
        <p:xfrm>
          <a:off x="179388" y="908050"/>
          <a:ext cx="8445500" cy="1493838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7633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059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87611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5838">
                <a:tc>
                  <a:txBody>
                    <a:bodyPr/>
                    <a:lstStyle/>
                    <a:p>
                      <a:r>
                        <a:rPr lang="cs-CZ" sz="1800" b="1" dirty="0">
                          <a:latin typeface="Calibri" panose="020F0502020204030204" pitchFamily="34" charset="0"/>
                        </a:rPr>
                        <a:t>Produkující žláza</a:t>
                      </a:r>
                    </a:p>
                  </a:txBody>
                  <a:tcPr marL="91436" marR="91436" marT="45728" marB="45728"/>
                </a:tc>
                <a:tc>
                  <a:txBody>
                    <a:bodyPr/>
                    <a:lstStyle/>
                    <a:p>
                      <a:r>
                        <a:rPr lang="cs-CZ" sz="1800" b="1" dirty="0">
                          <a:latin typeface="Calibri" panose="020F0502020204030204" pitchFamily="34" charset="0"/>
                        </a:rPr>
                        <a:t>Hormon</a:t>
                      </a:r>
                    </a:p>
                  </a:txBody>
                  <a:tcPr marL="91436" marR="91436" marT="45728" marB="45728"/>
                </a:tc>
                <a:tc>
                  <a:txBody>
                    <a:bodyPr/>
                    <a:lstStyle/>
                    <a:p>
                      <a:r>
                        <a:rPr lang="cs-CZ" sz="1800" b="1" dirty="0">
                          <a:latin typeface="Calibri" panose="020F0502020204030204" pitchFamily="34" charset="0"/>
                        </a:rPr>
                        <a:t>Fyziologické účinky </a:t>
                      </a:r>
                    </a:p>
                  </a:txBody>
                  <a:tcPr marL="91436" marR="91436" marT="45728" marB="45728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8272">
                <a:tc>
                  <a:txBody>
                    <a:bodyPr/>
                    <a:lstStyle/>
                    <a:p>
                      <a:r>
                        <a:rPr lang="cs-CZ" sz="1400" b="1" dirty="0" err="1">
                          <a:latin typeface="Calibri" panose="020F0502020204030204" pitchFamily="34" charset="0"/>
                        </a:rPr>
                        <a:t>Hypothalamus</a:t>
                      </a:r>
                      <a:endParaRPr lang="cs-CZ" sz="1400" b="1" dirty="0">
                        <a:latin typeface="Calibri" panose="020F0502020204030204" pitchFamily="34" charset="0"/>
                      </a:endParaRPr>
                    </a:p>
                  </a:txBody>
                  <a:tcPr marL="91436" marR="91436" marT="45728" marB="45728"/>
                </a:tc>
                <a:tc>
                  <a:txBody>
                    <a:bodyPr/>
                    <a:lstStyle/>
                    <a:p>
                      <a:r>
                        <a:rPr lang="cs-CZ" sz="1400" b="1" dirty="0" err="1">
                          <a:solidFill>
                            <a:srgbClr val="00B050"/>
                          </a:solidFill>
                          <a:latin typeface="Calibri" panose="020F0502020204030204" pitchFamily="34" charset="0"/>
                        </a:rPr>
                        <a:t>liberiny</a:t>
                      </a:r>
                      <a:r>
                        <a:rPr lang="cs-CZ" sz="14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cs-CZ" sz="1400" b="1" dirty="0" err="1">
                          <a:solidFill>
                            <a:srgbClr val="00B050"/>
                          </a:solidFill>
                          <a:latin typeface="Calibri" panose="020F0502020204030204" pitchFamily="34" charset="0"/>
                        </a:rPr>
                        <a:t>statiny</a:t>
                      </a:r>
                      <a:r>
                        <a:rPr lang="cs-CZ" sz="14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1436" marR="91436" marT="45728" marB="45728"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Calibri" panose="020F0502020204030204" pitchFamily="34" charset="0"/>
                        </a:rPr>
                        <a:t>uvolňují hormony (resp. blokují uvolňování hormonů) z </a:t>
                      </a:r>
                      <a:r>
                        <a:rPr lang="cs-CZ" sz="1400" dirty="0" err="1">
                          <a:latin typeface="Calibri" panose="020F0502020204030204" pitchFamily="34" charset="0"/>
                        </a:rPr>
                        <a:t>adenohypofysy</a:t>
                      </a:r>
                      <a:r>
                        <a:rPr lang="cs-CZ" sz="1400" dirty="0"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1436" marR="91436" marT="45728" marB="45728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4864">
                <a:tc>
                  <a:txBody>
                    <a:bodyPr/>
                    <a:lstStyle/>
                    <a:p>
                      <a:r>
                        <a:rPr lang="cs-CZ" sz="1400" b="1" dirty="0">
                          <a:latin typeface="Calibri" panose="020F0502020204030204" pitchFamily="34" charset="0"/>
                        </a:rPr>
                        <a:t>Neurohypofýza</a:t>
                      </a:r>
                    </a:p>
                  </a:txBody>
                  <a:tcPr marL="91436" marR="91436" marT="45728" marB="45728"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</a:rPr>
                        <a:t>oxytocin</a:t>
                      </a:r>
                    </a:p>
                  </a:txBody>
                  <a:tcPr marL="91436" marR="91436" marT="45728" marB="4572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>
                          <a:latin typeface="Calibri" panose="020F0502020204030204" pitchFamily="34" charset="0"/>
                        </a:rPr>
                        <a:t>stahy hladkého svalstva (děloha, mléčná žláza, „hormon lásky“) </a:t>
                      </a:r>
                    </a:p>
                  </a:txBody>
                  <a:tcPr marL="91436" marR="91436" marT="45728" marB="45728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4864">
                <a:tc>
                  <a:txBody>
                    <a:bodyPr/>
                    <a:lstStyle/>
                    <a:p>
                      <a:endParaRPr lang="cs-CZ" sz="1400" b="1" dirty="0">
                        <a:latin typeface="Calibri" panose="020F0502020204030204" pitchFamily="34" charset="0"/>
                      </a:endParaRPr>
                    </a:p>
                  </a:txBody>
                  <a:tcPr marL="91436" marR="91436" marT="45728" marB="45728"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</a:rPr>
                        <a:t>vasopresin (ADH) </a:t>
                      </a:r>
                    </a:p>
                  </a:txBody>
                  <a:tcPr marL="91436" marR="91436" marT="45728" marB="4572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>
                          <a:latin typeface="Calibri" panose="020F0502020204030204" pitchFamily="34" charset="0"/>
                        </a:rPr>
                        <a:t>zadržování vody, zvyšování krevního tlaku </a:t>
                      </a:r>
                    </a:p>
                  </a:txBody>
                  <a:tcPr marL="91436" marR="91436" marT="45728" marB="45728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3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2" name="Skupina 2">
            <a:extLst>
              <a:ext uri="{FF2B5EF4-FFF2-40B4-BE49-F238E27FC236}">
                <a16:creationId xmlns:a16="http://schemas.microsoft.com/office/drawing/2014/main" xmlns="" id="{ED36F660-3C9C-433E-89A8-6B4A2BE513AA}"/>
              </a:ext>
            </a:extLst>
          </p:cNvPr>
          <p:cNvGrpSpPr>
            <a:grpSpLocks/>
          </p:cNvGrpSpPr>
          <p:nvPr/>
        </p:nvGrpSpPr>
        <p:grpSpPr bwMode="auto">
          <a:xfrm>
            <a:off x="323850" y="90488"/>
            <a:ext cx="7986713" cy="6345237"/>
            <a:chOff x="546448" y="131545"/>
            <a:chExt cx="7987703" cy="6346305"/>
          </a:xfrm>
        </p:grpSpPr>
        <p:pic>
          <p:nvPicPr>
            <p:cNvPr id="51203" name="Picture 35" descr="figure_18_09_2_unlabeled">
              <a:extLst>
                <a:ext uri="{FF2B5EF4-FFF2-40B4-BE49-F238E27FC236}">
                  <a16:creationId xmlns:a16="http://schemas.microsoft.com/office/drawing/2014/main" xmlns="" id="{27EB791B-654E-4CF5-826C-91958B55B6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77"/>
            <a:stretch>
              <a:fillRect/>
            </a:stretch>
          </p:blipFill>
          <p:spPr bwMode="auto">
            <a:xfrm>
              <a:off x="546448" y="158012"/>
              <a:ext cx="7680359" cy="6319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04" name="Text Box 4">
              <a:extLst>
                <a:ext uri="{FF2B5EF4-FFF2-40B4-BE49-F238E27FC236}">
                  <a16:creationId xmlns:a16="http://schemas.microsoft.com/office/drawing/2014/main" xmlns="" id="{06D853B4-C39D-4265-BBBE-9BC43A06E8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89735" y="5922690"/>
              <a:ext cx="1870497" cy="5306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cs-CZ" altLang="cs-CZ" sz="1400" b="1">
                  <a:ea typeface="ＭＳ Ｐゴシック" panose="020B0600070205080204" pitchFamily="34" charset="-128"/>
                </a:rPr>
                <a:t>Ženy</a:t>
              </a:r>
              <a:r>
                <a:rPr lang="en-US" altLang="cs-CZ" sz="1400" b="1">
                  <a:ea typeface="ＭＳ Ｐゴシック" panose="020B0600070205080204" pitchFamily="34" charset="-128"/>
                </a:rPr>
                <a:t>: </a:t>
              </a:r>
              <a:r>
                <a:rPr lang="cs-CZ" altLang="cs-CZ" sz="1400" b="1">
                  <a:ea typeface="ＭＳ Ｐゴシック" panose="020B0600070205080204" pitchFamily="34" charset="-128"/>
                </a:rPr>
                <a:t>Hladký sval</a:t>
              </a:r>
            </a:p>
            <a:p>
              <a:pPr>
                <a:lnSpc>
                  <a:spcPct val="90000"/>
                </a:lnSpc>
              </a:pPr>
              <a:r>
                <a:rPr lang="cs-CZ" altLang="cs-CZ" sz="1400" b="1">
                  <a:ea typeface="ＭＳ Ｐゴシック" panose="020B0600070205080204" pitchFamily="34" charset="-128"/>
                </a:rPr>
                <a:t>dělohy a prsní žlázy</a:t>
              </a:r>
              <a:endParaRPr lang="en-US" altLang="cs-CZ" sz="14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51205" name="Text Box 5">
              <a:extLst>
                <a:ext uri="{FF2B5EF4-FFF2-40B4-BE49-F238E27FC236}">
                  <a16:creationId xmlns:a16="http://schemas.microsoft.com/office/drawing/2014/main" xmlns="" id="{6563AD86-910B-4F19-983E-A5D9B3F2D3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92987" y="4724127"/>
              <a:ext cx="2204292" cy="4683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cs-CZ" altLang="cs-CZ" sz="1400" b="1">
                  <a:ea typeface="ＭＳ Ｐゴシック" panose="020B0600070205080204" pitchFamily="34" charset="-128"/>
                </a:rPr>
                <a:t>Muži</a:t>
              </a:r>
              <a:r>
                <a:rPr lang="en-US" altLang="cs-CZ" sz="1400" b="1">
                  <a:ea typeface="ＭＳ Ｐゴシック" panose="020B0600070205080204" pitchFamily="34" charset="-128"/>
                </a:rPr>
                <a:t>: </a:t>
              </a:r>
              <a:r>
                <a:rPr lang="cs-CZ" altLang="cs-CZ" sz="1400" b="1">
                  <a:ea typeface="ＭＳ Ｐゴシック" panose="020B0600070205080204" pitchFamily="34" charset="-128"/>
                </a:rPr>
                <a:t>Hladký sval</a:t>
              </a:r>
            </a:p>
            <a:p>
              <a:pPr>
                <a:lnSpc>
                  <a:spcPct val="90000"/>
                </a:lnSpc>
              </a:pPr>
              <a:r>
                <a:rPr lang="cs-CZ" altLang="cs-CZ" sz="1400" b="1">
                  <a:ea typeface="ＭＳ Ｐゴシック" panose="020B0600070205080204" pitchFamily="34" charset="-128"/>
                </a:rPr>
                <a:t>v chámovodu a prostata</a:t>
              </a:r>
              <a:endParaRPr lang="en-US" altLang="cs-CZ" sz="14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51206" name="Text Box 6">
              <a:extLst>
                <a:ext uri="{FF2B5EF4-FFF2-40B4-BE49-F238E27FC236}">
                  <a16:creationId xmlns:a16="http://schemas.microsoft.com/office/drawing/2014/main" xmlns="" id="{C32F6940-A9E3-480B-9A67-B3C522E5D4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40289" y="3438717"/>
              <a:ext cx="1309687" cy="247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cs-CZ" altLang="cs-CZ" sz="1400" b="1">
                  <a:ea typeface="ＭＳ Ｐゴシック" panose="020B0600070205080204" pitchFamily="34" charset="-128"/>
                </a:rPr>
                <a:t>Ledviny</a:t>
              </a:r>
              <a:endParaRPr lang="en-US" altLang="cs-CZ" sz="14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51207" name="Text Box 7">
              <a:extLst>
                <a:ext uri="{FF2B5EF4-FFF2-40B4-BE49-F238E27FC236}">
                  <a16:creationId xmlns:a16="http://schemas.microsoft.com/office/drawing/2014/main" xmlns="" id="{4237182F-0DB6-4746-8AD7-A318EBD60F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48630" y="3490222"/>
              <a:ext cx="396875" cy="203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400" b="1">
                  <a:ea typeface="ＭＳ Ｐゴシック" panose="020B0600070205080204" pitchFamily="34" charset="-128"/>
                </a:rPr>
                <a:t>ADH</a:t>
              </a:r>
              <a:endParaRPr lang="en-US" altLang="cs-CZ" sz="14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51208" name="Text Box 8">
              <a:extLst>
                <a:ext uri="{FF2B5EF4-FFF2-40B4-BE49-F238E27FC236}">
                  <a16:creationId xmlns:a16="http://schemas.microsoft.com/office/drawing/2014/main" xmlns="" id="{F154F560-37DD-4F64-AFA1-B5272BA8E3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35906" y="4286771"/>
              <a:ext cx="411162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400" b="1">
                  <a:ea typeface="ＭＳ Ｐゴシック" panose="020B0600070205080204" pitchFamily="34" charset="-128"/>
                </a:rPr>
                <a:t>OXT</a:t>
              </a:r>
              <a:endParaRPr lang="en-US" altLang="cs-CZ" sz="14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51209" name="Text Box 10">
              <a:extLst>
                <a:ext uri="{FF2B5EF4-FFF2-40B4-BE49-F238E27FC236}">
                  <a16:creationId xmlns:a16="http://schemas.microsoft.com/office/drawing/2014/main" xmlns="" id="{2134EB43-D5AE-42DC-B3BC-10E358F04B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6873" y="2898503"/>
              <a:ext cx="3165475" cy="2476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cs-CZ" altLang="cs-CZ" sz="1400" b="1">
                  <a:ea typeface="ＭＳ Ｐゴシック" panose="020B0600070205080204" pitchFamily="34" charset="-128"/>
                </a:rPr>
                <a:t>Zadní lalok hypofýzy/neurohypofýza</a:t>
              </a:r>
              <a:endParaRPr lang="en-US" altLang="cs-CZ" sz="14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51210" name="Text Box 30">
              <a:extLst>
                <a:ext uri="{FF2B5EF4-FFF2-40B4-BE49-F238E27FC236}">
                  <a16:creationId xmlns:a16="http://schemas.microsoft.com/office/drawing/2014/main" xmlns="" id="{B54B3B05-185B-4684-9AFC-4363F88B4C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9617" y="571227"/>
              <a:ext cx="2776612" cy="403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cs-CZ" altLang="cs-CZ" sz="1600" b="1">
                  <a:ea typeface="ＭＳ Ｐゴシック" panose="020B0600070205080204" pitchFamily="34" charset="-128"/>
                </a:rPr>
                <a:t>Přímé uvolňování</a:t>
              </a:r>
            </a:p>
            <a:p>
              <a:pPr algn="ctr">
                <a:lnSpc>
                  <a:spcPct val="90000"/>
                </a:lnSpc>
              </a:pPr>
              <a:r>
                <a:rPr lang="cs-CZ" altLang="cs-CZ" sz="1600" b="1">
                  <a:ea typeface="ＭＳ Ｐゴシック" panose="020B0600070205080204" pitchFamily="34" charset="-128"/>
                </a:rPr>
                <a:t>hormonů</a:t>
              </a:r>
              <a:endParaRPr lang="en-US" altLang="cs-CZ" sz="16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51211" name="Text Box 31">
              <a:extLst>
                <a:ext uri="{FF2B5EF4-FFF2-40B4-BE49-F238E27FC236}">
                  <a16:creationId xmlns:a16="http://schemas.microsoft.com/office/drawing/2014/main" xmlns="" id="{DCDA4060-F32E-49CC-AE8D-BD0B5945EC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14798" y="1019697"/>
              <a:ext cx="987425" cy="3825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cs-CZ" altLang="cs-CZ" sz="1400" b="1">
                  <a:ea typeface="ＭＳ Ｐゴシック" panose="020B0600070205080204" pitchFamily="34" charset="-128"/>
                </a:rPr>
                <a:t>Smyslová</a:t>
              </a:r>
            </a:p>
            <a:p>
              <a:pPr algn="ctr">
                <a:lnSpc>
                  <a:spcPct val="90000"/>
                </a:lnSpc>
              </a:pPr>
              <a:r>
                <a:rPr lang="cs-CZ" altLang="cs-CZ" sz="1400" b="1">
                  <a:ea typeface="ＭＳ Ｐゴシック" panose="020B0600070205080204" pitchFamily="34" charset="-128"/>
                </a:rPr>
                <a:t>stimulace</a:t>
              </a:r>
              <a:endParaRPr lang="en-US" altLang="cs-CZ" sz="14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51212" name="Text Box 32">
              <a:extLst>
                <a:ext uri="{FF2B5EF4-FFF2-40B4-BE49-F238E27FC236}">
                  <a16:creationId xmlns:a16="http://schemas.microsoft.com/office/drawing/2014/main" xmlns="" id="{EC53EF1E-D6D7-4189-862B-A837E37294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19803" y="1025236"/>
              <a:ext cx="1266825" cy="422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cs-CZ" altLang="cs-CZ" sz="1400" b="1">
                  <a:ea typeface="ＭＳ Ｐゴシック" panose="020B0600070205080204" pitchFamily="34" charset="-128"/>
                </a:rPr>
                <a:t>Stimulace</a:t>
              </a:r>
            </a:p>
            <a:p>
              <a:pPr algn="ctr">
                <a:lnSpc>
                  <a:spcPct val="90000"/>
                </a:lnSpc>
              </a:pPr>
              <a:r>
                <a:rPr lang="cs-CZ" altLang="cs-CZ" sz="1400" b="1">
                  <a:ea typeface="ＭＳ Ｐゴシック" panose="020B0600070205080204" pitchFamily="34" charset="-128"/>
                </a:rPr>
                <a:t>osmotickým</a:t>
              </a:r>
            </a:p>
            <a:p>
              <a:pPr algn="ctr">
                <a:lnSpc>
                  <a:spcPct val="90000"/>
                </a:lnSpc>
              </a:pPr>
              <a:r>
                <a:rPr lang="cs-CZ" altLang="cs-CZ" sz="1400" b="1">
                  <a:ea typeface="ＭＳ Ｐゴシック" panose="020B0600070205080204" pitchFamily="34" charset="-128"/>
                </a:rPr>
                <a:t>tlakem</a:t>
              </a:r>
              <a:endParaRPr lang="en-US" altLang="cs-CZ" sz="14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51213" name="Line 33">
              <a:extLst>
                <a:ext uri="{FF2B5EF4-FFF2-40B4-BE49-F238E27FC236}">
                  <a16:creationId xmlns:a16="http://schemas.microsoft.com/office/drawing/2014/main" xmlns="" id="{AAC2F844-D592-4FAA-AA43-1F1BE3C572C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40136" y="2998515"/>
              <a:ext cx="209550" cy="4603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14" name="Line 34">
              <a:extLst>
                <a:ext uri="{FF2B5EF4-FFF2-40B4-BE49-F238E27FC236}">
                  <a16:creationId xmlns:a16="http://schemas.microsoft.com/office/drawing/2014/main" xmlns="" id="{B8BA236A-F70F-4CB5-9EDF-363134F3E0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56036" y="2998515"/>
              <a:ext cx="279400" cy="15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" name="Obdélník 1">
              <a:extLst>
                <a:ext uri="{FF2B5EF4-FFF2-40B4-BE49-F238E27FC236}">
                  <a16:creationId xmlns:a16="http://schemas.microsoft.com/office/drawing/2014/main" xmlns="" id="{110B1CF9-2E82-4EAA-801E-983AD5B86230}"/>
                </a:ext>
              </a:extLst>
            </p:cNvPr>
            <p:cNvSpPr/>
            <p:nvPr/>
          </p:nvSpPr>
          <p:spPr>
            <a:xfrm>
              <a:off x="4790362" y="131545"/>
              <a:ext cx="3743789" cy="25928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pic>
        <p:nvPicPr>
          <p:cNvPr id="3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79015" y="1117332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8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Obrázek 9">
            <a:extLst>
              <a:ext uri="{FF2B5EF4-FFF2-40B4-BE49-F238E27FC236}">
                <a16:creationId xmlns:a16="http://schemas.microsoft.com/office/drawing/2014/main" xmlns="" id="{F2DB2E1E-C95D-48A2-8739-ED36FDBDCC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887788"/>
            <a:ext cx="2730500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1" name="Obrázek 10">
            <a:extLst>
              <a:ext uri="{FF2B5EF4-FFF2-40B4-BE49-F238E27FC236}">
                <a16:creationId xmlns:a16="http://schemas.microsoft.com/office/drawing/2014/main" xmlns="" id="{82CB6CA8-57AE-4B97-9D0F-E7AD19760E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975" y="1743075"/>
            <a:ext cx="2884488" cy="188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TextovéPole 11">
            <a:extLst>
              <a:ext uri="{FF2B5EF4-FFF2-40B4-BE49-F238E27FC236}">
                <a16:creationId xmlns:a16="http://schemas.microsoft.com/office/drawing/2014/main" xmlns="" id="{DEF9C0B9-B7C2-428E-8511-D892F4DA39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17500"/>
            <a:ext cx="663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C00000"/>
                </a:solidFill>
                <a:latin typeface="Calibri" panose="020F0502020204030204" pitchFamily="34" charset="0"/>
              </a:rPr>
              <a:t>ADH</a:t>
            </a:r>
          </a:p>
        </p:txBody>
      </p:sp>
      <p:sp>
        <p:nvSpPr>
          <p:cNvPr id="53253" name="TextovéPole 12">
            <a:extLst>
              <a:ext uri="{FF2B5EF4-FFF2-40B4-BE49-F238E27FC236}">
                <a16:creationId xmlns:a16="http://schemas.microsoft.com/office/drawing/2014/main" xmlns="" id="{33BC0D34-AE40-4331-A5FE-926FC9666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487738"/>
            <a:ext cx="11287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C00000"/>
                </a:solidFill>
                <a:latin typeface="Calibri" panose="020F0502020204030204" pitchFamily="34" charset="0"/>
              </a:rPr>
              <a:t>Oxytocin</a:t>
            </a:r>
          </a:p>
        </p:txBody>
      </p:sp>
      <p:grpSp>
        <p:nvGrpSpPr>
          <p:cNvPr id="53254" name="Skupina 3">
            <a:extLst>
              <a:ext uri="{FF2B5EF4-FFF2-40B4-BE49-F238E27FC236}">
                <a16:creationId xmlns:a16="http://schemas.microsoft.com/office/drawing/2014/main" xmlns="" id="{EC19C054-FC05-4E92-8069-6E8B26E50172}"/>
              </a:ext>
            </a:extLst>
          </p:cNvPr>
          <p:cNvGrpSpPr>
            <a:grpSpLocks/>
          </p:cNvGrpSpPr>
          <p:nvPr/>
        </p:nvGrpSpPr>
        <p:grpSpPr bwMode="auto">
          <a:xfrm>
            <a:off x="1176338" y="376238"/>
            <a:ext cx="4300537" cy="2792412"/>
            <a:chOff x="1176045" y="375973"/>
            <a:chExt cx="4300161" cy="2792107"/>
          </a:xfrm>
        </p:grpSpPr>
        <p:sp>
          <p:nvSpPr>
            <p:cNvPr id="53265" name="TextovéPole 2">
              <a:extLst>
                <a:ext uri="{FF2B5EF4-FFF2-40B4-BE49-F238E27FC236}">
                  <a16:creationId xmlns:a16="http://schemas.microsoft.com/office/drawing/2014/main" xmlns="" id="{F95ADA3E-4B5D-4161-B9E3-C90B86BAD7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76045" y="2798751"/>
              <a:ext cx="497265" cy="369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1800" b="1">
                  <a:solidFill>
                    <a:srgbClr val="0070C0"/>
                  </a:solidFill>
                  <a:latin typeface="Calibri" panose="020F0502020204030204" pitchFamily="34" charset="0"/>
                </a:rPr>
                <a:t>Gly</a:t>
              </a:r>
            </a:p>
          </p:txBody>
        </p:sp>
        <p:sp>
          <p:nvSpPr>
            <p:cNvPr id="53266" name="TextovéPole 15">
              <a:extLst>
                <a:ext uri="{FF2B5EF4-FFF2-40B4-BE49-F238E27FC236}">
                  <a16:creationId xmlns:a16="http://schemas.microsoft.com/office/drawing/2014/main" xmlns="" id="{DB4088D5-0174-4312-8C5A-0F49C869D7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1607" y="1494687"/>
              <a:ext cx="512205" cy="369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1800" b="1">
                  <a:solidFill>
                    <a:srgbClr val="FF0000"/>
                  </a:solidFill>
                  <a:latin typeface="Calibri" panose="020F0502020204030204" pitchFamily="34" charset="0"/>
                </a:rPr>
                <a:t>Arg</a:t>
              </a:r>
            </a:p>
          </p:txBody>
        </p:sp>
        <p:sp>
          <p:nvSpPr>
            <p:cNvPr id="53267" name="TextovéPole 16">
              <a:extLst>
                <a:ext uri="{FF2B5EF4-FFF2-40B4-BE49-F238E27FC236}">
                  <a16:creationId xmlns:a16="http://schemas.microsoft.com/office/drawing/2014/main" xmlns="" id="{C430A777-E899-42FE-A22D-AD91A738B8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40142" y="1936990"/>
              <a:ext cx="510474" cy="369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1800" b="1">
                  <a:solidFill>
                    <a:srgbClr val="0070C0"/>
                  </a:solidFill>
                  <a:latin typeface="Calibri" panose="020F0502020204030204" pitchFamily="34" charset="0"/>
                </a:rPr>
                <a:t>Pro</a:t>
              </a:r>
            </a:p>
          </p:txBody>
        </p:sp>
        <p:sp>
          <p:nvSpPr>
            <p:cNvPr id="53268" name="TextovéPole 17">
              <a:extLst>
                <a:ext uri="{FF2B5EF4-FFF2-40B4-BE49-F238E27FC236}">
                  <a16:creationId xmlns:a16="http://schemas.microsoft.com/office/drawing/2014/main" xmlns="" id="{FA8CF71F-44CE-48EF-9CE5-668DB2405E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41989" y="2267405"/>
              <a:ext cx="505408" cy="369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1800" b="1">
                  <a:solidFill>
                    <a:srgbClr val="0070C0"/>
                  </a:solidFill>
                  <a:latin typeface="Calibri" panose="020F0502020204030204" pitchFamily="34" charset="0"/>
                </a:rPr>
                <a:t>Cys</a:t>
              </a:r>
            </a:p>
          </p:txBody>
        </p:sp>
        <p:sp>
          <p:nvSpPr>
            <p:cNvPr id="53269" name="TextovéPole 18">
              <a:extLst>
                <a:ext uri="{FF2B5EF4-FFF2-40B4-BE49-F238E27FC236}">
                  <a16:creationId xmlns:a16="http://schemas.microsoft.com/office/drawing/2014/main" xmlns="" id="{86838D42-8AFA-4352-B13D-41538AA657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02748" y="882303"/>
              <a:ext cx="505408" cy="369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1800" b="1">
                  <a:solidFill>
                    <a:srgbClr val="0070C0"/>
                  </a:solidFill>
                  <a:latin typeface="Calibri" panose="020F0502020204030204" pitchFamily="34" charset="0"/>
                </a:rPr>
                <a:t>Cys</a:t>
              </a:r>
            </a:p>
          </p:txBody>
        </p:sp>
        <p:sp>
          <p:nvSpPr>
            <p:cNvPr id="53270" name="TextovéPole 19">
              <a:extLst>
                <a:ext uri="{FF2B5EF4-FFF2-40B4-BE49-F238E27FC236}">
                  <a16:creationId xmlns:a16="http://schemas.microsoft.com/office/drawing/2014/main" xmlns="" id="{3FAEB849-B73C-46B6-B0FA-5CC1691DC8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3928" y="375973"/>
              <a:ext cx="482004" cy="369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1800" b="1">
                  <a:solidFill>
                    <a:srgbClr val="0070C0"/>
                  </a:solidFill>
                  <a:latin typeface="Calibri" panose="020F0502020204030204" pitchFamily="34" charset="0"/>
                </a:rPr>
                <a:t>Tyr</a:t>
              </a:r>
            </a:p>
          </p:txBody>
        </p:sp>
        <p:sp>
          <p:nvSpPr>
            <p:cNvPr id="53271" name="TextovéPole 20">
              <a:extLst>
                <a:ext uri="{FF2B5EF4-FFF2-40B4-BE49-F238E27FC236}">
                  <a16:creationId xmlns:a16="http://schemas.microsoft.com/office/drawing/2014/main" xmlns="" id="{9DD8C52E-DA5E-425A-949C-758D942204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29247" y="1082162"/>
              <a:ext cx="546959" cy="369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1800" b="1">
                  <a:solidFill>
                    <a:srgbClr val="FF0000"/>
                  </a:solidFill>
                  <a:latin typeface="Calibri" panose="020F0502020204030204" pitchFamily="34" charset="0"/>
                </a:rPr>
                <a:t>Phe</a:t>
              </a:r>
            </a:p>
          </p:txBody>
        </p:sp>
        <p:sp>
          <p:nvSpPr>
            <p:cNvPr id="53272" name="TextovéPole 21">
              <a:extLst>
                <a:ext uri="{FF2B5EF4-FFF2-40B4-BE49-F238E27FC236}">
                  <a16:creationId xmlns:a16="http://schemas.microsoft.com/office/drawing/2014/main" xmlns="" id="{4839000F-7DEA-4895-850C-A98D8C9DCB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8942" y="2118322"/>
              <a:ext cx="511693" cy="369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1800" b="1">
                  <a:solidFill>
                    <a:srgbClr val="0070C0"/>
                  </a:solidFill>
                  <a:latin typeface="Calibri" panose="020F0502020204030204" pitchFamily="34" charset="0"/>
                </a:rPr>
                <a:t>Gln</a:t>
              </a:r>
            </a:p>
          </p:txBody>
        </p:sp>
        <p:sp>
          <p:nvSpPr>
            <p:cNvPr id="53273" name="TextovéPole 22">
              <a:extLst>
                <a:ext uri="{FF2B5EF4-FFF2-40B4-BE49-F238E27FC236}">
                  <a16:creationId xmlns:a16="http://schemas.microsoft.com/office/drawing/2014/main" xmlns="" id="{1A121360-A00A-42E0-AF8D-E2A15DA286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95458" y="2654226"/>
              <a:ext cx="538944" cy="369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1800" b="1">
                  <a:solidFill>
                    <a:srgbClr val="0070C0"/>
                  </a:solidFill>
                  <a:latin typeface="Calibri" panose="020F0502020204030204" pitchFamily="34" charset="0"/>
                </a:rPr>
                <a:t>Asn</a:t>
              </a:r>
            </a:p>
          </p:txBody>
        </p:sp>
        <p:graphicFrame>
          <p:nvGraphicFramePr>
            <p:cNvPr id="53274" name="Objekt 2">
              <a:extLst>
                <a:ext uri="{FF2B5EF4-FFF2-40B4-BE49-F238E27FC236}">
                  <a16:creationId xmlns:a16="http://schemas.microsoft.com/office/drawing/2014/main" xmlns="" id="{F0E71F70-F553-420A-BF31-62815D88706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42226" y="763254"/>
            <a:ext cx="3736715" cy="20756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3" name="CS ChemDraw Drawing" r:id="rId7" imgW="6267891" imgH="3481941" progId="ChemDraw.Document.6.0">
                    <p:embed/>
                  </p:oleObj>
                </mc:Choice>
                <mc:Fallback>
                  <p:oleObj name="CS ChemDraw Drawing" r:id="rId7" imgW="6267891" imgH="3481941" progId="ChemDraw.Document.6.0">
                    <p:embed/>
                    <p:pic>
                      <p:nvPicPr>
                        <p:cNvPr id="0" name="Objek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42226" y="763254"/>
                          <a:ext cx="3736715" cy="20756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3255" name="TextovéPole 2">
            <a:extLst>
              <a:ext uri="{FF2B5EF4-FFF2-40B4-BE49-F238E27FC236}">
                <a16:creationId xmlns:a16="http://schemas.microsoft.com/office/drawing/2014/main" xmlns="" id="{3FB7C2E3-1869-4EC5-9EF4-771369668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5075" y="5900738"/>
            <a:ext cx="4968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800" b="1">
                <a:solidFill>
                  <a:srgbClr val="0070C0"/>
                </a:solidFill>
                <a:latin typeface="Calibri" panose="020F0502020204030204" pitchFamily="34" charset="0"/>
              </a:rPr>
              <a:t>Gly</a:t>
            </a:r>
          </a:p>
        </p:txBody>
      </p:sp>
      <p:sp>
        <p:nvSpPr>
          <p:cNvPr id="53256" name="TextovéPole 15">
            <a:extLst>
              <a:ext uri="{FF2B5EF4-FFF2-40B4-BE49-F238E27FC236}">
                <a16:creationId xmlns:a16="http://schemas.microsoft.com/office/drawing/2014/main" xmlns="" id="{C8D99CA2-C32E-4F25-9232-793ABE1EE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0388" y="4597400"/>
            <a:ext cx="520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800" b="1">
                <a:solidFill>
                  <a:srgbClr val="FF0000"/>
                </a:solidFill>
                <a:latin typeface="Calibri" panose="020F0502020204030204" pitchFamily="34" charset="0"/>
              </a:rPr>
              <a:t>Leu</a:t>
            </a:r>
          </a:p>
        </p:txBody>
      </p:sp>
      <p:sp>
        <p:nvSpPr>
          <p:cNvPr id="53257" name="TextovéPole 16">
            <a:extLst>
              <a:ext uri="{FF2B5EF4-FFF2-40B4-BE49-F238E27FC236}">
                <a16:creationId xmlns:a16="http://schemas.microsoft.com/office/drawing/2014/main" xmlns="" id="{9D37318B-DEA2-4696-A60F-0E25EDBE1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8725" y="5038725"/>
            <a:ext cx="5111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800" b="1">
                <a:solidFill>
                  <a:srgbClr val="0070C0"/>
                </a:solidFill>
                <a:latin typeface="Calibri" panose="020F0502020204030204" pitchFamily="34" charset="0"/>
              </a:rPr>
              <a:t>Pro</a:t>
            </a:r>
          </a:p>
        </p:txBody>
      </p:sp>
      <p:sp>
        <p:nvSpPr>
          <p:cNvPr id="53258" name="TextovéPole 17">
            <a:extLst>
              <a:ext uri="{FF2B5EF4-FFF2-40B4-BE49-F238E27FC236}">
                <a16:creationId xmlns:a16="http://schemas.microsoft.com/office/drawing/2014/main" xmlns="" id="{10FA62C6-F9E5-4921-9CB4-AC9C6378C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0413" y="5370513"/>
            <a:ext cx="5064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800" b="1">
                <a:solidFill>
                  <a:srgbClr val="0070C0"/>
                </a:solidFill>
                <a:latin typeface="Calibri" panose="020F0502020204030204" pitchFamily="34" charset="0"/>
              </a:rPr>
              <a:t>Cys</a:t>
            </a:r>
          </a:p>
        </p:txBody>
      </p:sp>
      <p:sp>
        <p:nvSpPr>
          <p:cNvPr id="53259" name="TextovéPole 18">
            <a:extLst>
              <a:ext uri="{FF2B5EF4-FFF2-40B4-BE49-F238E27FC236}">
                <a16:creationId xmlns:a16="http://schemas.microsoft.com/office/drawing/2014/main" xmlns="" id="{3190A8C4-0E5E-489A-A500-7C9BBB4F7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2275" y="3984625"/>
            <a:ext cx="504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800" b="1">
                <a:solidFill>
                  <a:srgbClr val="0070C0"/>
                </a:solidFill>
                <a:latin typeface="Calibri" panose="020F0502020204030204" pitchFamily="34" charset="0"/>
              </a:rPr>
              <a:t>Cys</a:t>
            </a:r>
          </a:p>
        </p:txBody>
      </p:sp>
      <p:sp>
        <p:nvSpPr>
          <p:cNvPr id="53260" name="TextovéPole 19">
            <a:extLst>
              <a:ext uri="{FF2B5EF4-FFF2-40B4-BE49-F238E27FC236}">
                <a16:creationId xmlns:a16="http://schemas.microsoft.com/office/drawing/2014/main" xmlns="" id="{FC79519F-24A7-4E2B-B2D8-7529127A08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3038" y="3478213"/>
            <a:ext cx="4810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800" b="1">
                <a:solidFill>
                  <a:srgbClr val="0070C0"/>
                </a:solidFill>
                <a:latin typeface="Calibri" panose="020F0502020204030204" pitchFamily="34" charset="0"/>
              </a:rPr>
              <a:t>Tyr</a:t>
            </a:r>
          </a:p>
        </p:txBody>
      </p:sp>
      <p:sp>
        <p:nvSpPr>
          <p:cNvPr id="53261" name="TextovéPole 20">
            <a:extLst>
              <a:ext uri="{FF2B5EF4-FFF2-40B4-BE49-F238E27FC236}">
                <a16:creationId xmlns:a16="http://schemas.microsoft.com/office/drawing/2014/main" xmlns="" id="{EA2FF024-5E82-4B5A-90E8-029E626BC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7925" y="4184650"/>
            <a:ext cx="4175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800" b="1">
                <a:solidFill>
                  <a:srgbClr val="FF0000"/>
                </a:solidFill>
                <a:latin typeface="Calibri" panose="020F0502020204030204" pitchFamily="34" charset="0"/>
              </a:rPr>
              <a:t>Ile</a:t>
            </a:r>
          </a:p>
        </p:txBody>
      </p:sp>
      <p:sp>
        <p:nvSpPr>
          <p:cNvPr id="53262" name="TextovéPole 21">
            <a:extLst>
              <a:ext uri="{FF2B5EF4-FFF2-40B4-BE49-F238E27FC236}">
                <a16:creationId xmlns:a16="http://schemas.microsoft.com/office/drawing/2014/main" xmlns="" id="{03132E4B-1FB3-45E2-80C7-FDC2A416C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7275" y="5221288"/>
            <a:ext cx="5127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800" b="1">
                <a:solidFill>
                  <a:srgbClr val="0070C0"/>
                </a:solidFill>
                <a:latin typeface="Calibri" panose="020F0502020204030204" pitchFamily="34" charset="0"/>
              </a:rPr>
              <a:t>Gln</a:t>
            </a:r>
          </a:p>
        </p:txBody>
      </p:sp>
      <p:sp>
        <p:nvSpPr>
          <p:cNvPr id="53263" name="TextovéPole 22">
            <a:extLst>
              <a:ext uri="{FF2B5EF4-FFF2-40B4-BE49-F238E27FC236}">
                <a16:creationId xmlns:a16="http://schemas.microsoft.com/office/drawing/2014/main" xmlns="" id="{D2A5E042-4131-40D1-82DE-99A79C26E5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4463" y="5756275"/>
            <a:ext cx="5381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800" b="1">
                <a:solidFill>
                  <a:srgbClr val="0070C0"/>
                </a:solidFill>
                <a:latin typeface="Calibri" panose="020F0502020204030204" pitchFamily="34" charset="0"/>
              </a:rPr>
              <a:t>Asn</a:t>
            </a:r>
          </a:p>
        </p:txBody>
      </p:sp>
      <p:graphicFrame>
        <p:nvGraphicFramePr>
          <p:cNvPr id="53264" name="Objekt 40">
            <a:extLst>
              <a:ext uri="{FF2B5EF4-FFF2-40B4-BE49-F238E27FC236}">
                <a16:creationId xmlns:a16="http://schemas.microsoft.com/office/drawing/2014/main" xmlns="" id="{F495B428-D9DA-4C44-82AD-C8A347733F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8738" y="3887788"/>
          <a:ext cx="3736975" cy="2074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4" name="CS ChemDraw Drawing" r:id="rId9" imgW="6267891" imgH="3481941" progId="ChemDraw.Document.6.0">
                  <p:embed/>
                </p:oleObj>
              </mc:Choice>
              <mc:Fallback>
                <p:oleObj name="CS ChemDraw Drawing" r:id="rId9" imgW="6267891" imgH="3481941" progId="ChemDraw.Document.6.0">
                  <p:embed/>
                  <p:pic>
                    <p:nvPicPr>
                      <p:cNvPr id="0" name="Objek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8738" y="3887788"/>
                        <a:ext cx="3736975" cy="2074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998099" y="63894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xmlns="" id="{C6A15BBF-99F1-4379-98F4-E12CD2A56EEA}"/>
              </a:ext>
            </a:extLst>
          </p:cNvPr>
          <p:cNvGraphicFramePr>
            <a:graphicFrameLocks noGrp="1"/>
          </p:cNvGraphicFramePr>
          <p:nvPr/>
        </p:nvGraphicFramePr>
        <p:xfrm>
          <a:off x="0" y="1341438"/>
          <a:ext cx="9166225" cy="2798762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9138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601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29223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5748">
                <a:tc>
                  <a:txBody>
                    <a:bodyPr/>
                    <a:lstStyle/>
                    <a:p>
                      <a:r>
                        <a:rPr lang="cs-CZ" sz="1800" b="1" dirty="0">
                          <a:latin typeface="Calibri" panose="020F0502020204030204" pitchFamily="34" charset="0"/>
                        </a:rPr>
                        <a:t>Produkující žláza</a:t>
                      </a:r>
                    </a:p>
                  </a:txBody>
                  <a:tcPr marL="91443" marR="91443" marT="45715" marB="45715"/>
                </a:tc>
                <a:tc>
                  <a:txBody>
                    <a:bodyPr/>
                    <a:lstStyle/>
                    <a:p>
                      <a:r>
                        <a:rPr lang="cs-CZ" sz="1800" b="1" dirty="0">
                          <a:latin typeface="Calibri" panose="020F0502020204030204" pitchFamily="34" charset="0"/>
                        </a:rPr>
                        <a:t>Hormon</a:t>
                      </a:r>
                    </a:p>
                  </a:txBody>
                  <a:tcPr marL="91443" marR="91443" marT="45715" marB="45715"/>
                </a:tc>
                <a:tc>
                  <a:txBody>
                    <a:bodyPr/>
                    <a:lstStyle/>
                    <a:p>
                      <a:r>
                        <a:rPr lang="cs-CZ" sz="1800" b="1" dirty="0">
                          <a:latin typeface="Calibri" panose="020F0502020204030204" pitchFamily="34" charset="0"/>
                        </a:rPr>
                        <a:t>Fyziologické účinky </a:t>
                      </a:r>
                    </a:p>
                  </a:txBody>
                  <a:tcPr marL="91443" marR="91443" marT="45715" marB="45715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793">
                <a:tc>
                  <a:txBody>
                    <a:bodyPr/>
                    <a:lstStyle/>
                    <a:p>
                      <a:r>
                        <a:rPr lang="cs-CZ" sz="1400" b="1" dirty="0" err="1">
                          <a:latin typeface="Calibri" panose="020F0502020204030204" pitchFamily="34" charset="0"/>
                        </a:rPr>
                        <a:t>Adenohypofysa</a:t>
                      </a:r>
                      <a:endParaRPr lang="cs-CZ" sz="1400" b="1" dirty="0">
                        <a:latin typeface="Calibri" panose="020F0502020204030204" pitchFamily="34" charset="0"/>
                      </a:endParaRPr>
                    </a:p>
                  </a:txBody>
                  <a:tcPr marL="91443" marR="91443" marT="45715" marB="45715"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</a:rPr>
                        <a:t>kortikotropin (ACTH) </a:t>
                      </a:r>
                    </a:p>
                  </a:txBody>
                  <a:tcPr marL="91443" marR="91443" marT="45715" marB="45715"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Calibri" panose="020F0502020204030204" pitchFamily="34" charset="0"/>
                        </a:rPr>
                        <a:t>stimulace vylučování steroidních hormonů z kůry nadledvinek </a:t>
                      </a:r>
                    </a:p>
                  </a:txBody>
                  <a:tcPr marL="91443" marR="91443" marT="45715" marB="45715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793">
                <a:tc>
                  <a:txBody>
                    <a:bodyPr/>
                    <a:lstStyle/>
                    <a:p>
                      <a:endParaRPr lang="cs-CZ" sz="1400" b="1" dirty="0">
                        <a:latin typeface="Calibri" panose="020F0502020204030204" pitchFamily="34" charset="0"/>
                      </a:endParaRPr>
                    </a:p>
                  </a:txBody>
                  <a:tcPr marL="91443" marR="91443" marT="45715" marB="45715"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</a:rPr>
                        <a:t>enkefalin, endorfin </a:t>
                      </a:r>
                    </a:p>
                  </a:txBody>
                  <a:tcPr marL="91443" marR="91443" marT="45715" marB="4571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>
                          <a:latin typeface="Calibri" panose="020F0502020204030204" pitchFamily="34" charset="0"/>
                        </a:rPr>
                        <a:t>opoidní</a:t>
                      </a:r>
                      <a:r>
                        <a:rPr lang="cs-CZ" sz="1400" dirty="0">
                          <a:latin typeface="Calibri" panose="020F0502020204030204" pitchFamily="34" charset="0"/>
                        </a:rPr>
                        <a:t> účinek na CNS </a:t>
                      </a:r>
                    </a:p>
                  </a:txBody>
                  <a:tcPr marL="91443" marR="91443" marT="45715" marB="45715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793">
                <a:tc>
                  <a:txBody>
                    <a:bodyPr/>
                    <a:lstStyle/>
                    <a:p>
                      <a:endParaRPr lang="cs-CZ" sz="1400" b="1" dirty="0">
                        <a:latin typeface="Calibri" panose="020F0502020204030204" pitchFamily="34" charset="0"/>
                      </a:endParaRPr>
                    </a:p>
                  </a:txBody>
                  <a:tcPr marL="91443" marR="91443" marT="45715" marB="45715"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</a:rPr>
                        <a:t>somatotropin</a:t>
                      </a:r>
                    </a:p>
                  </a:txBody>
                  <a:tcPr marL="91443" marR="91443" marT="45715" marB="45715"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Calibri" panose="020F0502020204030204" pitchFamily="34" charset="0"/>
                        </a:rPr>
                        <a:t>růstový hormon</a:t>
                      </a:r>
                    </a:p>
                  </a:txBody>
                  <a:tcPr marL="91443" marR="91443" marT="45715" marB="45715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793">
                <a:tc>
                  <a:txBody>
                    <a:bodyPr/>
                    <a:lstStyle/>
                    <a:p>
                      <a:endParaRPr lang="cs-CZ" sz="1400" b="1" dirty="0">
                        <a:latin typeface="Calibri" panose="020F0502020204030204" pitchFamily="34" charset="0"/>
                      </a:endParaRPr>
                    </a:p>
                  </a:txBody>
                  <a:tcPr marL="91443" marR="91443" marT="45715" marB="45715"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</a:rPr>
                        <a:t>prolaktin</a:t>
                      </a:r>
                      <a:r>
                        <a:rPr lang="cs-CZ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1443" marR="91443" marT="45715" marB="45715"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Calibri" panose="020F0502020204030204" pitchFamily="34" charset="0"/>
                        </a:rPr>
                        <a:t>stimuluje produkci mléka </a:t>
                      </a:r>
                    </a:p>
                  </a:txBody>
                  <a:tcPr marL="91443" marR="91443" marT="45715" marB="45715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793">
                <a:tc>
                  <a:txBody>
                    <a:bodyPr/>
                    <a:lstStyle/>
                    <a:p>
                      <a:endParaRPr lang="cs-CZ" sz="1400" b="1" dirty="0">
                        <a:latin typeface="Calibri" panose="020F0502020204030204" pitchFamily="34" charset="0"/>
                      </a:endParaRPr>
                    </a:p>
                  </a:txBody>
                  <a:tcPr marL="91443" marR="91443" marT="45715" marB="45715"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thyreotropin</a:t>
                      </a:r>
                    </a:p>
                  </a:txBody>
                  <a:tcPr marL="91443" marR="91443" marT="45715" marB="45715"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Calibri" panose="020F0502020204030204" pitchFamily="34" charset="0"/>
                        </a:rPr>
                        <a:t>stimuluje vylučování </a:t>
                      </a:r>
                      <a:r>
                        <a:rPr lang="cs-CZ" sz="1400" dirty="0" err="1">
                          <a:latin typeface="Calibri" panose="020F0502020204030204" pitchFamily="34" charset="0"/>
                        </a:rPr>
                        <a:t>thyroxinu</a:t>
                      </a:r>
                      <a:r>
                        <a:rPr lang="cs-CZ" sz="1400" dirty="0"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1443" marR="91443" marT="45715" marB="45715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79047">
                <a:tc>
                  <a:txBody>
                    <a:bodyPr/>
                    <a:lstStyle/>
                    <a:p>
                      <a:endParaRPr lang="cs-CZ" sz="1400" b="1" dirty="0">
                        <a:latin typeface="Calibri" panose="020F0502020204030204" pitchFamily="34" charset="0"/>
                      </a:endParaRPr>
                    </a:p>
                  </a:txBody>
                  <a:tcPr marL="91443" marR="91443" marT="45715" marB="45715"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gonadotropiny: </a:t>
                      </a:r>
                      <a:r>
                        <a:rPr lang="cs-CZ" sz="1400" b="1" dirty="0" err="1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folitropin</a:t>
                      </a:r>
                      <a:r>
                        <a:rPr lang="cs-CZ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cs-CZ" sz="1400" b="1" dirty="0" err="1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lutropin</a:t>
                      </a:r>
                      <a:r>
                        <a:rPr lang="cs-CZ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1443" marR="91443" marT="45715" marB="45715"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Calibri" panose="020F0502020204030204" pitchFamily="34" charset="0"/>
                        </a:rPr>
                        <a:t>stimulují tvorbu pohlavních hormonů, řídí menstruační cyklus </a:t>
                      </a:r>
                    </a:p>
                  </a:txBody>
                  <a:tcPr marL="91443" marR="91443" marT="45715" marB="45715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3" name="Ovál 2">
            <a:extLst>
              <a:ext uri="{FF2B5EF4-FFF2-40B4-BE49-F238E27FC236}">
                <a16:creationId xmlns:a16="http://schemas.microsoft.com/office/drawing/2014/main" xmlns="" id="{CCDCE6EB-4DCD-4F9F-8A3A-283E12833B8E}"/>
              </a:ext>
            </a:extLst>
          </p:cNvPr>
          <p:cNvSpPr/>
          <p:nvPr/>
        </p:nvSpPr>
        <p:spPr>
          <a:xfrm>
            <a:off x="179388" y="6597650"/>
            <a:ext cx="144462" cy="144463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4307" name="TextovéPole 4">
            <a:extLst>
              <a:ext uri="{FF2B5EF4-FFF2-40B4-BE49-F238E27FC236}">
                <a16:creationId xmlns:a16="http://schemas.microsoft.com/office/drawing/2014/main" xmlns="" id="{430D5088-3689-43E9-AC9F-B57515ABC6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515100"/>
            <a:ext cx="11525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>
                <a:latin typeface="Calibri" panose="020F0502020204030204" pitchFamily="34" charset="0"/>
              </a:rPr>
              <a:t>glykoprotein</a:t>
            </a:r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xmlns="" id="{BB1B8EA0-03A3-4D49-A154-BF61BA632D09}"/>
              </a:ext>
            </a:extLst>
          </p:cNvPr>
          <p:cNvSpPr/>
          <p:nvPr/>
        </p:nvSpPr>
        <p:spPr>
          <a:xfrm>
            <a:off x="1835150" y="6597650"/>
            <a:ext cx="144463" cy="144463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4309" name="TextovéPole 6">
            <a:extLst>
              <a:ext uri="{FF2B5EF4-FFF2-40B4-BE49-F238E27FC236}">
                <a16:creationId xmlns:a16="http://schemas.microsoft.com/office/drawing/2014/main" xmlns="" id="{BF5D67BF-FC94-407C-8B0A-31C8A57D76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6515100"/>
            <a:ext cx="7207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>
                <a:latin typeface="Calibri" panose="020F0502020204030204" pitchFamily="34" charset="0"/>
              </a:rPr>
              <a:t>peptid</a:t>
            </a:r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xmlns="" id="{AF1889B1-0E79-417C-A811-14852E5F5AF9}"/>
              </a:ext>
            </a:extLst>
          </p:cNvPr>
          <p:cNvSpPr/>
          <p:nvPr/>
        </p:nvSpPr>
        <p:spPr>
          <a:xfrm>
            <a:off x="3492500" y="6597650"/>
            <a:ext cx="142875" cy="144463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4311" name="TextovéPole 8">
            <a:extLst>
              <a:ext uri="{FF2B5EF4-FFF2-40B4-BE49-F238E27FC236}">
                <a16:creationId xmlns:a16="http://schemas.microsoft.com/office/drawing/2014/main" xmlns="" id="{ADBDA503-8FE4-4355-808F-457B839F7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6515100"/>
            <a:ext cx="11509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>
                <a:latin typeface="Calibri" panose="020F0502020204030204" pitchFamily="34" charset="0"/>
              </a:rPr>
              <a:t>protein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Obdélník 1">
            <a:extLst>
              <a:ext uri="{FF2B5EF4-FFF2-40B4-BE49-F238E27FC236}">
                <a16:creationId xmlns:a16="http://schemas.microsoft.com/office/drawing/2014/main" xmlns="" id="{61DDCC63-068F-4432-9E4D-62D31064CD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88913"/>
            <a:ext cx="511333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latin typeface="Calibri" panose="020F0502020204030204" pitchFamily="34" charset="0"/>
              </a:rPr>
              <a:t>Lutropin</a:t>
            </a:r>
            <a:r>
              <a:rPr lang="cs-CZ" altLang="cs-CZ" sz="2000">
                <a:latin typeface="Calibri" panose="020F0502020204030204" pitchFamily="34" charset="0"/>
              </a:rPr>
              <a:t> (luteinizační hormon, </a:t>
            </a:r>
            <a:r>
              <a:rPr lang="cs-CZ" altLang="cs-CZ" sz="2000" b="1">
                <a:latin typeface="Calibri" panose="020F0502020204030204" pitchFamily="34" charset="0"/>
              </a:rPr>
              <a:t>LH</a:t>
            </a:r>
            <a:r>
              <a:rPr lang="cs-CZ" altLang="cs-CZ" sz="2000">
                <a:latin typeface="Calibri" panose="020F0502020204030204" pitchFamily="34" charset="0"/>
              </a:rPr>
              <a:t>)</a:t>
            </a:r>
          </a:p>
          <a:p>
            <a:r>
              <a:rPr lang="cs-CZ" altLang="cs-CZ" sz="2000" b="1">
                <a:latin typeface="Calibri" panose="020F0502020204030204" pitchFamily="34" charset="0"/>
              </a:rPr>
              <a:t>Folitropin</a:t>
            </a:r>
            <a:r>
              <a:rPr lang="cs-CZ" altLang="cs-CZ" sz="2000">
                <a:latin typeface="Calibri" panose="020F0502020204030204" pitchFamily="34" charset="0"/>
              </a:rPr>
              <a:t> (folikuly stimulující hormon, </a:t>
            </a:r>
            <a:r>
              <a:rPr lang="cs-CZ" altLang="cs-CZ" sz="2000" b="1">
                <a:latin typeface="Calibri" panose="020F0502020204030204" pitchFamily="34" charset="0"/>
              </a:rPr>
              <a:t>FSH</a:t>
            </a:r>
            <a:r>
              <a:rPr lang="cs-CZ" altLang="cs-CZ" sz="2000">
                <a:latin typeface="Calibri" panose="020F0502020204030204" pitchFamily="34" charset="0"/>
              </a:rPr>
              <a:t>)</a:t>
            </a:r>
          </a:p>
          <a:p>
            <a:r>
              <a:rPr lang="cs-CZ" altLang="cs-CZ" sz="2000" b="1">
                <a:latin typeface="Calibri" panose="020F0502020204030204" pitchFamily="34" charset="0"/>
              </a:rPr>
              <a:t>Choriový gonadotropin </a:t>
            </a:r>
            <a:r>
              <a:rPr lang="cs-CZ" altLang="cs-CZ" sz="2000">
                <a:latin typeface="Calibri" panose="020F0502020204030204" pitchFamily="34" charset="0"/>
              </a:rPr>
              <a:t>(</a:t>
            </a:r>
            <a:r>
              <a:rPr lang="cs-CZ" altLang="cs-CZ" sz="2000" b="1">
                <a:latin typeface="Calibri" panose="020F0502020204030204" pitchFamily="34" charset="0"/>
              </a:rPr>
              <a:t>hCG</a:t>
            </a:r>
            <a:r>
              <a:rPr lang="cs-CZ" altLang="cs-CZ" sz="2000">
                <a:latin typeface="Calibri" panose="020F0502020204030204" pitchFamily="34" charset="0"/>
              </a:rPr>
              <a:t>)</a:t>
            </a:r>
          </a:p>
        </p:txBody>
      </p:sp>
      <p:pic>
        <p:nvPicPr>
          <p:cNvPr id="56323" name="Obrázek 1">
            <a:extLst>
              <a:ext uri="{FF2B5EF4-FFF2-40B4-BE49-F238E27FC236}">
                <a16:creationId xmlns:a16="http://schemas.microsoft.com/office/drawing/2014/main" xmlns="" id="{C3F974A9-49C6-4AD0-80E8-50C0B01BB3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1052513"/>
            <a:ext cx="4321175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Obrázek 3">
            <a:extLst>
              <a:ext uri="{FF2B5EF4-FFF2-40B4-BE49-F238E27FC236}">
                <a16:creationId xmlns:a16="http://schemas.microsoft.com/office/drawing/2014/main" xmlns="" id="{BD840AB8-54D9-4154-B59D-AE896AEE88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3933825"/>
            <a:ext cx="33845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TextovéPole 4">
            <a:extLst>
              <a:ext uri="{FF2B5EF4-FFF2-40B4-BE49-F238E27FC236}">
                <a16:creationId xmlns:a16="http://schemas.microsoft.com/office/drawing/2014/main" xmlns="" id="{A2EC5C9A-8ADF-43F3-91C6-1FFE77DD9A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5050" y="3779838"/>
            <a:ext cx="1266825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solidFill>
                  <a:srgbClr val="0070C0"/>
                </a:solidFill>
                <a:latin typeface="Calibri" panose="020F0502020204030204" pitchFamily="34" charset="0"/>
              </a:rPr>
              <a:t>Kontrolní zóna</a:t>
            </a:r>
          </a:p>
        </p:txBody>
      </p:sp>
      <p:sp>
        <p:nvSpPr>
          <p:cNvPr id="56326" name="TextovéPole 7">
            <a:extLst>
              <a:ext uri="{FF2B5EF4-FFF2-40B4-BE49-F238E27FC236}">
                <a16:creationId xmlns:a16="http://schemas.microsoft.com/office/drawing/2014/main" xmlns="" id="{CAAAB7D8-2476-4C38-85A6-BBB9BABADD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9975" y="5143500"/>
            <a:ext cx="8223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solidFill>
                  <a:srgbClr val="0070C0"/>
                </a:solidFill>
                <a:latin typeface="Calibri" panose="020F0502020204030204" pitchFamily="34" charset="0"/>
              </a:rPr>
              <a:t>Pozitivní</a:t>
            </a:r>
          </a:p>
        </p:txBody>
      </p:sp>
      <p:sp>
        <p:nvSpPr>
          <p:cNvPr id="56327" name="TextovéPole 8">
            <a:extLst>
              <a:ext uri="{FF2B5EF4-FFF2-40B4-BE49-F238E27FC236}">
                <a16:creationId xmlns:a16="http://schemas.microsoft.com/office/drawing/2014/main" xmlns="" id="{8A6560F8-106F-468E-B436-BF32E0D10A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3938" y="4086225"/>
            <a:ext cx="8953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solidFill>
                  <a:srgbClr val="0070C0"/>
                </a:solidFill>
                <a:latin typeface="Calibri" panose="020F0502020204030204" pitchFamily="34" charset="0"/>
              </a:rPr>
              <a:t>Negativní</a:t>
            </a:r>
          </a:p>
        </p:txBody>
      </p:sp>
      <p:sp>
        <p:nvSpPr>
          <p:cNvPr id="56328" name="TextovéPole 9">
            <a:extLst>
              <a:ext uri="{FF2B5EF4-FFF2-40B4-BE49-F238E27FC236}">
                <a16:creationId xmlns:a16="http://schemas.microsoft.com/office/drawing/2014/main" xmlns="" id="{EC0B607E-2887-447C-AD8F-E6CD7EB9F2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5981700"/>
            <a:ext cx="488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solidFill>
                  <a:srgbClr val="00B050"/>
                </a:solidFill>
                <a:latin typeface="Calibri" panose="020F0502020204030204" pitchFamily="34" charset="0"/>
              </a:rPr>
              <a:t>hCG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xmlns="" id="{79B252CD-5283-4CE2-92E1-1FF3210BA87D}"/>
              </a:ext>
            </a:extLst>
          </p:cNvPr>
          <p:cNvSpPr/>
          <p:nvPr/>
        </p:nvSpPr>
        <p:spPr>
          <a:xfrm>
            <a:off x="971550" y="3716338"/>
            <a:ext cx="4824413" cy="288131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6330" name="TextovéPole 6">
            <a:extLst>
              <a:ext uri="{FF2B5EF4-FFF2-40B4-BE49-F238E27FC236}">
                <a16:creationId xmlns:a16="http://schemas.microsoft.com/office/drawing/2014/main" xmlns="" id="{2B0B2097-D618-49CF-AC0F-60BC56A21A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3429000"/>
            <a:ext cx="15176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solidFill>
                  <a:srgbClr val="C00000"/>
                </a:solidFill>
                <a:latin typeface="Calibri" panose="020F0502020204030204" pitchFamily="34" charset="0"/>
              </a:rPr>
              <a:t>Těhotenský test</a:t>
            </a:r>
          </a:p>
        </p:txBody>
      </p:sp>
      <p:pic>
        <p:nvPicPr>
          <p:cNvPr id="56331" name="Obrázek 3">
            <a:extLst>
              <a:ext uri="{FF2B5EF4-FFF2-40B4-BE49-F238E27FC236}">
                <a16:creationId xmlns:a16="http://schemas.microsoft.com/office/drawing/2014/main" xmlns="" id="{DF5EEE17-9B45-463E-8DD8-6ED8B201A49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63" y="1401763"/>
            <a:ext cx="1039812" cy="121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6332" name="Objekt 3">
            <a:extLst>
              <a:ext uri="{FF2B5EF4-FFF2-40B4-BE49-F238E27FC236}">
                <a16:creationId xmlns:a16="http://schemas.microsoft.com/office/drawing/2014/main" xmlns="" id="{B6A3FA3D-8140-422B-BF17-0BA08E13FD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13463" y="3779838"/>
          <a:ext cx="1331912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PHOTO-PAINT" r:id="rId9" imgW="0" imgH="0" progId="CorelPHOTOPAINT.Image.17">
                  <p:embed/>
                </p:oleObj>
              </mc:Choice>
              <mc:Fallback>
                <p:oleObj name="PHOTO-PAINT" r:id="rId9" imgW="0" imgH="0" progId="CorelPHOTOPAINT.Image.17">
                  <p:embed/>
                  <p:pic>
                    <p:nvPicPr>
                      <p:cNvPr id="0" name="Objek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3463" y="3779838"/>
                        <a:ext cx="1331912" cy="950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3" name="Objekt 4">
            <a:extLst>
              <a:ext uri="{FF2B5EF4-FFF2-40B4-BE49-F238E27FC236}">
                <a16:creationId xmlns:a16="http://schemas.microsoft.com/office/drawing/2014/main" xmlns="" id="{96B8C089-96C0-4F1F-9CC3-3CF2BF5D328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69025" y="5235575"/>
          <a:ext cx="1266825" cy="1169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PHOTO-PAINT" r:id="rId11" imgW="0" imgH="0" progId="CorelPHOTOPAINT.Image.17">
                  <p:embed/>
                </p:oleObj>
              </mc:Choice>
              <mc:Fallback>
                <p:oleObj name="PHOTO-PAINT" r:id="rId11" imgW="0" imgH="0" progId="CorelPHOTOPAINT.Image.17">
                  <p:embed/>
                  <p:pic>
                    <p:nvPicPr>
                      <p:cNvPr id="0" name="Objek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9025" y="5235575"/>
                        <a:ext cx="1266825" cy="1169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Obousměrná svislá šipka 6">
            <a:extLst>
              <a:ext uri="{FF2B5EF4-FFF2-40B4-BE49-F238E27FC236}">
                <a16:creationId xmlns:a16="http://schemas.microsoft.com/office/drawing/2014/main" xmlns="" id="{893F9211-F969-497C-915C-64117D30C815}"/>
              </a:ext>
            </a:extLst>
          </p:cNvPr>
          <p:cNvSpPr/>
          <p:nvPr/>
        </p:nvSpPr>
        <p:spPr>
          <a:xfrm>
            <a:off x="6804025" y="4797425"/>
            <a:ext cx="155575" cy="346075"/>
          </a:xfrm>
          <a:prstGeom prst="upDown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884368" y="377032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6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xmlns="" id="{8E9A5600-147C-4851-8719-375BAFA5FB11}"/>
              </a:ext>
            </a:extLst>
          </p:cNvPr>
          <p:cNvGraphicFramePr>
            <a:graphicFrameLocks noGrp="1"/>
          </p:cNvGraphicFramePr>
          <p:nvPr/>
        </p:nvGraphicFramePr>
        <p:xfrm>
          <a:off x="-22225" y="1412875"/>
          <a:ext cx="9166225" cy="75565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9138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601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29223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6101">
                <a:tc>
                  <a:txBody>
                    <a:bodyPr/>
                    <a:lstStyle/>
                    <a:p>
                      <a:r>
                        <a:rPr lang="cs-CZ" sz="1800" b="1" dirty="0">
                          <a:latin typeface="Calibri" panose="020F0502020204030204" pitchFamily="34" charset="0"/>
                        </a:rPr>
                        <a:t>Produkující žláza</a:t>
                      </a:r>
                    </a:p>
                  </a:txBody>
                  <a:tcPr marL="91443" marR="91443" marT="45760" marB="45760"/>
                </a:tc>
                <a:tc>
                  <a:txBody>
                    <a:bodyPr/>
                    <a:lstStyle/>
                    <a:p>
                      <a:r>
                        <a:rPr lang="cs-CZ" sz="1800" b="1" dirty="0">
                          <a:latin typeface="Calibri" panose="020F0502020204030204" pitchFamily="34" charset="0"/>
                        </a:rPr>
                        <a:t>Hormon</a:t>
                      </a:r>
                    </a:p>
                  </a:txBody>
                  <a:tcPr marL="91443" marR="91443" marT="45760" marB="45760"/>
                </a:tc>
                <a:tc>
                  <a:txBody>
                    <a:bodyPr/>
                    <a:lstStyle/>
                    <a:p>
                      <a:r>
                        <a:rPr lang="cs-CZ" sz="1800" b="1" dirty="0">
                          <a:latin typeface="Calibri" panose="020F0502020204030204" pitchFamily="34" charset="0"/>
                        </a:rPr>
                        <a:t>Fyziologické účinky </a:t>
                      </a:r>
                    </a:p>
                  </a:txBody>
                  <a:tcPr marL="91443" marR="91443" marT="45760" marB="4576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95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dirty="0">
                          <a:latin typeface="Calibri" panose="020F0502020204030204" pitchFamily="34" charset="0"/>
                        </a:rPr>
                        <a:t>Pankreas</a:t>
                      </a:r>
                    </a:p>
                  </a:txBody>
                  <a:tcPr marL="91443" marR="91443" marT="45760" marB="45760"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</a:rPr>
                        <a:t>insulin</a:t>
                      </a:r>
                      <a:r>
                        <a:rPr lang="cs-CZ" sz="1400" b="1" dirty="0"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cs-CZ" sz="1400" b="1" dirty="0" err="1">
                          <a:solidFill>
                            <a:srgbClr val="00B050"/>
                          </a:solidFill>
                          <a:latin typeface="Calibri" panose="020F0502020204030204" pitchFamily="34" charset="0"/>
                        </a:rPr>
                        <a:t>glukagon</a:t>
                      </a:r>
                      <a:r>
                        <a:rPr lang="cs-CZ" sz="1400" b="1" dirty="0">
                          <a:latin typeface="Calibri" panose="020F0502020204030204" pitchFamily="34" charset="0"/>
                        </a:rPr>
                        <a:t> </a:t>
                      </a:r>
                      <a:endParaRPr lang="cs-CZ" sz="1400" b="1" dirty="0">
                        <a:solidFill>
                          <a:srgbClr val="00B05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43" marR="91443" marT="45760" marB="4576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>
                          <a:latin typeface="Calibri" panose="020F0502020204030204" pitchFamily="34" charset="0"/>
                        </a:rPr>
                        <a:t>regulace energetického</a:t>
                      </a:r>
                      <a:r>
                        <a:rPr lang="cs-CZ" sz="1400" baseline="0" dirty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cs-CZ" sz="1400" dirty="0">
                          <a:latin typeface="Calibri" panose="020F0502020204030204" pitchFamily="34" charset="0"/>
                        </a:rPr>
                        <a:t> metabolismu (antagonisté) </a:t>
                      </a:r>
                    </a:p>
                  </a:txBody>
                  <a:tcPr marL="91443" marR="91443" marT="45760" marB="4576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3" name="Ovál 2">
            <a:extLst>
              <a:ext uri="{FF2B5EF4-FFF2-40B4-BE49-F238E27FC236}">
                <a16:creationId xmlns:a16="http://schemas.microsoft.com/office/drawing/2014/main" xmlns="" id="{7DC0E0CA-B262-45A6-A3C1-915F2AC18079}"/>
              </a:ext>
            </a:extLst>
          </p:cNvPr>
          <p:cNvSpPr/>
          <p:nvPr/>
        </p:nvSpPr>
        <p:spPr>
          <a:xfrm>
            <a:off x="179388" y="6597650"/>
            <a:ext cx="144462" cy="144463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8383" name="TextovéPole 4">
            <a:extLst>
              <a:ext uri="{FF2B5EF4-FFF2-40B4-BE49-F238E27FC236}">
                <a16:creationId xmlns:a16="http://schemas.microsoft.com/office/drawing/2014/main" xmlns="" id="{8BED7910-F706-4D07-AB1F-F61233F29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515100"/>
            <a:ext cx="11525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>
                <a:latin typeface="Calibri" panose="020F0502020204030204" pitchFamily="34" charset="0"/>
              </a:rPr>
              <a:t>glykoprotein</a:t>
            </a:r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xmlns="" id="{B86261B1-C3D4-49CA-A253-345B6AC767E6}"/>
              </a:ext>
            </a:extLst>
          </p:cNvPr>
          <p:cNvSpPr/>
          <p:nvPr/>
        </p:nvSpPr>
        <p:spPr>
          <a:xfrm>
            <a:off x="1835150" y="6597650"/>
            <a:ext cx="144463" cy="144463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8385" name="TextovéPole 6">
            <a:extLst>
              <a:ext uri="{FF2B5EF4-FFF2-40B4-BE49-F238E27FC236}">
                <a16:creationId xmlns:a16="http://schemas.microsoft.com/office/drawing/2014/main" xmlns="" id="{D79E0684-3978-44C5-8D04-8B59C27FCB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6515100"/>
            <a:ext cx="7207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>
                <a:latin typeface="Calibri" panose="020F0502020204030204" pitchFamily="34" charset="0"/>
              </a:rPr>
              <a:t>peptid</a:t>
            </a:r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xmlns="" id="{CAACE436-A76D-4CE9-86DE-161F72C19FA2}"/>
              </a:ext>
            </a:extLst>
          </p:cNvPr>
          <p:cNvSpPr/>
          <p:nvPr/>
        </p:nvSpPr>
        <p:spPr>
          <a:xfrm>
            <a:off x="3492500" y="6597650"/>
            <a:ext cx="142875" cy="144463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8387" name="TextovéPole 8">
            <a:extLst>
              <a:ext uri="{FF2B5EF4-FFF2-40B4-BE49-F238E27FC236}">
                <a16:creationId xmlns:a16="http://schemas.microsoft.com/office/drawing/2014/main" xmlns="" id="{1BA41562-1DC1-4DB1-AB8C-62AFBBE85C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6515100"/>
            <a:ext cx="11509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>
                <a:latin typeface="Calibri" panose="020F0502020204030204" pitchFamily="34" charset="0"/>
              </a:rPr>
              <a:t>protein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Skupina 2">
            <a:extLst>
              <a:ext uri="{FF2B5EF4-FFF2-40B4-BE49-F238E27FC236}">
                <a16:creationId xmlns:a16="http://schemas.microsoft.com/office/drawing/2014/main" xmlns="" id="{E161AD9E-A8C1-4ABE-A25C-8F96CEA88F31}"/>
              </a:ext>
            </a:extLst>
          </p:cNvPr>
          <p:cNvGrpSpPr>
            <a:grpSpLocks/>
          </p:cNvGrpSpPr>
          <p:nvPr/>
        </p:nvGrpSpPr>
        <p:grpSpPr bwMode="auto">
          <a:xfrm>
            <a:off x="250825" y="6350"/>
            <a:ext cx="7905750" cy="6400800"/>
            <a:chOff x="639763" y="214313"/>
            <a:chExt cx="7905750" cy="6400800"/>
          </a:xfrm>
        </p:grpSpPr>
        <p:pic>
          <p:nvPicPr>
            <p:cNvPr id="13315" name="Picture 59" descr="figure_18_09_1_unlabeled">
              <a:extLst>
                <a:ext uri="{FF2B5EF4-FFF2-40B4-BE49-F238E27FC236}">
                  <a16:creationId xmlns:a16="http://schemas.microsoft.com/office/drawing/2014/main" xmlns="" id="{9EE3808F-E71B-45B1-B602-B32EBF33D3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77"/>
            <a:stretch>
              <a:fillRect/>
            </a:stretch>
          </p:blipFill>
          <p:spPr bwMode="auto">
            <a:xfrm>
              <a:off x="639763" y="214313"/>
              <a:ext cx="7905750" cy="640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16" name="Text Box 4">
              <a:extLst>
                <a:ext uri="{FF2B5EF4-FFF2-40B4-BE49-F238E27FC236}">
                  <a16:creationId xmlns:a16="http://schemas.microsoft.com/office/drawing/2014/main" xmlns="" id="{D3DBB680-6DBB-4194-A567-891FDEB901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07238" y="6443663"/>
              <a:ext cx="476250" cy="1317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000" b="1">
                  <a:ea typeface="ＭＳ Ｐゴシック" panose="020B0600070205080204" pitchFamily="34" charset="-128"/>
                </a:rPr>
                <a:t>Inhibin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17" name="Text Box 5">
              <a:extLst>
                <a:ext uri="{FF2B5EF4-FFF2-40B4-BE49-F238E27FC236}">
                  <a16:creationId xmlns:a16="http://schemas.microsoft.com/office/drawing/2014/main" xmlns="" id="{35A266C7-AA7A-4155-AE38-D92CF30A57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84888" y="6438900"/>
              <a:ext cx="893762" cy="171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000" b="1">
                  <a:ea typeface="ＭＳ Ｐゴシック" panose="020B0600070205080204" pitchFamily="34" charset="-128"/>
                </a:rPr>
                <a:t>Progesteron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18" name="Text Box 6">
              <a:extLst>
                <a:ext uri="{FF2B5EF4-FFF2-40B4-BE49-F238E27FC236}">
                  <a16:creationId xmlns:a16="http://schemas.microsoft.com/office/drawing/2014/main" xmlns="" id="{11C664D2-E1A6-4AB0-A960-D698B6492B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97500" y="6448425"/>
              <a:ext cx="542925" cy="152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000" b="1">
                  <a:ea typeface="ＭＳ Ｐゴシック" panose="020B0600070205080204" pitchFamily="34" charset="-128"/>
                </a:rPr>
                <a:t>Estrogen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19" name="Text Box 7">
              <a:extLst>
                <a:ext uri="{FF2B5EF4-FFF2-40B4-BE49-F238E27FC236}">
                  <a16:creationId xmlns:a16="http://schemas.microsoft.com/office/drawing/2014/main" xmlns="" id="{E265F5B3-8359-4675-A5D4-60A73960FA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35463" y="6451600"/>
              <a:ext cx="776287" cy="141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000" b="1">
                  <a:ea typeface="ＭＳ Ｐゴシック" panose="020B0600070205080204" pitchFamily="34" charset="-128"/>
                </a:rPr>
                <a:t>Testosteron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20" name="Text Box 8">
              <a:extLst>
                <a:ext uri="{FF2B5EF4-FFF2-40B4-BE49-F238E27FC236}">
                  <a16:creationId xmlns:a16="http://schemas.microsoft.com/office/drawing/2014/main" xmlns="" id="{9A90C172-D32B-4C17-96CE-F238A8BC01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9038" y="6450013"/>
              <a:ext cx="377825" cy="114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000" b="1">
                  <a:ea typeface="ＭＳ Ｐゴシック" panose="020B0600070205080204" pitchFamily="34" charset="-128"/>
                </a:rPr>
                <a:t>Inhibin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21" name="Text Box 9">
              <a:extLst>
                <a:ext uri="{FF2B5EF4-FFF2-40B4-BE49-F238E27FC236}">
                  <a16:creationId xmlns:a16="http://schemas.microsoft.com/office/drawing/2014/main" xmlns="" id="{AD01901E-F441-4028-A174-7DD2660385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87538" y="6115050"/>
              <a:ext cx="1030287" cy="298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US" altLang="cs-CZ" sz="1000" b="1">
                  <a:ea typeface="ＭＳ Ｐゴシック" panose="020B0600070205080204" pitchFamily="34" charset="-128"/>
                </a:rPr>
                <a:t>Thyroid</a:t>
              </a:r>
              <a:r>
                <a:rPr lang="cs-CZ" altLang="cs-CZ" sz="1000" b="1">
                  <a:ea typeface="ＭＳ Ｐゴシック" panose="020B0600070205080204" pitchFamily="34" charset="-128"/>
                </a:rPr>
                <a:t>ní</a:t>
              </a:r>
              <a:endParaRPr lang="en-US" altLang="cs-CZ" sz="1000" b="1">
                <a:ea typeface="ＭＳ Ｐゴシック" panose="020B0600070205080204" pitchFamily="34" charset="-128"/>
              </a:endParaRPr>
            </a:p>
            <a:p>
              <a:pPr algn="ctr">
                <a:lnSpc>
                  <a:spcPct val="90000"/>
                </a:lnSpc>
              </a:pPr>
              <a:r>
                <a:rPr lang="en-US" altLang="cs-CZ" sz="1000" b="1">
                  <a:ea typeface="ＭＳ Ｐゴシック" panose="020B0600070205080204" pitchFamily="34" charset="-128"/>
                </a:rPr>
                <a:t>hormon</a:t>
              </a:r>
              <a:r>
                <a:rPr lang="cs-CZ" altLang="cs-CZ" sz="1000" b="1">
                  <a:ea typeface="ＭＳ Ｐゴシック" panose="020B0600070205080204" pitchFamily="34" charset="-128"/>
                </a:rPr>
                <a:t>y</a:t>
              </a:r>
              <a:r>
                <a:rPr lang="en-US" altLang="cs-CZ" sz="1000" b="1">
                  <a:ea typeface="ＭＳ Ｐゴシック" panose="020B0600070205080204" pitchFamily="34" charset="-128"/>
                </a:rPr>
                <a:t> (T</a:t>
              </a:r>
              <a:r>
                <a:rPr lang="en-US" altLang="cs-CZ" sz="1000" b="1" baseline="-25000">
                  <a:ea typeface="ＭＳ Ｐゴシック" panose="020B0600070205080204" pitchFamily="34" charset="-128"/>
                </a:rPr>
                <a:t>3</a:t>
              </a:r>
              <a:r>
                <a:rPr lang="en-US" altLang="cs-CZ" sz="1000" b="1">
                  <a:ea typeface="ＭＳ Ｐゴシック" panose="020B0600070205080204" pitchFamily="34" charset="-128"/>
                </a:rPr>
                <a:t>, T</a:t>
              </a:r>
              <a:r>
                <a:rPr lang="en-US" altLang="cs-CZ" sz="1000" b="1" baseline="-25000">
                  <a:ea typeface="ＭＳ Ｐゴシック" panose="020B0600070205080204" pitchFamily="34" charset="-128"/>
                </a:rPr>
                <a:t>4</a:t>
              </a:r>
              <a:r>
                <a:rPr lang="en-US" altLang="cs-CZ" sz="1000" b="1">
                  <a:ea typeface="ＭＳ Ｐゴシック" panose="020B0600070205080204" pitchFamily="34" charset="-128"/>
                </a:rPr>
                <a:t>)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22" name="Text Box 10">
              <a:extLst>
                <a:ext uri="{FF2B5EF4-FFF2-40B4-BE49-F238E27FC236}">
                  <a16:creationId xmlns:a16="http://schemas.microsoft.com/office/drawing/2014/main" xmlns="" id="{C0AD17AE-19E3-477C-91AE-A0215D73DB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30325" y="5000625"/>
              <a:ext cx="962025" cy="4730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US" altLang="cs-CZ" sz="1000" b="1">
                  <a:ea typeface="ＭＳ Ｐゴシック" panose="020B0600070205080204" pitchFamily="34" charset="-128"/>
                </a:rPr>
                <a:t>Gluc</a:t>
              </a:r>
              <a:r>
                <a:rPr lang="cs-CZ" altLang="cs-CZ" sz="1000" b="1">
                  <a:ea typeface="ＭＳ Ｐゴシック" panose="020B0600070205080204" pitchFamily="34" charset="-128"/>
                </a:rPr>
                <a:t>kokortikoidy</a:t>
              </a:r>
              <a:endParaRPr lang="en-US" altLang="cs-CZ" sz="1000" b="1">
                <a:ea typeface="ＭＳ Ｐゴシック" panose="020B0600070205080204" pitchFamily="34" charset="-128"/>
              </a:endParaRPr>
            </a:p>
            <a:p>
              <a:pPr algn="ctr">
                <a:lnSpc>
                  <a:spcPct val="90000"/>
                </a:lnSpc>
              </a:pPr>
              <a:r>
                <a:rPr lang="en-US" altLang="cs-CZ" sz="1000" b="1">
                  <a:ea typeface="ＭＳ Ｐゴシック" panose="020B0600070205080204" pitchFamily="34" charset="-128"/>
                </a:rPr>
                <a:t>(</a:t>
              </a:r>
              <a:r>
                <a:rPr lang="cs-CZ" altLang="cs-CZ" sz="1000" b="1">
                  <a:ea typeface="ＭＳ Ｐゴシック" panose="020B0600070205080204" pitchFamily="34" charset="-128"/>
                </a:rPr>
                <a:t>k</a:t>
              </a:r>
              <a:r>
                <a:rPr lang="en-US" altLang="cs-CZ" sz="1000" b="1">
                  <a:ea typeface="ＭＳ Ｐゴシック" panose="020B0600070205080204" pitchFamily="34" charset="-128"/>
                </a:rPr>
                <a:t>ortisol,</a:t>
              </a:r>
            </a:p>
            <a:p>
              <a:pPr algn="ctr">
                <a:lnSpc>
                  <a:spcPct val="90000"/>
                </a:lnSpc>
              </a:pPr>
              <a:r>
                <a:rPr lang="cs-CZ" altLang="cs-CZ" sz="1000" b="1">
                  <a:ea typeface="ＭＳ Ｐゴシック" panose="020B0600070205080204" pitchFamily="34" charset="-128"/>
                </a:rPr>
                <a:t>k</a:t>
              </a:r>
              <a:r>
                <a:rPr lang="en-US" altLang="cs-CZ" sz="1000" b="1">
                  <a:ea typeface="ＭＳ Ｐゴシック" panose="020B0600070205080204" pitchFamily="34" charset="-128"/>
                </a:rPr>
                <a:t>orti</a:t>
              </a:r>
              <a:r>
                <a:rPr lang="cs-CZ" altLang="cs-CZ" sz="1000" b="1">
                  <a:ea typeface="ＭＳ Ｐゴシック" panose="020B0600070205080204" pitchFamily="34" charset="-128"/>
                </a:rPr>
                <a:t>k</a:t>
              </a:r>
              <a:r>
                <a:rPr lang="en-US" altLang="cs-CZ" sz="1000" b="1">
                  <a:ea typeface="ＭＳ Ｐゴシック" panose="020B0600070205080204" pitchFamily="34" charset="-128"/>
                </a:rPr>
                <a:t>osteron)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23" name="Text Box 11">
              <a:extLst>
                <a:ext uri="{FF2B5EF4-FFF2-40B4-BE49-F238E27FC236}">
                  <a16:creationId xmlns:a16="http://schemas.microsoft.com/office/drawing/2014/main" xmlns="" id="{582FBC4B-4E01-4AD9-A222-C2A06AF883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575" y="3678238"/>
              <a:ext cx="960438" cy="2682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cs-CZ" altLang="cs-CZ" sz="1000" b="1">
                  <a:ea typeface="ＭＳ Ｐゴシック" panose="020B0600070205080204" pitchFamily="34" charset="-128"/>
                </a:rPr>
                <a:t>Adrenalin </a:t>
              </a:r>
              <a:r>
                <a:rPr lang="en-US" altLang="cs-CZ" sz="1000" b="1">
                  <a:ea typeface="ＭＳ Ｐゴシック" panose="020B0600070205080204" pitchFamily="34" charset="-128"/>
                </a:rPr>
                <a:t>a</a:t>
              </a:r>
            </a:p>
            <a:p>
              <a:pPr algn="ctr">
                <a:lnSpc>
                  <a:spcPct val="90000"/>
                </a:lnSpc>
              </a:pPr>
              <a:r>
                <a:rPr lang="cs-CZ" altLang="cs-CZ" sz="1000" b="1">
                  <a:ea typeface="ＭＳ Ｐゴシック" panose="020B0600070205080204" pitchFamily="34" charset="-128"/>
                </a:rPr>
                <a:t>noradrenalin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24" name="Text Box 12">
              <a:extLst>
                <a:ext uri="{FF2B5EF4-FFF2-40B4-BE49-F238E27FC236}">
                  <a16:creationId xmlns:a16="http://schemas.microsoft.com/office/drawing/2014/main" xmlns="" id="{59F5FF90-C604-49E2-95CF-19E4DB431D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8513" y="2897188"/>
              <a:ext cx="758825" cy="2778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>
                <a:lnSpc>
                  <a:spcPct val="90000"/>
                </a:lnSpc>
              </a:pPr>
              <a:r>
                <a:rPr lang="cs-CZ" altLang="cs-CZ" sz="1000" b="1">
                  <a:ea typeface="ＭＳ Ｐゴシック" panose="020B0600070205080204" pitchFamily="34" charset="-128"/>
                </a:rPr>
                <a:t>Nadledviny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25" name="Text Box 13">
              <a:extLst>
                <a:ext uri="{FF2B5EF4-FFF2-40B4-BE49-F238E27FC236}">
                  <a16:creationId xmlns:a16="http://schemas.microsoft.com/office/drawing/2014/main" xmlns="" id="{3DE8AF5B-F54C-4A1E-80B6-8BD7A3A28A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90763" y="2524125"/>
              <a:ext cx="573087" cy="260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cs-CZ" altLang="cs-CZ" sz="1000" b="1">
                  <a:ea typeface="ＭＳ Ｐゴシック" panose="020B0600070205080204" pitchFamily="34" charset="-128"/>
                </a:rPr>
                <a:t>Dřeň</a:t>
              </a:r>
            </a:p>
            <a:p>
              <a:pPr>
                <a:lnSpc>
                  <a:spcPct val="90000"/>
                </a:lnSpc>
              </a:pPr>
              <a:r>
                <a:rPr lang="cs-CZ" altLang="cs-CZ" sz="1000" b="1">
                  <a:ea typeface="ＭＳ Ｐゴシック" panose="020B0600070205080204" pitchFamily="34" charset="-128"/>
                </a:rPr>
                <a:t>nadledvin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26" name="Text Box 14">
              <a:extLst>
                <a:ext uri="{FF2B5EF4-FFF2-40B4-BE49-F238E27FC236}">
                  <a16:creationId xmlns:a16="http://schemas.microsoft.com/office/drawing/2014/main" xmlns="" id="{E2479DCF-FBBA-4BC9-AEF1-088FEF4248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7588" y="3143250"/>
              <a:ext cx="533400" cy="230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cs-CZ" altLang="cs-CZ" sz="1000" b="1">
                  <a:ea typeface="ＭＳ Ｐゴシック" panose="020B0600070205080204" pitchFamily="34" charset="-128"/>
                </a:rPr>
                <a:t>Kůra</a:t>
              </a:r>
            </a:p>
            <a:p>
              <a:pPr>
                <a:lnSpc>
                  <a:spcPct val="90000"/>
                </a:lnSpc>
              </a:pPr>
              <a:r>
                <a:rPr lang="cs-CZ" altLang="cs-CZ" sz="1000" b="1">
                  <a:ea typeface="ＭＳ Ｐゴシック" panose="020B0600070205080204" pitchFamily="34" charset="-128"/>
                </a:rPr>
                <a:t>nadledvin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27" name="Text Box 15">
              <a:extLst>
                <a:ext uri="{FF2B5EF4-FFF2-40B4-BE49-F238E27FC236}">
                  <a16:creationId xmlns:a16="http://schemas.microsoft.com/office/drawing/2014/main" xmlns="" id="{82FB2E9B-2053-4D23-BF07-A232555A06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20888" y="3838575"/>
              <a:ext cx="763587" cy="282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cs-CZ" altLang="cs-CZ" sz="1000" b="1">
                  <a:ea typeface="ＭＳ Ｐゴシック" panose="020B0600070205080204" pitchFamily="34" charset="-128"/>
                </a:rPr>
                <a:t>Štítná žláza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28" name="Text Box 16">
              <a:extLst>
                <a:ext uri="{FF2B5EF4-FFF2-40B4-BE49-F238E27FC236}">
                  <a16:creationId xmlns:a16="http://schemas.microsoft.com/office/drawing/2014/main" xmlns="" id="{A312D671-18F0-4F1B-BE82-BC80C6BC2C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41600" y="5595938"/>
              <a:ext cx="766763" cy="2587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cs-CZ" altLang="cs-CZ" sz="1000" b="1">
                  <a:ea typeface="ＭＳ Ｐゴシック" panose="020B0600070205080204" pitchFamily="34" charset="-128"/>
                </a:rPr>
                <a:t>Kosi, svaly a</a:t>
              </a:r>
            </a:p>
            <a:p>
              <a:pPr algn="ctr">
                <a:lnSpc>
                  <a:spcPct val="90000"/>
                </a:lnSpc>
              </a:pPr>
              <a:r>
                <a:rPr lang="cs-CZ" altLang="cs-CZ" sz="1000" b="1">
                  <a:ea typeface="ＭＳ Ｐゴシック" panose="020B0600070205080204" pitchFamily="34" charset="-128"/>
                </a:rPr>
                <a:t>další tkáně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29" name="Text Box 17">
              <a:extLst>
                <a:ext uri="{FF2B5EF4-FFF2-40B4-BE49-F238E27FC236}">
                  <a16:creationId xmlns:a16="http://schemas.microsoft.com/office/drawing/2014/main" xmlns="" id="{37597F93-C13F-4EF9-A638-ED17FE6E5E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2038" y="5776913"/>
              <a:ext cx="582612" cy="2206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cs-CZ" altLang="cs-CZ" sz="1000" b="1">
                  <a:ea typeface="ＭＳ Ｐゴシック" panose="020B0600070205080204" pitchFamily="34" charset="-128"/>
                </a:rPr>
                <a:t>Mléčné</a:t>
              </a:r>
            </a:p>
            <a:p>
              <a:pPr algn="ctr">
                <a:lnSpc>
                  <a:spcPct val="90000"/>
                </a:lnSpc>
              </a:pPr>
              <a:r>
                <a:rPr lang="cs-CZ" altLang="cs-CZ" sz="1000" b="1">
                  <a:ea typeface="ＭＳ Ｐゴシック" panose="020B0600070205080204" pitchFamily="34" charset="-128"/>
                </a:rPr>
                <a:t>žlázy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30" name="Text Box 18">
              <a:extLst>
                <a:ext uri="{FF2B5EF4-FFF2-40B4-BE49-F238E27FC236}">
                  <a16:creationId xmlns:a16="http://schemas.microsoft.com/office/drawing/2014/main" xmlns="" id="{9A65707A-B139-43B3-A7B2-EC911739D3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7613" y="5680075"/>
              <a:ext cx="455612" cy="260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cs-CZ" altLang="cs-CZ" sz="1000" b="1">
                  <a:ea typeface="ＭＳ Ｐゴシック" panose="020B0600070205080204" pitchFamily="34" charset="-128"/>
                </a:rPr>
                <a:t>Varlata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31" name="Text Box 19">
              <a:extLst>
                <a:ext uri="{FF2B5EF4-FFF2-40B4-BE49-F238E27FC236}">
                  <a16:creationId xmlns:a16="http://schemas.microsoft.com/office/drawing/2014/main" xmlns="" id="{A617D3C4-4F7D-4BF3-BDAD-B8A89DACC7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65838" y="5568950"/>
              <a:ext cx="582612" cy="239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cs-CZ" altLang="cs-CZ" sz="1000" b="1">
                  <a:ea typeface="ＭＳ Ｐゴシック" panose="020B0600070205080204" pitchFamily="34" charset="-128"/>
                </a:rPr>
                <a:t>Vaječníky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32" name="Text Box 20">
              <a:extLst>
                <a:ext uri="{FF2B5EF4-FFF2-40B4-BE49-F238E27FC236}">
                  <a16:creationId xmlns:a16="http://schemas.microsoft.com/office/drawing/2014/main" xmlns="" id="{FC20EEE6-6066-404F-AA2A-705343EF2E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65938" y="5145088"/>
              <a:ext cx="1370012" cy="4048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000" b="1">
                  <a:ea typeface="ＭＳ Ｐゴシック" panose="020B0600070205080204" pitchFamily="34" charset="-128"/>
                </a:rPr>
                <a:t>Melanocyt</a:t>
              </a:r>
              <a:r>
                <a:rPr lang="cs-CZ" altLang="cs-CZ" sz="1000" b="1">
                  <a:ea typeface="ＭＳ Ｐゴシック" panose="020B0600070205080204" pitchFamily="34" charset="-128"/>
                </a:rPr>
                <a:t>y</a:t>
              </a:r>
              <a:r>
                <a:rPr lang="en-US" altLang="cs-CZ" sz="1000" b="1">
                  <a:ea typeface="ＭＳ Ｐゴシック" panose="020B0600070205080204" pitchFamily="34" charset="-128"/>
                </a:rPr>
                <a:t> (</a:t>
              </a:r>
              <a:r>
                <a:rPr lang="cs-CZ" altLang="cs-CZ" sz="1000" b="1">
                  <a:ea typeface="ＭＳ Ｐゴシック" panose="020B0600070205080204" pitchFamily="34" charset="-128"/>
                </a:rPr>
                <a:t>nejistý význam</a:t>
              </a:r>
            </a:p>
            <a:p>
              <a:pPr>
                <a:lnSpc>
                  <a:spcPct val="90000"/>
                </a:lnSpc>
              </a:pPr>
              <a:r>
                <a:rPr lang="cs-CZ" altLang="cs-CZ" sz="1000" b="1">
                  <a:ea typeface="ＭＳ Ｐゴシック" panose="020B0600070205080204" pitchFamily="34" charset="-128"/>
                </a:rPr>
                <a:t>u zdravých dospělých</a:t>
              </a:r>
              <a:r>
                <a:rPr lang="en-US" altLang="cs-CZ" sz="1000" b="1">
                  <a:ea typeface="ＭＳ Ｐゴシック" panose="020B0600070205080204" pitchFamily="34" charset="-128"/>
                </a:rPr>
                <a:t>)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33" name="Text Box 21">
              <a:extLst>
                <a:ext uri="{FF2B5EF4-FFF2-40B4-BE49-F238E27FC236}">
                  <a16:creationId xmlns:a16="http://schemas.microsoft.com/office/drawing/2014/main" xmlns="" id="{3671236B-13DF-4B5B-9417-6B19F087CD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33738" y="4076700"/>
              <a:ext cx="893762" cy="171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000" b="1">
                  <a:ea typeface="ＭＳ Ｐゴシック" panose="020B0600070205080204" pitchFamily="34" charset="-128"/>
                </a:rPr>
                <a:t>Somatomedin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34" name="Text Box 22">
              <a:extLst>
                <a:ext uri="{FF2B5EF4-FFF2-40B4-BE49-F238E27FC236}">
                  <a16:creationId xmlns:a16="http://schemas.microsoft.com/office/drawing/2014/main" xmlns="" id="{88D2EC5D-24A5-47DE-9D3A-CF1CEFD46C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3025" y="3686175"/>
              <a:ext cx="309563" cy="112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cs-CZ" altLang="cs-CZ" sz="1000" b="1">
                  <a:ea typeface="ＭＳ Ｐゴシック" panose="020B0600070205080204" pitchFamily="34" charset="-128"/>
                </a:rPr>
                <a:t>Játra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35" name="Text Box 23">
              <a:extLst>
                <a:ext uri="{FF2B5EF4-FFF2-40B4-BE49-F238E27FC236}">
                  <a16:creationId xmlns:a16="http://schemas.microsoft.com/office/drawing/2014/main" xmlns="" id="{83416922-1D8C-4C08-8939-7787BBEF17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29250" y="3668713"/>
              <a:ext cx="290513" cy="133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000" b="1">
                  <a:ea typeface="ＭＳ Ｐゴシック" panose="020B0600070205080204" pitchFamily="34" charset="-128"/>
                </a:rPr>
                <a:t>MSH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36" name="Text Box 24">
              <a:extLst>
                <a:ext uri="{FF2B5EF4-FFF2-40B4-BE49-F238E27FC236}">
                  <a16:creationId xmlns:a16="http://schemas.microsoft.com/office/drawing/2014/main" xmlns="" id="{FC2B5A64-5C48-4496-B995-D468EE69F0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76825" y="3836988"/>
              <a:ext cx="192088" cy="133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000" b="1">
                  <a:ea typeface="ＭＳ Ｐゴシック" panose="020B0600070205080204" pitchFamily="34" charset="-128"/>
                </a:rPr>
                <a:t>LH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37" name="Text Box 25">
              <a:extLst>
                <a:ext uri="{FF2B5EF4-FFF2-40B4-BE49-F238E27FC236}">
                  <a16:creationId xmlns:a16="http://schemas.microsoft.com/office/drawing/2014/main" xmlns="" id="{5B9577A3-A0F9-4E40-A1F7-D091830B36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65663" y="3835400"/>
              <a:ext cx="280987" cy="1317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000" b="1">
                  <a:ea typeface="ＭＳ Ｐゴシック" panose="020B0600070205080204" pitchFamily="34" charset="-128"/>
                </a:rPr>
                <a:t>FSH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38" name="Text Box 26">
              <a:extLst>
                <a:ext uri="{FF2B5EF4-FFF2-40B4-BE49-F238E27FC236}">
                  <a16:creationId xmlns:a16="http://schemas.microsoft.com/office/drawing/2014/main" xmlns="" id="{C0E4B98F-5D4B-4F6A-850A-891182A8C6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4825" y="3833813"/>
              <a:ext cx="250825" cy="112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000" b="1">
                  <a:ea typeface="ＭＳ Ｐゴシック" panose="020B0600070205080204" pitchFamily="34" charset="-128"/>
                </a:rPr>
                <a:t>PRL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39" name="Text Box 27">
              <a:extLst>
                <a:ext uri="{FF2B5EF4-FFF2-40B4-BE49-F238E27FC236}">
                  <a16:creationId xmlns:a16="http://schemas.microsoft.com/office/drawing/2014/main" xmlns="" id="{757665E9-E640-4CB9-869E-B7C5FA20C0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0063" y="3195638"/>
              <a:ext cx="250825" cy="142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000" b="1">
                  <a:ea typeface="ＭＳ Ｐゴシック" panose="020B0600070205080204" pitchFamily="34" charset="-128"/>
                </a:rPr>
                <a:t>GH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40" name="Text Box 28">
              <a:extLst>
                <a:ext uri="{FF2B5EF4-FFF2-40B4-BE49-F238E27FC236}">
                  <a16:creationId xmlns:a16="http://schemas.microsoft.com/office/drawing/2014/main" xmlns="" id="{18C32411-DA98-446B-9B69-8DB79EA173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00475" y="3270250"/>
              <a:ext cx="260350" cy="114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000" b="1">
                  <a:ea typeface="ＭＳ Ｐゴシック" panose="020B0600070205080204" pitchFamily="34" charset="-128"/>
                </a:rPr>
                <a:t>TSH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41" name="Text Box 29">
              <a:extLst>
                <a:ext uri="{FF2B5EF4-FFF2-40B4-BE49-F238E27FC236}">
                  <a16:creationId xmlns:a16="http://schemas.microsoft.com/office/drawing/2014/main" xmlns="" id="{DE736B83-4FAC-4BAF-84C7-7B9237E9B1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86150" y="2857500"/>
              <a:ext cx="427038" cy="1508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000" b="1">
                  <a:ea typeface="ＭＳ Ｐゴシック" panose="020B0600070205080204" pitchFamily="34" charset="-128"/>
                </a:rPr>
                <a:t>ACTH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42" name="Text Box 30">
              <a:extLst>
                <a:ext uri="{FF2B5EF4-FFF2-40B4-BE49-F238E27FC236}">
                  <a16:creationId xmlns:a16="http://schemas.microsoft.com/office/drawing/2014/main" xmlns="" id="{29DE8B33-34B7-4AAF-A1E9-3FBA6E2958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0338" y="2281238"/>
              <a:ext cx="1371600" cy="242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>
                <a:lnSpc>
                  <a:spcPct val="90000"/>
                </a:lnSpc>
              </a:pPr>
              <a:r>
                <a:rPr lang="cs-CZ" altLang="cs-CZ" sz="1000" b="1">
                  <a:ea typeface="ＭＳ Ｐゴシック" panose="020B0600070205080204" pitchFamily="34" charset="-128"/>
                </a:rPr>
                <a:t>Přední lalok hypofýzy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43" name="Text Box 31">
              <a:extLst>
                <a:ext uri="{FF2B5EF4-FFF2-40B4-BE49-F238E27FC236}">
                  <a16:creationId xmlns:a16="http://schemas.microsoft.com/office/drawing/2014/main" xmlns="" id="{35A44C40-6C14-4121-B819-0C74E4185C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81725" y="638175"/>
              <a:ext cx="355600" cy="112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000" b="1">
                  <a:ea typeface="ＭＳ Ｐゴシック" panose="020B0600070205080204" pitchFamily="34" charset="-128"/>
                </a:rPr>
                <a:t>ACTH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44" name="Text Box 32">
              <a:extLst>
                <a:ext uri="{FF2B5EF4-FFF2-40B4-BE49-F238E27FC236}">
                  <a16:creationId xmlns:a16="http://schemas.microsoft.com/office/drawing/2014/main" xmlns="" id="{299C7A7B-4E2B-4E95-AF9E-4E807FBCD3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18238" y="806450"/>
              <a:ext cx="260350" cy="114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000" b="1">
                  <a:ea typeface="ＭＳ Ｐゴシック" panose="020B0600070205080204" pitchFamily="34" charset="-128"/>
                </a:rPr>
                <a:t>TSH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45" name="Text Box 33">
              <a:extLst>
                <a:ext uri="{FF2B5EF4-FFF2-40B4-BE49-F238E27FC236}">
                  <a16:creationId xmlns:a16="http://schemas.microsoft.com/office/drawing/2014/main" xmlns="" id="{C70DA342-3ADD-4CFF-8728-311B8F4463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65863" y="955675"/>
              <a:ext cx="250825" cy="142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000" b="1">
                  <a:ea typeface="ＭＳ Ｐゴシック" panose="020B0600070205080204" pitchFamily="34" charset="-128"/>
                </a:rPr>
                <a:t>GH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46" name="Text Box 34">
              <a:extLst>
                <a:ext uri="{FF2B5EF4-FFF2-40B4-BE49-F238E27FC236}">
                  <a16:creationId xmlns:a16="http://schemas.microsoft.com/office/drawing/2014/main" xmlns="" id="{46AFAE47-07E8-4939-A917-F1D3C7C93F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21413" y="1119188"/>
              <a:ext cx="250825" cy="112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000" b="1">
                  <a:ea typeface="ＭＳ Ｐゴシック" panose="020B0600070205080204" pitchFamily="34" charset="-128"/>
                </a:rPr>
                <a:t>PRL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47" name="Text Box 35">
              <a:extLst>
                <a:ext uri="{FF2B5EF4-FFF2-40B4-BE49-F238E27FC236}">
                  <a16:creationId xmlns:a16="http://schemas.microsoft.com/office/drawing/2014/main" xmlns="" id="{A3ABE712-79C5-47C8-980A-A9540D550C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27763" y="1273175"/>
              <a:ext cx="280987" cy="1317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000" b="1">
                  <a:ea typeface="ＭＳ Ｐゴシック" panose="020B0600070205080204" pitchFamily="34" charset="-128"/>
                </a:rPr>
                <a:t>FSH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48" name="Text Box 36">
              <a:extLst>
                <a:ext uri="{FF2B5EF4-FFF2-40B4-BE49-F238E27FC236}">
                  <a16:creationId xmlns:a16="http://schemas.microsoft.com/office/drawing/2014/main" xmlns="" id="{7960AA67-5E02-4A44-9C2B-DAD5188436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61100" y="1430338"/>
              <a:ext cx="192088" cy="133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000" b="1">
                  <a:ea typeface="ＭＳ Ｐゴシック" panose="020B0600070205080204" pitchFamily="34" charset="-128"/>
                </a:rPr>
                <a:t>LH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49" name="Text Box 37">
              <a:extLst>
                <a:ext uri="{FF2B5EF4-FFF2-40B4-BE49-F238E27FC236}">
                  <a16:creationId xmlns:a16="http://schemas.microsoft.com/office/drawing/2014/main" xmlns="" id="{36B71E2B-0300-412B-B370-8753914B78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02363" y="1577975"/>
              <a:ext cx="290512" cy="133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000" b="1">
                  <a:ea typeface="ＭＳ Ｐゴシック" panose="020B0600070205080204" pitchFamily="34" charset="-128"/>
                </a:rPr>
                <a:t>MSH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50" name="Text Box 38">
              <a:extLst>
                <a:ext uri="{FF2B5EF4-FFF2-40B4-BE49-F238E27FC236}">
                  <a16:creationId xmlns:a16="http://schemas.microsoft.com/office/drawing/2014/main" xmlns="" id="{D15715A7-3DD9-4CDB-88CC-1CB7C104AD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15063" y="1887538"/>
              <a:ext cx="280987" cy="114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000" b="1">
                  <a:ea typeface="ＭＳ Ｐゴシック" panose="020B0600070205080204" pitchFamily="34" charset="-128"/>
                </a:rPr>
                <a:t>OXT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51" name="Text Box 39">
              <a:extLst>
                <a:ext uri="{FF2B5EF4-FFF2-40B4-BE49-F238E27FC236}">
                  <a16:creationId xmlns:a16="http://schemas.microsoft.com/office/drawing/2014/main" xmlns="" id="{76C70384-F268-4172-9D3B-38D55DA9E4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21413" y="1735138"/>
              <a:ext cx="271462" cy="1412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000" b="1">
                  <a:ea typeface="ＭＳ Ｐゴシック" panose="020B0600070205080204" pitchFamily="34" charset="-128"/>
                </a:rPr>
                <a:t>ADH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52" name="Text Box 40">
              <a:extLst>
                <a:ext uri="{FF2B5EF4-FFF2-40B4-BE49-F238E27FC236}">
                  <a16:creationId xmlns:a16="http://schemas.microsoft.com/office/drawing/2014/main" xmlns="" id="{CD9A5FC7-8B86-467A-8295-8651ECBC5C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26225" y="652463"/>
              <a:ext cx="1646238" cy="1412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900" b="1">
                  <a:ea typeface="ＭＳ Ｐゴシック" panose="020B0600070205080204" pitchFamily="34" charset="-128"/>
                </a:rPr>
                <a:t>Adreno</a:t>
              </a:r>
              <a:r>
                <a:rPr lang="cs-CZ" altLang="cs-CZ" sz="900" b="1">
                  <a:ea typeface="ＭＳ Ｐゴシック" panose="020B0600070205080204" pitchFamily="34" charset="-128"/>
                </a:rPr>
                <a:t>ko</a:t>
              </a:r>
              <a:r>
                <a:rPr lang="en-US" altLang="cs-CZ" sz="900" b="1">
                  <a:ea typeface="ＭＳ Ｐゴシック" panose="020B0600070205080204" pitchFamily="34" charset="-128"/>
                </a:rPr>
                <a:t>rti</a:t>
              </a:r>
              <a:r>
                <a:rPr lang="cs-CZ" altLang="cs-CZ" sz="900" b="1">
                  <a:ea typeface="ＭＳ Ｐゴシック" panose="020B0600070205080204" pitchFamily="34" charset="-128"/>
                </a:rPr>
                <a:t>k</a:t>
              </a:r>
              <a:r>
                <a:rPr lang="en-US" altLang="cs-CZ" sz="900" b="1">
                  <a:ea typeface="ＭＳ Ｐゴシック" panose="020B0600070205080204" pitchFamily="34" charset="-128"/>
                </a:rPr>
                <a:t>otropi</a:t>
              </a:r>
              <a:r>
                <a:rPr lang="cs-CZ" altLang="cs-CZ" sz="900" b="1">
                  <a:ea typeface="ＭＳ Ｐゴシック" panose="020B0600070205080204" pitchFamily="34" charset="-128"/>
                </a:rPr>
                <a:t>n</a:t>
              </a:r>
              <a:endParaRPr lang="en-US" altLang="cs-CZ" sz="9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53" name="Text Box 41">
              <a:extLst>
                <a:ext uri="{FF2B5EF4-FFF2-40B4-BE49-F238E27FC236}">
                  <a16:creationId xmlns:a16="http://schemas.microsoft.com/office/drawing/2014/main" xmlns="" id="{BFE224C9-3E2E-4E6E-BF33-94078FE314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21463" y="811213"/>
              <a:ext cx="1631950" cy="1317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cs-CZ" altLang="cs-CZ" sz="900" b="1">
                  <a:ea typeface="ＭＳ Ｐゴシック" panose="020B0600070205080204" pitchFamily="34" charset="-128"/>
                </a:rPr>
                <a:t>Thyreotropní hormon</a:t>
              </a:r>
              <a:endParaRPr lang="en-US" altLang="cs-CZ" sz="9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54" name="Text Box 42">
              <a:extLst>
                <a:ext uri="{FF2B5EF4-FFF2-40B4-BE49-F238E27FC236}">
                  <a16:creationId xmlns:a16="http://schemas.microsoft.com/office/drawing/2014/main" xmlns="" id="{CF700980-5528-40B8-96D6-E4E1641269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21463" y="963613"/>
              <a:ext cx="936625" cy="1222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cs-CZ" altLang="cs-CZ" sz="900" b="1">
                  <a:ea typeface="ＭＳ Ｐゴシック" panose="020B0600070205080204" pitchFamily="34" charset="-128"/>
                </a:rPr>
                <a:t>Růstový hormon</a:t>
              </a:r>
              <a:endParaRPr lang="en-US" altLang="cs-CZ" sz="9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55" name="Text Box 43">
              <a:extLst>
                <a:ext uri="{FF2B5EF4-FFF2-40B4-BE49-F238E27FC236}">
                  <a16:creationId xmlns:a16="http://schemas.microsoft.com/office/drawing/2014/main" xmlns="" id="{3D1A224A-E0B7-47A1-9BF2-9FC1ACD58E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10350" y="1120775"/>
              <a:ext cx="531813" cy="112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900" b="1">
                  <a:ea typeface="ＭＳ Ｐゴシック" panose="020B0600070205080204" pitchFamily="34" charset="-128"/>
                </a:rPr>
                <a:t>Prola</a:t>
              </a:r>
              <a:r>
                <a:rPr lang="cs-CZ" altLang="cs-CZ" sz="900" b="1">
                  <a:ea typeface="ＭＳ Ｐゴシック" panose="020B0600070205080204" pitchFamily="34" charset="-128"/>
                </a:rPr>
                <a:t>k</a:t>
              </a:r>
              <a:r>
                <a:rPr lang="en-US" altLang="cs-CZ" sz="900" b="1">
                  <a:ea typeface="ＭＳ Ｐゴシック" panose="020B0600070205080204" pitchFamily="34" charset="-128"/>
                </a:rPr>
                <a:t>tin</a:t>
              </a:r>
              <a:endParaRPr lang="en-US" altLang="cs-CZ" sz="9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56" name="Text Box 44">
              <a:extLst>
                <a:ext uri="{FF2B5EF4-FFF2-40B4-BE49-F238E27FC236}">
                  <a16:creationId xmlns:a16="http://schemas.microsoft.com/office/drawing/2014/main" xmlns="" id="{48C3D375-AC94-4404-92B5-E5D441BE07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26225" y="1274763"/>
              <a:ext cx="1598613" cy="1460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cs-CZ" altLang="cs-CZ" sz="900" b="1">
                  <a:ea typeface="ＭＳ Ｐゴシック" panose="020B0600070205080204" pitchFamily="34" charset="-128"/>
                </a:rPr>
                <a:t>F</a:t>
              </a:r>
              <a:r>
                <a:rPr lang="en-US" altLang="cs-CZ" sz="900" b="1">
                  <a:ea typeface="ＭＳ Ｐゴシック" panose="020B0600070205080204" pitchFamily="34" charset="-128"/>
                </a:rPr>
                <a:t>olikuly stimulující hormon</a:t>
              </a:r>
              <a:endParaRPr lang="en-US" altLang="cs-CZ" sz="9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57" name="Text Box 45">
              <a:extLst>
                <a:ext uri="{FF2B5EF4-FFF2-40B4-BE49-F238E27FC236}">
                  <a16:creationId xmlns:a16="http://schemas.microsoft.com/office/drawing/2014/main" xmlns="" id="{A16D1A0F-647F-4799-873C-926FF5870C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10350" y="1435100"/>
              <a:ext cx="1184275" cy="112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900" b="1">
                  <a:ea typeface="ＭＳ Ｐゴシック" panose="020B0600070205080204" pitchFamily="34" charset="-128"/>
                </a:rPr>
                <a:t>Luteiniz</a:t>
              </a:r>
              <a:r>
                <a:rPr lang="cs-CZ" altLang="cs-CZ" sz="900" b="1">
                  <a:ea typeface="ＭＳ Ｐゴシック" panose="020B0600070205080204" pitchFamily="34" charset="-128"/>
                </a:rPr>
                <a:t>ační </a:t>
              </a:r>
              <a:r>
                <a:rPr lang="en-US" altLang="cs-CZ" sz="900" b="1">
                  <a:ea typeface="ＭＳ Ｐゴシック" panose="020B0600070205080204" pitchFamily="34" charset="-128"/>
                </a:rPr>
                <a:t>hormon</a:t>
              </a:r>
              <a:endParaRPr lang="en-US" altLang="cs-CZ" sz="9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58" name="Text Box 46">
              <a:extLst>
                <a:ext uri="{FF2B5EF4-FFF2-40B4-BE49-F238E27FC236}">
                  <a16:creationId xmlns:a16="http://schemas.microsoft.com/office/drawing/2014/main" xmlns="" id="{587510FD-CBF9-42E5-BDDD-50BD30BEEA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10350" y="1589088"/>
              <a:ext cx="1793875" cy="1412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cs-CZ" altLang="cs-CZ" sz="900" b="1">
                  <a:ea typeface="ＭＳ Ｐゴシック" panose="020B0600070205080204" pitchFamily="34" charset="-128"/>
                </a:rPr>
                <a:t>M</a:t>
              </a:r>
              <a:r>
                <a:rPr lang="en-US" altLang="cs-CZ" sz="900" b="1">
                  <a:ea typeface="ＭＳ Ｐゴシック" panose="020B0600070205080204" pitchFamily="34" charset="-128"/>
                </a:rPr>
                <a:t>elanotropin</a:t>
              </a:r>
              <a:endParaRPr lang="en-US" altLang="cs-CZ" sz="9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59" name="Text Box 47">
              <a:extLst>
                <a:ext uri="{FF2B5EF4-FFF2-40B4-BE49-F238E27FC236}">
                  <a16:creationId xmlns:a16="http://schemas.microsoft.com/office/drawing/2014/main" xmlns="" id="{E07CD8CC-5136-4C09-BBCB-2B7DDF48FC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24638" y="1741488"/>
              <a:ext cx="1217612" cy="136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900" b="1">
                  <a:ea typeface="ＭＳ Ｐゴシック" panose="020B0600070205080204" pitchFamily="34" charset="-128"/>
                </a:rPr>
                <a:t>Antidiuretic</a:t>
              </a:r>
              <a:r>
                <a:rPr lang="cs-CZ" altLang="cs-CZ" sz="900" b="1">
                  <a:ea typeface="ＭＳ Ｐゴシック" panose="020B0600070205080204" pitchFamily="34" charset="-128"/>
                </a:rPr>
                <a:t>ký</a:t>
              </a:r>
              <a:r>
                <a:rPr lang="en-US" altLang="cs-CZ" sz="900" b="1">
                  <a:ea typeface="ＭＳ Ｐゴシック" panose="020B0600070205080204" pitchFamily="34" charset="-128"/>
                </a:rPr>
                <a:t> hormon</a:t>
              </a:r>
              <a:endParaRPr lang="en-US" altLang="cs-CZ" sz="9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60" name="Text Box 48">
              <a:extLst>
                <a:ext uri="{FF2B5EF4-FFF2-40B4-BE49-F238E27FC236}">
                  <a16:creationId xmlns:a16="http://schemas.microsoft.com/office/drawing/2014/main" xmlns="" id="{56AA6724-0B25-4C3A-9C99-2916BDF7B4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11938" y="1903413"/>
              <a:ext cx="531812" cy="117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900" b="1">
                  <a:ea typeface="ＭＳ Ｐゴシック" panose="020B0600070205080204" pitchFamily="34" charset="-128"/>
                </a:rPr>
                <a:t>Oxytocin</a:t>
              </a:r>
              <a:endParaRPr lang="en-US" altLang="cs-CZ" sz="9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61" name="Text Box 49">
              <a:extLst>
                <a:ext uri="{FF2B5EF4-FFF2-40B4-BE49-F238E27FC236}">
                  <a16:creationId xmlns:a16="http://schemas.microsoft.com/office/drawing/2014/main" xmlns="" id="{AB4F2963-08B5-4600-9033-996ABDC6C8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86488" y="377825"/>
              <a:ext cx="1851025" cy="169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cs-CZ" altLang="cs-CZ" sz="1100" b="1">
                  <a:ea typeface="ＭＳ Ｐゴシック" panose="020B0600070205080204" pitchFamily="34" charset="-128"/>
                </a:rPr>
                <a:t>Klíčové hormony předního laloku hypofýzy</a:t>
              </a:r>
              <a:r>
                <a:rPr lang="en-US" altLang="cs-CZ" sz="1100" b="1">
                  <a:ea typeface="ＭＳ Ｐゴシック" panose="020B0600070205080204" pitchFamily="34" charset="-128"/>
                </a:rPr>
                <a:t>:</a:t>
              </a:r>
              <a:endParaRPr lang="en-US" altLang="cs-CZ" sz="11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62" name="Text Box 50">
              <a:extLst>
                <a:ext uri="{FF2B5EF4-FFF2-40B4-BE49-F238E27FC236}">
                  <a16:creationId xmlns:a16="http://schemas.microsoft.com/office/drawing/2014/main" xmlns="" id="{A4A002D6-374A-4594-95E7-9428D3AE79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70238" y="990600"/>
              <a:ext cx="2155825" cy="5984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000" b="1">
                  <a:ea typeface="ＭＳ Ｐゴシック" panose="020B0600070205080204" pitchFamily="34" charset="-128"/>
                </a:rPr>
                <a:t>Regulační hormony se uvolňují</a:t>
              </a:r>
            </a:p>
            <a:p>
              <a:pPr>
                <a:lnSpc>
                  <a:spcPct val="90000"/>
                </a:lnSpc>
              </a:pPr>
              <a:r>
                <a:rPr lang="en-US" altLang="cs-CZ" sz="1000" b="1">
                  <a:ea typeface="ＭＳ Ｐゴシック" panose="020B0600070205080204" pitchFamily="34" charset="-128"/>
                </a:rPr>
                <a:t>do portál</a:t>
              </a:r>
              <a:r>
                <a:rPr lang="cs-CZ" altLang="cs-CZ" sz="1000" b="1">
                  <a:ea typeface="ＭＳ Ｐゴシック" panose="020B0600070205080204" pitchFamily="34" charset="-128"/>
                </a:rPr>
                <a:t>ního</a:t>
              </a:r>
              <a:r>
                <a:rPr lang="en-US" altLang="cs-CZ" sz="1000" b="1">
                  <a:ea typeface="ＭＳ Ｐゴシック" panose="020B0600070205080204" pitchFamily="34" charset="-128"/>
                </a:rPr>
                <a:t> systému hypofýzy</a:t>
              </a:r>
            </a:p>
            <a:p>
              <a:pPr>
                <a:lnSpc>
                  <a:spcPct val="90000"/>
                </a:lnSpc>
              </a:pPr>
              <a:r>
                <a:rPr lang="cs-CZ" altLang="cs-CZ" sz="1000" b="1">
                  <a:ea typeface="ＭＳ Ｐゴシック" panose="020B0600070205080204" pitchFamily="34" charset="-128"/>
                </a:rPr>
                <a:t>A jsou transportovány </a:t>
              </a:r>
            </a:p>
            <a:p>
              <a:pPr>
                <a:lnSpc>
                  <a:spcPct val="90000"/>
                </a:lnSpc>
              </a:pPr>
              <a:r>
                <a:rPr lang="en-US" altLang="cs-CZ" sz="1000" b="1">
                  <a:ea typeface="ＭＳ Ｐゴシック" panose="020B0600070205080204" pitchFamily="34" charset="-128"/>
                </a:rPr>
                <a:t>do předního laloku</a:t>
              </a:r>
              <a:r>
                <a:rPr lang="cs-CZ" altLang="cs-CZ" sz="1000" b="1">
                  <a:ea typeface="ＭＳ Ｐゴシック" panose="020B0600070205080204" pitchFamily="34" charset="-128"/>
                </a:rPr>
                <a:t> </a:t>
              </a:r>
              <a:r>
                <a:rPr lang="en-US" altLang="cs-CZ" sz="1000" b="1">
                  <a:ea typeface="ＭＳ Ｐゴシック" panose="020B0600070205080204" pitchFamily="34" charset="-128"/>
                </a:rPr>
                <a:t>hypofýza</a:t>
              </a:r>
              <a:endParaRPr lang="en-US" altLang="cs-CZ" sz="10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63" name="Text Box 51">
              <a:extLst>
                <a:ext uri="{FF2B5EF4-FFF2-40B4-BE49-F238E27FC236}">
                  <a16:creationId xmlns:a16="http://schemas.microsoft.com/office/drawing/2014/main" xmlns="" id="{A2D57B29-6625-4250-8F5F-106512D971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41625" y="611188"/>
              <a:ext cx="2732088" cy="336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US" altLang="cs-CZ" sz="1100" b="1">
                  <a:ea typeface="ＭＳ Ｐゴシック" panose="020B0600070205080204" pitchFamily="34" charset="-128"/>
                </a:rPr>
                <a:t>Nepřím</a:t>
              </a:r>
              <a:r>
                <a:rPr lang="cs-CZ" altLang="cs-CZ" sz="1100" b="1">
                  <a:ea typeface="ＭＳ Ｐゴシック" panose="020B0600070205080204" pitchFamily="34" charset="-128"/>
                </a:rPr>
                <a:t>á kontrola prostřednictvím</a:t>
              </a:r>
            </a:p>
            <a:p>
              <a:pPr algn="ctr">
                <a:lnSpc>
                  <a:spcPct val="90000"/>
                </a:lnSpc>
              </a:pPr>
              <a:r>
                <a:rPr lang="cs-CZ" altLang="cs-CZ" sz="1100" b="1">
                  <a:ea typeface="ＭＳ Ｐゴシック" panose="020B0600070205080204" pitchFamily="34" charset="-128"/>
                </a:rPr>
                <a:t>uvolňování regulačních hormonů</a:t>
              </a:r>
              <a:endParaRPr lang="en-US" altLang="cs-CZ" sz="11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64" name="Text Box 52">
              <a:extLst>
                <a:ext uri="{FF2B5EF4-FFF2-40B4-BE49-F238E27FC236}">
                  <a16:creationId xmlns:a16="http://schemas.microsoft.com/office/drawing/2014/main" xmlns="" id="{AB2461DA-1E36-47CC-8B26-4193FFD6D5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35150" y="614363"/>
              <a:ext cx="981075" cy="450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cs-CZ" altLang="cs-CZ" sz="1100" b="1">
                  <a:ea typeface="ＭＳ Ｐゴシック" panose="020B0600070205080204" pitchFamily="34" charset="-128"/>
                </a:rPr>
                <a:t>P</a:t>
              </a:r>
              <a:r>
                <a:rPr lang="en-US" altLang="cs-CZ" sz="1100" b="1">
                  <a:ea typeface="ＭＳ Ｐゴシック" panose="020B0600070205080204" pitchFamily="34" charset="-128"/>
                </a:rPr>
                <a:t>římé ovládání </a:t>
              </a:r>
              <a:endParaRPr lang="cs-CZ" altLang="cs-CZ" sz="1100" b="1">
                <a:ea typeface="ＭＳ Ｐゴシック" panose="020B0600070205080204" pitchFamily="34" charset="-128"/>
              </a:endParaRPr>
            </a:p>
            <a:p>
              <a:pPr>
                <a:lnSpc>
                  <a:spcPct val="90000"/>
                </a:lnSpc>
              </a:pPr>
              <a:r>
                <a:rPr lang="cs-CZ" altLang="cs-CZ" sz="1100" b="1">
                  <a:ea typeface="ＭＳ Ｐゴシック" panose="020B0600070205080204" pitchFamily="34" charset="-128"/>
                </a:rPr>
                <a:t>n</a:t>
              </a:r>
              <a:r>
                <a:rPr lang="en-US" altLang="cs-CZ" sz="1100" b="1">
                  <a:ea typeface="ＭＳ Ｐゴシック" panose="020B0600070205080204" pitchFamily="34" charset="-128"/>
                </a:rPr>
                <a:t>ervovým</a:t>
              </a:r>
              <a:endParaRPr lang="cs-CZ" altLang="cs-CZ" sz="1100" b="1">
                <a:ea typeface="ＭＳ Ｐゴシック" panose="020B0600070205080204" pitchFamily="34" charset="-128"/>
              </a:endParaRPr>
            </a:p>
            <a:p>
              <a:pPr>
                <a:lnSpc>
                  <a:spcPct val="90000"/>
                </a:lnSpc>
              </a:pPr>
              <a:r>
                <a:rPr lang="en-US" altLang="cs-CZ" sz="1100" b="1">
                  <a:ea typeface="ＭＳ Ｐゴシック" panose="020B0600070205080204" pitchFamily="34" charset="-128"/>
                </a:rPr>
                <a:t>systémem</a:t>
              </a:r>
              <a:endParaRPr lang="en-US" altLang="cs-CZ" sz="11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3365" name="Line 53">
              <a:extLst>
                <a:ext uri="{FF2B5EF4-FFF2-40B4-BE49-F238E27FC236}">
                  <a16:creationId xmlns:a16="http://schemas.microsoft.com/office/drawing/2014/main" xmlns="" id="{FD44B0B9-BA0F-4B5A-B971-7C5F310CFF6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97063" y="2589213"/>
              <a:ext cx="223837" cy="34766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366" name="Line 54">
              <a:extLst>
                <a:ext uri="{FF2B5EF4-FFF2-40B4-BE49-F238E27FC236}">
                  <a16:creationId xmlns:a16="http://schemas.microsoft.com/office/drawing/2014/main" xmlns="" id="{70E97B01-7D7B-485A-8143-4EF9B1A154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22488" y="2587625"/>
              <a:ext cx="1095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367" name="Line 55">
              <a:extLst>
                <a:ext uri="{FF2B5EF4-FFF2-40B4-BE49-F238E27FC236}">
                  <a16:creationId xmlns:a16="http://schemas.microsoft.com/office/drawing/2014/main" xmlns="" id="{EB56B66F-5EEC-484C-902E-98E3F95BC7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87538" y="3189288"/>
              <a:ext cx="33337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368" name="Line 56">
              <a:extLst>
                <a:ext uri="{FF2B5EF4-FFF2-40B4-BE49-F238E27FC236}">
                  <a16:creationId xmlns:a16="http://schemas.microsoft.com/office/drawing/2014/main" xmlns="" id="{58CFC3C3-21C6-4709-AFCE-44431A0C44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287838" y="2395538"/>
              <a:ext cx="304800" cy="4635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369" name="Line 57">
              <a:extLst>
                <a:ext uri="{FF2B5EF4-FFF2-40B4-BE49-F238E27FC236}">
                  <a16:creationId xmlns:a16="http://schemas.microsoft.com/office/drawing/2014/main" xmlns="" id="{ABCD00A6-246E-4E95-A20D-B7DAD403D6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76713" y="2395538"/>
              <a:ext cx="10953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370" name="Text Box 58">
              <a:extLst>
                <a:ext uri="{FF2B5EF4-FFF2-40B4-BE49-F238E27FC236}">
                  <a16:creationId xmlns:a16="http://schemas.microsoft.com/office/drawing/2014/main" xmlns="" id="{9821B497-0A02-42BD-A695-5B88673619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51300" y="347663"/>
              <a:ext cx="981075" cy="171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200" b="1">
                  <a:ea typeface="ＭＳ Ｐゴシック" panose="020B0600070205080204" pitchFamily="34" charset="-128"/>
                </a:rPr>
                <a:t>Hypothalamus</a:t>
              </a:r>
              <a:endParaRPr lang="en-US" altLang="cs-CZ" sz="12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" name="Šipka doprava 1">
              <a:extLst>
                <a:ext uri="{FF2B5EF4-FFF2-40B4-BE49-F238E27FC236}">
                  <a16:creationId xmlns:a16="http://schemas.microsoft.com/office/drawing/2014/main" xmlns="" id="{C276767D-AC46-4CC5-B4CA-D2761CB71852}"/>
                </a:ext>
              </a:extLst>
            </p:cNvPr>
            <p:cNvSpPr/>
            <p:nvPr/>
          </p:nvSpPr>
          <p:spPr>
            <a:xfrm>
              <a:off x="5268913" y="2857501"/>
              <a:ext cx="1239838" cy="74612"/>
            </a:xfrm>
            <a:prstGeom prst="rightArrow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4" name="Obdélník 3">
              <a:extLst>
                <a:ext uri="{FF2B5EF4-FFF2-40B4-BE49-F238E27FC236}">
                  <a16:creationId xmlns:a16="http://schemas.microsoft.com/office/drawing/2014/main" xmlns="" id="{A6560832-809F-4D72-B1F7-C7F1EB751E70}"/>
                </a:ext>
              </a:extLst>
            </p:cNvPr>
            <p:cNvSpPr/>
            <p:nvPr/>
          </p:nvSpPr>
          <p:spPr>
            <a:xfrm>
              <a:off x="6527801" y="2633663"/>
              <a:ext cx="614362" cy="246063"/>
            </a:xfrm>
            <a:prstGeom prst="rect">
              <a:avLst/>
            </a:prstGeom>
            <a:solidFill>
              <a:srgbClr val="33CC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cs-CZ" sz="1100" b="1" dirty="0">
                  <a:solidFill>
                    <a:schemeClr val="tx1"/>
                  </a:solidFill>
                </a:rPr>
                <a:t>ADH</a:t>
              </a:r>
              <a:endParaRPr lang="cs-CZ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61" name="Obdélník 60">
              <a:extLst>
                <a:ext uri="{FF2B5EF4-FFF2-40B4-BE49-F238E27FC236}">
                  <a16:creationId xmlns:a16="http://schemas.microsoft.com/office/drawing/2014/main" xmlns="" id="{EFADA7DC-7550-4449-8B9B-8359982A1CE4}"/>
                </a:ext>
              </a:extLst>
            </p:cNvPr>
            <p:cNvSpPr/>
            <p:nvPr/>
          </p:nvSpPr>
          <p:spPr>
            <a:xfrm>
              <a:off x="6540501" y="2933701"/>
              <a:ext cx="614362" cy="246062"/>
            </a:xfrm>
            <a:prstGeom prst="rect">
              <a:avLst/>
            </a:prstGeom>
            <a:solidFill>
              <a:srgbClr val="33CC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cs-CZ" sz="1100" b="1" dirty="0">
                  <a:solidFill>
                    <a:schemeClr val="tx1"/>
                  </a:solidFill>
                </a:rPr>
                <a:t>OXT</a:t>
              </a:r>
              <a:endParaRPr lang="cs-CZ" sz="1400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3" name="Slide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27924" y="404018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3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3">
            <a:extLst>
              <a:ext uri="{FF2B5EF4-FFF2-40B4-BE49-F238E27FC236}">
                <a16:creationId xmlns:a16="http://schemas.microsoft.com/office/drawing/2014/main" xmlns="" id="{7C8F4F77-A850-4ED8-A36C-9DFE102B4E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92150"/>
            <a:ext cx="8229600" cy="549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639763" indent="-2730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320800" indent="-4064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187450" indent="-182563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1462088" indent="-182563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19192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3764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28336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2908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lvl="1">
              <a:lnSpc>
                <a:spcPct val="125000"/>
              </a:lnSpc>
            </a:pPr>
            <a:r>
              <a:rPr lang="cs-CZ" altLang="cs-CZ" sz="2000">
                <a:latin typeface="Calibri" panose="020F0502020204030204" pitchFamily="34" charset="0"/>
              </a:rPr>
              <a:t>žláza s vnější i vnitřní sekrecí</a:t>
            </a:r>
          </a:p>
          <a:p>
            <a:pPr lvl="1">
              <a:lnSpc>
                <a:spcPct val="125000"/>
              </a:lnSpc>
            </a:pPr>
            <a:r>
              <a:rPr lang="en-US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Se skládá z článků, které tvoří shluky známé jako </a:t>
            </a:r>
            <a:r>
              <a:rPr lang="cs-CZ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pankreatické </a:t>
            </a:r>
            <a:r>
              <a:rPr lang="en-US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ostrůvk</a:t>
            </a:r>
            <a:r>
              <a:rPr lang="cs-CZ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y</a:t>
            </a:r>
            <a:r>
              <a:rPr lang="en-US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  nebo Langerhansov</a:t>
            </a:r>
            <a:r>
              <a:rPr lang="cs-CZ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y</a:t>
            </a:r>
            <a:r>
              <a:rPr lang="en-US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 ostrůvk</a:t>
            </a:r>
            <a:r>
              <a:rPr lang="cs-CZ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y</a:t>
            </a:r>
          </a:p>
          <a:p>
            <a:pPr lvl="2">
              <a:lnSpc>
                <a:spcPct val="125000"/>
              </a:lnSpc>
              <a:buFont typeface="Arial" panose="020B0604020202020204" pitchFamily="34" charset="0"/>
              <a:buAutoNum type="arabicPeriod"/>
            </a:pPr>
            <a:r>
              <a:rPr lang="cs-CZ" altLang="cs-CZ" sz="2000" b="1">
                <a:solidFill>
                  <a:srgbClr val="000000"/>
                </a:solidFill>
                <a:latin typeface="Calibri" panose="020F0502020204030204" pitchFamily="34" charset="0"/>
              </a:rPr>
              <a:t>a</a:t>
            </a:r>
            <a:r>
              <a:rPr lang="en-US" altLang="cs-CZ" sz="2000" b="1">
                <a:solidFill>
                  <a:srgbClr val="000000"/>
                </a:solidFill>
                <a:latin typeface="Calibri" panose="020F0502020204030204" pitchFamily="34" charset="0"/>
              </a:rPr>
              <a:t>l</a:t>
            </a:r>
            <a:r>
              <a:rPr lang="cs-CZ" altLang="cs-CZ" sz="2000" b="1">
                <a:solidFill>
                  <a:srgbClr val="000000"/>
                </a:solidFill>
                <a:latin typeface="Calibri" panose="020F0502020204030204" pitchFamily="34" charset="0"/>
              </a:rPr>
              <a:t>f</a:t>
            </a:r>
            <a:r>
              <a:rPr lang="en-US" altLang="cs-CZ" sz="2000" b="1">
                <a:solidFill>
                  <a:srgbClr val="000000"/>
                </a:solidFill>
                <a:latin typeface="Calibri" panose="020F0502020204030204" pitchFamily="34" charset="0"/>
              </a:rPr>
              <a:t>a </a:t>
            </a:r>
            <a:r>
              <a:rPr lang="cs-CZ" altLang="cs-CZ" sz="2000" b="1">
                <a:solidFill>
                  <a:srgbClr val="000000"/>
                </a:solidFill>
                <a:latin typeface="Calibri" panose="020F0502020204030204" pitchFamily="34" charset="0"/>
              </a:rPr>
              <a:t>buňky</a:t>
            </a:r>
            <a:r>
              <a:rPr lang="en-US" altLang="cs-CZ" sz="2000" b="1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produ</a:t>
            </a:r>
            <a:r>
              <a:rPr lang="cs-CZ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kují</a:t>
            </a:r>
            <a:r>
              <a:rPr lang="en-US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 glu</a:t>
            </a:r>
            <a:r>
              <a:rPr lang="cs-CZ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k</a:t>
            </a:r>
            <a:r>
              <a:rPr lang="en-US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agon</a:t>
            </a:r>
          </a:p>
          <a:p>
            <a:pPr lvl="2">
              <a:lnSpc>
                <a:spcPct val="125000"/>
              </a:lnSpc>
              <a:buFont typeface="Arial" panose="020B0604020202020204" pitchFamily="34" charset="0"/>
              <a:buAutoNum type="arabicPeriod"/>
            </a:pPr>
            <a:r>
              <a:rPr lang="cs-CZ" altLang="cs-CZ" sz="2000" b="1">
                <a:solidFill>
                  <a:srgbClr val="000000"/>
                </a:solidFill>
                <a:latin typeface="Calibri" panose="020F0502020204030204" pitchFamily="34" charset="0"/>
              </a:rPr>
              <a:t>b</a:t>
            </a:r>
            <a:r>
              <a:rPr lang="en-US" altLang="cs-CZ" sz="2000" b="1">
                <a:solidFill>
                  <a:srgbClr val="000000"/>
                </a:solidFill>
                <a:latin typeface="Calibri" panose="020F0502020204030204" pitchFamily="34" charset="0"/>
              </a:rPr>
              <a:t>eta </a:t>
            </a:r>
            <a:r>
              <a:rPr lang="cs-CZ" altLang="cs-CZ" sz="2000" b="1">
                <a:solidFill>
                  <a:srgbClr val="000000"/>
                </a:solidFill>
                <a:latin typeface="Calibri" panose="020F0502020204030204" pitchFamily="34" charset="0"/>
              </a:rPr>
              <a:t>buňky</a:t>
            </a:r>
            <a:r>
              <a:rPr lang="en-US" altLang="cs-CZ" sz="2000" b="1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produ</a:t>
            </a:r>
            <a:r>
              <a:rPr lang="cs-CZ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kují </a:t>
            </a:r>
            <a:r>
              <a:rPr lang="en-US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insulin</a:t>
            </a:r>
            <a:endParaRPr lang="cs-CZ" altLang="cs-CZ" sz="20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2">
              <a:lnSpc>
                <a:spcPct val="125000"/>
              </a:lnSpc>
              <a:buFont typeface="Arial" panose="020B0604020202020204" pitchFamily="34" charset="0"/>
              <a:buAutoNum type="arabicPeriod"/>
            </a:pPr>
            <a:r>
              <a:rPr lang="cs-CZ" altLang="cs-CZ" sz="2000" b="1">
                <a:solidFill>
                  <a:srgbClr val="000000"/>
                </a:solidFill>
                <a:latin typeface="Calibri" panose="020F0502020204030204" pitchFamily="34" charset="0"/>
              </a:rPr>
              <a:t>d</a:t>
            </a:r>
            <a:r>
              <a:rPr lang="en-US" altLang="cs-CZ" sz="2000" b="1">
                <a:solidFill>
                  <a:srgbClr val="000000"/>
                </a:solidFill>
                <a:latin typeface="Calibri" panose="020F0502020204030204" pitchFamily="34" charset="0"/>
              </a:rPr>
              <a:t>elta</a:t>
            </a:r>
            <a:r>
              <a:rPr lang="cs-CZ" altLang="cs-CZ" sz="2000" b="1">
                <a:solidFill>
                  <a:srgbClr val="000000"/>
                </a:solidFill>
                <a:latin typeface="Calibri" panose="020F0502020204030204" pitchFamily="34" charset="0"/>
              </a:rPr>
              <a:t> a gama</a:t>
            </a:r>
            <a:r>
              <a:rPr lang="en-US" altLang="cs-CZ" sz="2000" b="1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cs-CZ" altLang="cs-CZ" sz="2000" b="1">
                <a:solidFill>
                  <a:srgbClr val="000000"/>
                </a:solidFill>
                <a:latin typeface="Calibri" panose="020F0502020204030204" pitchFamily="34" charset="0"/>
              </a:rPr>
              <a:t>buňky</a:t>
            </a:r>
            <a:r>
              <a:rPr lang="en-US" altLang="cs-CZ" sz="2000" b="1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produ</a:t>
            </a:r>
            <a:r>
              <a:rPr lang="cs-CZ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kují</a:t>
            </a:r>
            <a:r>
              <a:rPr lang="en-US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 peptid</a:t>
            </a:r>
            <a:r>
              <a:rPr lang="cs-CZ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ový</a:t>
            </a:r>
            <a:r>
              <a:rPr lang="en-US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 hormon </a:t>
            </a:r>
            <a:r>
              <a:rPr lang="cs-CZ" altLang="cs-CZ" sz="2000" b="1">
                <a:solidFill>
                  <a:srgbClr val="00B050"/>
                </a:solidFill>
                <a:latin typeface="Calibri" panose="020F0502020204030204" pitchFamily="34" charset="0"/>
              </a:rPr>
              <a:t>somatostatin</a:t>
            </a:r>
            <a:endParaRPr lang="en-US" altLang="cs-CZ" sz="2000" b="1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lvl="2">
              <a:lnSpc>
                <a:spcPct val="125000"/>
              </a:lnSpc>
              <a:buFont typeface="Arial" panose="020B0604020202020204" pitchFamily="34" charset="0"/>
              <a:buAutoNum type="arabicPeriod"/>
            </a:pPr>
            <a:r>
              <a:rPr lang="en-US" altLang="cs-CZ" sz="2000" b="1">
                <a:solidFill>
                  <a:srgbClr val="000000"/>
                </a:solidFill>
                <a:latin typeface="Calibri" panose="020F0502020204030204" pitchFamily="34" charset="0"/>
              </a:rPr>
              <a:t>F </a:t>
            </a:r>
            <a:r>
              <a:rPr lang="cs-CZ" altLang="cs-CZ" sz="2000" b="1">
                <a:solidFill>
                  <a:srgbClr val="000000"/>
                </a:solidFill>
                <a:latin typeface="Calibri" panose="020F0502020204030204" pitchFamily="34" charset="0"/>
              </a:rPr>
              <a:t>buňky</a:t>
            </a:r>
            <a:r>
              <a:rPr lang="en-US" altLang="cs-CZ" sz="2000" b="1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cs-CZ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produkují</a:t>
            </a:r>
            <a:r>
              <a:rPr lang="en-US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altLang="cs-CZ" sz="2000" b="1">
                <a:solidFill>
                  <a:srgbClr val="00B050"/>
                </a:solidFill>
                <a:latin typeface="Calibri" panose="020F0502020204030204" pitchFamily="34" charset="0"/>
              </a:rPr>
              <a:t>pan</a:t>
            </a:r>
            <a:r>
              <a:rPr lang="cs-CZ" altLang="cs-CZ" sz="2000" b="1">
                <a:solidFill>
                  <a:srgbClr val="00B050"/>
                </a:solidFill>
                <a:latin typeface="Calibri" panose="020F0502020204030204" pitchFamily="34" charset="0"/>
              </a:rPr>
              <a:t>k</a:t>
            </a:r>
            <a:r>
              <a:rPr lang="en-US" altLang="cs-CZ" sz="2000" b="1">
                <a:solidFill>
                  <a:srgbClr val="00B050"/>
                </a:solidFill>
                <a:latin typeface="Calibri" panose="020F0502020204030204" pitchFamily="34" charset="0"/>
              </a:rPr>
              <a:t>reatic</a:t>
            </a:r>
            <a:r>
              <a:rPr lang="cs-CZ" altLang="cs-CZ" sz="2000" b="1">
                <a:solidFill>
                  <a:srgbClr val="00B050"/>
                </a:solidFill>
                <a:latin typeface="Calibri" panose="020F0502020204030204" pitchFamily="34" charset="0"/>
              </a:rPr>
              <a:t>ký</a:t>
            </a:r>
            <a:r>
              <a:rPr lang="en-US" altLang="cs-CZ" sz="2000" b="1">
                <a:solidFill>
                  <a:srgbClr val="00B050"/>
                </a:solidFill>
                <a:latin typeface="Calibri" panose="020F0502020204030204" pitchFamily="34" charset="0"/>
              </a:rPr>
              <a:t> polypeptid (PP)</a:t>
            </a:r>
            <a:r>
              <a:rPr lang="cs-CZ" altLang="cs-CZ" sz="2000" b="1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cs-CZ" altLang="cs-CZ" sz="2000" b="1">
                <a:solidFill>
                  <a:srgbClr val="000000"/>
                </a:solidFill>
                <a:latin typeface="Calibri" panose="020F0502020204030204" pitchFamily="34" charset="0"/>
              </a:rPr>
              <a:t>-</a:t>
            </a:r>
            <a:r>
              <a:rPr lang="cs-CZ" altLang="cs-CZ" sz="2000"/>
              <a:t> </a:t>
            </a:r>
            <a:r>
              <a:rPr lang="cs-CZ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parakrinní účinek</a:t>
            </a:r>
            <a:endParaRPr lang="en-US" altLang="cs-CZ" sz="2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0419" name="Obdélník 1">
            <a:extLst>
              <a:ext uri="{FF2B5EF4-FFF2-40B4-BE49-F238E27FC236}">
                <a16:creationId xmlns:a16="http://schemas.microsoft.com/office/drawing/2014/main" xmlns="" id="{A6EF292B-80D6-40D4-8A65-F27B89AD5B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15888"/>
            <a:ext cx="2532063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25000"/>
              </a:lnSpc>
            </a:pPr>
            <a:r>
              <a:rPr lang="en-US" altLang="cs-CZ" b="1">
                <a:solidFill>
                  <a:srgbClr val="000000"/>
                </a:solidFill>
                <a:latin typeface="Calibri" panose="020F0502020204030204" pitchFamily="34" charset="0"/>
              </a:rPr>
              <a:t>Pan</a:t>
            </a:r>
            <a:r>
              <a:rPr lang="cs-CZ" altLang="cs-CZ" b="1">
                <a:solidFill>
                  <a:srgbClr val="000000"/>
                </a:solidFill>
                <a:latin typeface="Calibri" panose="020F0502020204030204" pitchFamily="34" charset="0"/>
              </a:rPr>
              <a:t>k</a:t>
            </a:r>
            <a:r>
              <a:rPr lang="en-US" altLang="cs-CZ" b="1">
                <a:solidFill>
                  <a:srgbClr val="000000"/>
                </a:solidFill>
                <a:latin typeface="Calibri" panose="020F0502020204030204" pitchFamily="34" charset="0"/>
              </a:rPr>
              <a:t>reas </a:t>
            </a:r>
            <a:r>
              <a:rPr lang="cs-CZ" altLang="cs-CZ" b="1">
                <a:solidFill>
                  <a:srgbClr val="000000"/>
                </a:solidFill>
                <a:latin typeface="Calibri" panose="020F0502020204030204" pitchFamily="34" charset="0"/>
              </a:rPr>
              <a:t>- slinivka</a:t>
            </a:r>
            <a:endParaRPr lang="en-US" altLang="cs-CZ" b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60420" name="Obrázek 2">
            <a:extLst>
              <a:ext uri="{FF2B5EF4-FFF2-40B4-BE49-F238E27FC236}">
                <a16:creationId xmlns:a16="http://schemas.microsoft.com/office/drawing/2014/main" xmlns="" id="{C7B68B37-8395-4F00-B980-92D8841805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" y="4365625"/>
            <a:ext cx="3070225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1" name="Obrázek 6">
            <a:extLst>
              <a:ext uri="{FF2B5EF4-FFF2-40B4-BE49-F238E27FC236}">
                <a16:creationId xmlns:a16="http://schemas.microsoft.com/office/drawing/2014/main" xmlns="" id="{B7B43C38-059F-4A08-B16A-5AECB72B0F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3789363"/>
            <a:ext cx="3384550" cy="289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2" name="TextovéPole 7">
            <a:extLst>
              <a:ext uri="{FF2B5EF4-FFF2-40B4-BE49-F238E27FC236}">
                <a16:creationId xmlns:a16="http://schemas.microsoft.com/office/drawing/2014/main" xmlns="" id="{52281F66-E0B3-4D74-9740-D93E0D7D8A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2213" y="3848100"/>
            <a:ext cx="8143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Symbol" panose="05050102010706020507" pitchFamily="18" charset="2"/>
              </a:rPr>
              <a:t>a</a:t>
            </a:r>
            <a:r>
              <a:rPr lang="cs-CZ" altLang="cs-CZ" sz="1400" b="1">
                <a:latin typeface="Calibri" panose="020F0502020204030204" pitchFamily="34" charset="0"/>
              </a:rPr>
              <a:t> buňky</a:t>
            </a:r>
          </a:p>
        </p:txBody>
      </p:sp>
      <p:sp>
        <p:nvSpPr>
          <p:cNvPr id="60423" name="TextovéPole 12">
            <a:extLst>
              <a:ext uri="{FF2B5EF4-FFF2-40B4-BE49-F238E27FC236}">
                <a16:creationId xmlns:a16="http://schemas.microsoft.com/office/drawing/2014/main" xmlns="" id="{8797F5B2-20AB-47AC-BA5F-D37F75944A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6650" y="4652963"/>
            <a:ext cx="8159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Symbol" panose="05050102010706020507" pitchFamily="18" charset="2"/>
              </a:rPr>
              <a:t>b</a:t>
            </a:r>
            <a:r>
              <a:rPr lang="cs-CZ" altLang="cs-CZ" sz="1400" b="1">
                <a:latin typeface="Calibri" panose="020F0502020204030204" pitchFamily="34" charset="0"/>
              </a:rPr>
              <a:t> buňky</a:t>
            </a:r>
          </a:p>
        </p:txBody>
      </p:sp>
      <p:sp>
        <p:nvSpPr>
          <p:cNvPr id="60424" name="TextovéPole 13">
            <a:extLst>
              <a:ext uri="{FF2B5EF4-FFF2-40B4-BE49-F238E27FC236}">
                <a16:creationId xmlns:a16="http://schemas.microsoft.com/office/drawing/2014/main" xmlns="" id="{AA51E3F4-D0CE-42E3-BE35-5FE7D4F3D5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5700" y="5732463"/>
            <a:ext cx="7731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Symbol" panose="05050102010706020507" pitchFamily="18" charset="2"/>
              </a:rPr>
              <a:t>d</a:t>
            </a:r>
            <a:r>
              <a:rPr lang="cs-CZ" altLang="cs-CZ" sz="1400" b="1">
                <a:latin typeface="Calibri" panose="020F0502020204030204" pitchFamily="34" charset="0"/>
              </a:rPr>
              <a:t> buňky</a:t>
            </a:r>
          </a:p>
        </p:txBody>
      </p:sp>
      <p:sp>
        <p:nvSpPr>
          <p:cNvPr id="60425" name="TextovéPole 14">
            <a:extLst>
              <a:ext uri="{FF2B5EF4-FFF2-40B4-BE49-F238E27FC236}">
                <a16:creationId xmlns:a16="http://schemas.microsoft.com/office/drawing/2014/main" xmlns="" id="{EB83435B-1515-43A7-A6C2-B04B25BD2E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3600" y="5426075"/>
            <a:ext cx="766763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Calibri" panose="020F0502020204030204" pitchFamily="34" charset="0"/>
              </a:rPr>
              <a:t>F buňky</a:t>
            </a:r>
          </a:p>
        </p:txBody>
      </p:sp>
      <p:sp>
        <p:nvSpPr>
          <p:cNvPr id="60426" name="TextovéPole 15">
            <a:extLst>
              <a:ext uri="{FF2B5EF4-FFF2-40B4-BE49-F238E27FC236}">
                <a16:creationId xmlns:a16="http://schemas.microsoft.com/office/drawing/2014/main" xmlns="" id="{01BF6698-DE1D-4D08-A617-2A5BBC471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6613" y="4425950"/>
            <a:ext cx="13795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Calibri" panose="020F0502020204030204" pitchFamily="34" charset="0"/>
              </a:rPr>
              <a:t>Exokrinní buňky</a:t>
            </a:r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32699" y="32543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0" descr="figure_18_17_1_unlabeled">
            <a:extLst>
              <a:ext uri="{FF2B5EF4-FFF2-40B4-BE49-F238E27FC236}">
                <a16:creationId xmlns:a16="http://schemas.microsoft.com/office/drawing/2014/main" xmlns="" id="{87F792F4-F5DD-4376-A289-3A3C9EA8E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7"/>
          <a:stretch>
            <a:fillRect/>
          </a:stretch>
        </p:blipFill>
        <p:spPr bwMode="auto">
          <a:xfrm>
            <a:off x="169863" y="123825"/>
            <a:ext cx="7993062" cy="650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7" name="Text Box 4">
            <a:extLst>
              <a:ext uri="{FF2B5EF4-FFF2-40B4-BE49-F238E27FC236}">
                <a16:creationId xmlns:a16="http://schemas.microsoft.com/office/drawing/2014/main" xmlns="" id="{0CDA72E3-A6A7-43B4-AAD1-E09285699E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738" y="338138"/>
            <a:ext cx="1781175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1600" b="1">
                <a:latin typeface="Calibri" panose="020F0502020204030204" pitchFamily="34" charset="0"/>
                <a:ea typeface="ＭＳ Ｐゴシック" panose="020B0600070205080204" pitchFamily="34" charset="-128"/>
              </a:rPr>
              <a:t>Transport glukosy</a:t>
            </a:r>
          </a:p>
          <a:p>
            <a:pPr algn="ctr"/>
            <a:r>
              <a:rPr lang="cs-CZ" altLang="cs-CZ" sz="1600" b="1">
                <a:latin typeface="Calibri" panose="020F0502020204030204" pitchFamily="34" charset="0"/>
                <a:ea typeface="ＭＳ Ｐゴシック" panose="020B0600070205080204" pitchFamily="34" charset="-128"/>
              </a:rPr>
              <a:t>do cílových buněk</a:t>
            </a:r>
            <a:endParaRPr lang="en-US" altLang="cs-CZ" sz="1600" b="1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2468" name="Text Box 5">
            <a:extLst>
              <a:ext uri="{FF2B5EF4-FFF2-40B4-BE49-F238E27FC236}">
                <a16:creationId xmlns:a16="http://schemas.microsoft.com/office/drawing/2014/main" xmlns="" id="{FC90B9BA-6885-430A-87B5-DA543DA025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019175"/>
            <a:ext cx="25019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1600" b="1">
                <a:latin typeface="Calibri" panose="020F0502020204030204" pitchFamily="34" charset="0"/>
                <a:ea typeface="ＭＳ Ｐゴシック" panose="020B0600070205080204" pitchFamily="34" charset="-128"/>
              </a:rPr>
              <a:t>Zvýšení rychlosti odbourávání</a:t>
            </a:r>
          </a:p>
          <a:p>
            <a:pPr algn="ctr"/>
            <a:r>
              <a:rPr lang="cs-CZ" altLang="cs-CZ" sz="1600" b="1">
                <a:latin typeface="Calibri" panose="020F0502020204030204" pitchFamily="34" charset="0"/>
                <a:ea typeface="ＭＳ Ｐゴシック" panose="020B0600070205080204" pitchFamily="34" charset="-128"/>
              </a:rPr>
              <a:t>glukosy a produkce ATP</a:t>
            </a:r>
            <a:endParaRPr lang="en-US" altLang="cs-CZ" sz="1600" b="1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2469" name="Text Box 6">
            <a:extLst>
              <a:ext uri="{FF2B5EF4-FFF2-40B4-BE49-F238E27FC236}">
                <a16:creationId xmlns:a16="http://schemas.microsoft.com/office/drawing/2014/main" xmlns="" id="{420327CB-7EB4-4DD9-94AF-13C669F476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738" y="1811338"/>
            <a:ext cx="1865312" cy="373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1600" b="1">
                <a:latin typeface="Calibri" panose="020F0502020204030204" pitchFamily="34" charset="0"/>
                <a:ea typeface="ＭＳ Ｐゴシック" panose="020B0600070205080204" pitchFamily="34" charset="-128"/>
              </a:rPr>
              <a:t>Zvýšení tvorby glykogenu</a:t>
            </a:r>
            <a:endParaRPr lang="en-US" altLang="cs-CZ" sz="1600" b="1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2470" name="Text Box 7">
            <a:extLst>
              <a:ext uri="{FF2B5EF4-FFF2-40B4-BE49-F238E27FC236}">
                <a16:creationId xmlns:a16="http://schemas.microsoft.com/office/drawing/2014/main" xmlns="" id="{4FC16079-A21C-4D0C-9C8C-ABEB2ED171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8263" y="2441575"/>
            <a:ext cx="197485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1600" b="1">
                <a:latin typeface="Calibri" panose="020F0502020204030204" pitchFamily="34" charset="0"/>
                <a:ea typeface="ＭＳ Ｐゴシック" panose="020B0600070205080204" pitchFamily="34" charset="-128"/>
              </a:rPr>
              <a:t>Zvýšení proteosyntézy</a:t>
            </a:r>
            <a:endParaRPr lang="en-US" altLang="cs-CZ" sz="1600" b="1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2471" name="Text Box 8">
            <a:extLst>
              <a:ext uri="{FF2B5EF4-FFF2-40B4-BE49-F238E27FC236}">
                <a16:creationId xmlns:a16="http://schemas.microsoft.com/office/drawing/2014/main" xmlns="" id="{DE1BDC32-49F6-4EDD-BA61-6DF99096B0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1575" y="3041650"/>
            <a:ext cx="2308225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1600" b="1">
                <a:latin typeface="Calibri" panose="020F0502020204030204" pitchFamily="34" charset="0"/>
                <a:ea typeface="ＭＳ Ｐゴシック" panose="020B0600070205080204" pitchFamily="34" charset="-128"/>
              </a:rPr>
              <a:t>Zvýšení syntézy TAG</a:t>
            </a:r>
          </a:p>
          <a:p>
            <a:pPr algn="ctr"/>
            <a:r>
              <a:rPr lang="cs-CZ" altLang="cs-CZ" sz="1600" b="1">
                <a:latin typeface="Calibri" panose="020F0502020204030204" pitchFamily="34" charset="0"/>
                <a:ea typeface="ＭＳ Ｐゴシック" panose="020B0600070205080204" pitchFamily="34" charset="-128"/>
              </a:rPr>
              <a:t>v tukové tkáni</a:t>
            </a:r>
            <a:endParaRPr lang="en-US" altLang="cs-CZ" sz="1600" b="1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2472" name="Text Box 9">
            <a:extLst>
              <a:ext uri="{FF2B5EF4-FFF2-40B4-BE49-F238E27FC236}">
                <a16:creationId xmlns:a16="http://schemas.microsoft.com/office/drawing/2014/main" xmlns="" id="{EF01DCA2-F39C-41B7-A0F3-C0244FDB7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8775" y="3057525"/>
            <a:ext cx="1349375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 typeface="Times" panose="02020603050405020304" pitchFamily="18" charset="0"/>
              <a:buNone/>
            </a:pPr>
            <a:r>
              <a:rPr lang="cs-CZ" altLang="cs-CZ" sz="1200" b="1">
                <a:latin typeface="Calibri" panose="020F0502020204030204" pitchFamily="34" charset="0"/>
                <a:ea typeface="ＭＳ Ｐゴシック" panose="020B0600070205080204" pitchFamily="34" charset="-128"/>
              </a:rPr>
              <a:t>Sekrece</a:t>
            </a:r>
          </a:p>
          <a:p>
            <a:pPr algn="ctr">
              <a:buFont typeface="Times" panose="02020603050405020304" pitchFamily="18" charset="0"/>
              <a:buNone/>
            </a:pPr>
            <a:r>
              <a:rPr lang="cs-CZ" altLang="cs-CZ" sz="1200" b="1">
                <a:latin typeface="Calibri" panose="020F0502020204030204" pitchFamily="34" charset="0"/>
                <a:ea typeface="ＭＳ Ｐゴシック" panose="020B0600070205080204" pitchFamily="34" charset="-128"/>
              </a:rPr>
              <a:t>INSULINU</a:t>
            </a:r>
            <a:endParaRPr lang="en-US" altLang="cs-CZ" sz="1200" b="1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2473" name="Text Box 10">
            <a:extLst>
              <a:ext uri="{FF2B5EF4-FFF2-40B4-BE49-F238E27FC236}">
                <a16:creationId xmlns:a16="http://schemas.microsoft.com/office/drawing/2014/main" xmlns="" id="{38E4257D-E092-4273-8D22-43B24E030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8600" y="3933825"/>
            <a:ext cx="11318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1200" b="1">
                <a:latin typeface="Calibri" panose="020F0502020204030204" pitchFamily="34" charset="0"/>
                <a:ea typeface="ＭＳ Ｐゴシック" panose="020B0600070205080204" pitchFamily="34" charset="-128"/>
              </a:rPr>
              <a:t>Koncentrace glukosy</a:t>
            </a:r>
          </a:p>
          <a:p>
            <a:pPr algn="ctr"/>
            <a:r>
              <a:rPr lang="cs-CZ" altLang="cs-CZ" sz="1200" b="1">
                <a:latin typeface="Calibri" panose="020F0502020204030204" pitchFamily="34" charset="0"/>
                <a:ea typeface="ＭＳ Ｐゴシック" panose="020B0600070205080204" pitchFamily="34" charset="-128"/>
              </a:rPr>
              <a:t>v krvi klesá</a:t>
            </a:r>
            <a:endParaRPr lang="en-US" altLang="cs-CZ" sz="1200" b="1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2474" name="Text Box 13">
            <a:extLst>
              <a:ext uri="{FF2B5EF4-FFF2-40B4-BE49-F238E27FC236}">
                <a16:creationId xmlns:a16="http://schemas.microsoft.com/office/drawing/2014/main" xmlns="" id="{FAF7391A-4BCA-47F9-9010-A028DD3A5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4270375"/>
            <a:ext cx="2079625" cy="34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1400" b="1">
                <a:latin typeface="Calibri" panose="020F0502020204030204" pitchFamily="34" charset="0"/>
                <a:ea typeface="ＭＳ Ｐゴシック" panose="020B0600070205080204" pitchFamily="34" charset="-128"/>
              </a:rPr>
              <a:t>Zvýšená koncentrace</a:t>
            </a:r>
          </a:p>
          <a:p>
            <a:pPr algn="ctr"/>
            <a:r>
              <a:rPr lang="cs-CZ" altLang="cs-CZ" sz="1400" b="1">
                <a:latin typeface="Calibri" panose="020F0502020204030204" pitchFamily="34" charset="0"/>
                <a:ea typeface="ＭＳ Ｐゴシック" panose="020B0600070205080204" pitchFamily="34" charset="-128"/>
              </a:rPr>
              <a:t>glukosy v krvi</a:t>
            </a:r>
            <a:endParaRPr lang="en-US" altLang="cs-CZ" sz="1400" b="1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2475" name="Text Box 14">
            <a:extLst>
              <a:ext uri="{FF2B5EF4-FFF2-40B4-BE49-F238E27FC236}">
                <a16:creationId xmlns:a16="http://schemas.microsoft.com/office/drawing/2014/main" xmlns="" id="{D1260C2C-0B4D-4379-989B-16A49D93BD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2350" y="5589588"/>
            <a:ext cx="2457450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1400" b="1">
                <a:latin typeface="Calibri" panose="020F0502020204030204" pitchFamily="34" charset="0"/>
                <a:ea typeface="ＭＳ Ｐゴシック" panose="020B0600070205080204" pitchFamily="34" charset="-128"/>
              </a:rPr>
              <a:t>Norm</a:t>
            </a:r>
            <a:r>
              <a:rPr lang="cs-CZ" altLang="cs-CZ" sz="1400" b="1">
                <a:latin typeface="Calibri" panose="020F0502020204030204" pitchFamily="34" charset="0"/>
                <a:ea typeface="ＭＳ Ｐゴシック" panose="020B0600070205080204" pitchFamily="34" charset="-128"/>
              </a:rPr>
              <a:t>ální hladina glukosy v krvi</a:t>
            </a:r>
            <a:endParaRPr lang="en-US" altLang="cs-CZ" sz="1400" b="1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algn="ctr"/>
            <a:r>
              <a:rPr lang="en-US" altLang="cs-CZ" sz="1400" b="1">
                <a:latin typeface="Calibri" panose="020F0502020204030204" pitchFamily="34" charset="0"/>
                <a:ea typeface="ＭＳ Ｐゴシック" panose="020B0600070205080204" pitchFamily="34" charset="-128"/>
              </a:rPr>
              <a:t>(</a:t>
            </a:r>
            <a:r>
              <a:rPr lang="cs-CZ" altLang="cs-CZ" sz="1400" b="1">
                <a:latin typeface="Calibri" panose="020F0502020204030204" pitchFamily="34" charset="0"/>
                <a:ea typeface="ＭＳ Ｐゴシック" panose="020B0600070205080204" pitchFamily="34" charset="-128"/>
              </a:rPr>
              <a:t>3,9–5,6 mmol/l</a:t>
            </a:r>
            <a:r>
              <a:rPr lang="en-US" altLang="cs-CZ" sz="1400" b="1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2476" name="Text Box 16">
            <a:extLst>
              <a:ext uri="{FF2B5EF4-FFF2-40B4-BE49-F238E27FC236}">
                <a16:creationId xmlns:a16="http://schemas.microsoft.com/office/drawing/2014/main" xmlns="" id="{028CDB1E-7EBB-4164-A193-94CED0FC8C1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365919" y="3829844"/>
            <a:ext cx="2060575" cy="20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latin typeface="Calibri" panose="020F0502020204030204" pitchFamily="34" charset="0"/>
                <a:ea typeface="ＭＳ Ｐゴシック" panose="020B0600070205080204" pitchFamily="34" charset="-128"/>
              </a:rPr>
              <a:t>Zvyšujcí se hladina glukosy</a:t>
            </a:r>
            <a:endParaRPr lang="en-US" altLang="cs-CZ" sz="1600" b="1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60484" y="62468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9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4" descr="Výsledek obrázku pro signal transduction of insulin receptor">
            <a:extLst>
              <a:ext uri="{FF2B5EF4-FFF2-40B4-BE49-F238E27FC236}">
                <a16:creationId xmlns:a16="http://schemas.microsoft.com/office/drawing/2014/main" xmlns="" id="{A701285D-658D-4125-BFBF-B7F8D0FA6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596900"/>
            <a:ext cx="6483350" cy="619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TextovéPole 3">
            <a:extLst>
              <a:ext uri="{FF2B5EF4-FFF2-40B4-BE49-F238E27FC236}">
                <a16:creationId xmlns:a16="http://schemas.microsoft.com/office/drawing/2014/main" xmlns="" id="{8560EDC3-1018-45F2-ACBD-1EC7BCA20A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36525"/>
            <a:ext cx="57737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b="1">
                <a:solidFill>
                  <a:srgbClr val="C00000"/>
                </a:solidFill>
                <a:latin typeface="Calibri" panose="020F0502020204030204" pitchFamily="34" charset="0"/>
              </a:rPr>
              <a:t>Zjednodušený obrázek, jak funguje inzulin…</a:t>
            </a:r>
          </a:p>
        </p:txBody>
      </p:sp>
      <p:pic>
        <p:nvPicPr>
          <p:cNvPr id="64516" name="Obrázek 4">
            <a:extLst>
              <a:ext uri="{FF2B5EF4-FFF2-40B4-BE49-F238E27FC236}">
                <a16:creationId xmlns:a16="http://schemas.microsoft.com/office/drawing/2014/main" xmlns="" id="{5F1B4C8E-AE5B-45CB-B64F-AE52478636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988"/>
            <a:ext cx="1287463" cy="128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3850" y="82708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ovéPole 2">
            <a:extLst>
              <a:ext uri="{FF2B5EF4-FFF2-40B4-BE49-F238E27FC236}">
                <a16:creationId xmlns:a16="http://schemas.microsoft.com/office/drawing/2014/main" xmlns="" id="{2B95B0EB-13EA-4F39-82D8-87E6D8C18A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981075"/>
            <a:ext cx="6415087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altLang="cs-CZ">
                <a:latin typeface="Calibri" panose="020F0502020204030204" pitchFamily="34" charset="0"/>
              </a:rPr>
              <a:t>Transport glukosy do buněk (GLUT4)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>
                <a:latin typeface="Calibri" panose="020F0502020204030204" pitchFamily="34" charset="0"/>
              </a:rPr>
              <a:t>Aktivace fosfofruktokinasy-1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>
                <a:latin typeface="Calibri" panose="020F0502020204030204" pitchFamily="34" charset="0"/>
              </a:rPr>
              <a:t>Inaktivace fruktosa-1,6-bisfosfatasy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>
                <a:latin typeface="Calibri" panose="020F0502020204030204" pitchFamily="34" charset="0"/>
              </a:rPr>
              <a:t>Aktivace pyruvátdehydrogenasového komplexu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>
                <a:latin typeface="Calibri" panose="020F0502020204030204" pitchFamily="34" charset="0"/>
              </a:rPr>
              <a:t>Inaktivace glykogenfosforylasy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>
                <a:latin typeface="Calibri" panose="020F0502020204030204" pitchFamily="34" charset="0"/>
              </a:rPr>
              <a:t>Aktivace acetyl-CoA-karboxylasy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>
                <a:latin typeface="Calibri" panose="020F0502020204030204" pitchFamily="34" charset="0"/>
              </a:rPr>
              <a:t>Aktivace proteosyntézy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>
                <a:latin typeface="Calibri" panose="020F0502020204030204" pitchFamily="34" charset="0"/>
              </a:rPr>
              <a:t>….</a:t>
            </a:r>
          </a:p>
        </p:txBody>
      </p:sp>
      <p:sp>
        <p:nvSpPr>
          <p:cNvPr id="66563" name="TextovéPole 3">
            <a:extLst>
              <a:ext uri="{FF2B5EF4-FFF2-40B4-BE49-F238E27FC236}">
                <a16:creationId xmlns:a16="http://schemas.microsoft.com/office/drawing/2014/main" xmlns="" id="{B8EDDA42-CD89-423F-85FD-067F66C8C8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333375"/>
            <a:ext cx="21240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b="1">
                <a:solidFill>
                  <a:srgbClr val="C00000"/>
                </a:solidFill>
                <a:latin typeface="Calibri" panose="020F0502020204030204" pitchFamily="34" charset="0"/>
              </a:rPr>
              <a:t>Účinky inzulinu</a:t>
            </a:r>
          </a:p>
        </p:txBody>
      </p:sp>
      <p:pic>
        <p:nvPicPr>
          <p:cNvPr id="3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96336" y="737393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7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18" descr="figure_18_17_2_unlabeled">
            <a:extLst>
              <a:ext uri="{FF2B5EF4-FFF2-40B4-BE49-F238E27FC236}">
                <a16:creationId xmlns:a16="http://schemas.microsoft.com/office/drawing/2014/main" xmlns="" id="{639297C4-62D2-4FD8-B4F8-C987D3F20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7"/>
          <a:stretch>
            <a:fillRect/>
          </a:stretch>
        </p:blipFill>
        <p:spPr bwMode="auto">
          <a:xfrm>
            <a:off x="250825" y="260350"/>
            <a:ext cx="7921625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5" name="Text Box 11">
            <a:extLst>
              <a:ext uri="{FF2B5EF4-FFF2-40B4-BE49-F238E27FC236}">
                <a16:creationId xmlns:a16="http://schemas.microsoft.com/office/drawing/2014/main" xmlns="" id="{30CEE959-2371-48C3-90F4-B3DA16ABF6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1800" y="3714750"/>
            <a:ext cx="1322388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1300" b="1">
                <a:ea typeface="ＭＳ Ｐゴシック" panose="020B0600070205080204" pitchFamily="34" charset="-128"/>
              </a:rPr>
              <a:t>Sekrece </a:t>
            </a:r>
            <a:endParaRPr lang="en-US" altLang="cs-CZ" sz="1300" b="1">
              <a:ea typeface="ＭＳ Ｐゴシック" panose="020B0600070205080204" pitchFamily="34" charset="-128"/>
            </a:endParaRPr>
          </a:p>
          <a:p>
            <a:pPr algn="ctr"/>
            <a:r>
              <a:rPr lang="cs-CZ" altLang="cs-CZ" sz="1300" b="1">
                <a:ea typeface="ＭＳ Ｐゴシック" panose="020B0600070205080204" pitchFamily="34" charset="-128"/>
              </a:rPr>
              <a:t>GLUKAGONU</a:t>
            </a:r>
            <a:endParaRPr lang="en-US" altLang="cs-CZ" sz="1300" b="1">
              <a:ea typeface="ＭＳ Ｐゴシック" panose="020B0600070205080204" pitchFamily="34" charset="-128"/>
            </a:endParaRPr>
          </a:p>
        </p:txBody>
      </p:sp>
      <p:sp>
        <p:nvSpPr>
          <p:cNvPr id="69636" name="Text Box 12">
            <a:extLst>
              <a:ext uri="{FF2B5EF4-FFF2-40B4-BE49-F238E27FC236}">
                <a16:creationId xmlns:a16="http://schemas.microsoft.com/office/drawing/2014/main" xmlns="" id="{A63433A5-868F-47F7-BA69-8F4C1CED0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0500" y="4314825"/>
            <a:ext cx="1928813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1600" b="1">
                <a:latin typeface="Calibri" panose="020F0502020204030204" pitchFamily="34" charset="0"/>
                <a:ea typeface="ＭＳ Ｐゴシック" panose="020B0600070205080204" pitchFamily="34" charset="-128"/>
              </a:rPr>
              <a:t>Odbourávání glykogenu</a:t>
            </a:r>
          </a:p>
          <a:p>
            <a:pPr algn="ctr"/>
            <a:r>
              <a:rPr lang="en-US" altLang="cs-CZ" sz="1600" b="1">
                <a:latin typeface="Calibri" panose="020F0502020204030204" pitchFamily="34" charset="0"/>
                <a:ea typeface="ＭＳ Ｐゴシック" panose="020B0600070205080204" pitchFamily="34" charset="-128"/>
              </a:rPr>
              <a:t>(</a:t>
            </a:r>
            <a:r>
              <a:rPr lang="cs-CZ" altLang="cs-CZ" sz="1600" b="1">
                <a:latin typeface="Calibri" panose="020F0502020204030204" pitchFamily="34" charset="0"/>
                <a:ea typeface="ＭＳ Ｐゴシック" panose="020B0600070205080204" pitchFamily="34" charset="-128"/>
              </a:rPr>
              <a:t>játra, kosterní svaly</a:t>
            </a:r>
            <a:r>
              <a:rPr lang="en-US" altLang="cs-CZ" sz="1600" b="1">
                <a:latin typeface="Calibri" panose="020F0502020204030204" pitchFamily="34" charset="0"/>
                <a:ea typeface="ＭＳ Ｐゴシック" panose="020B0600070205080204" pitchFamily="34" charset="-128"/>
              </a:rPr>
              <a:t>)</a:t>
            </a:r>
          </a:p>
        </p:txBody>
      </p:sp>
      <p:sp>
        <p:nvSpPr>
          <p:cNvPr id="69637" name="Text Box 13">
            <a:extLst>
              <a:ext uri="{FF2B5EF4-FFF2-40B4-BE49-F238E27FC236}">
                <a16:creationId xmlns:a16="http://schemas.microsoft.com/office/drawing/2014/main" xmlns="" id="{DB3B00A9-3B74-4151-ACBD-24BC5A9593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8250" y="5100638"/>
            <a:ext cx="23749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1600" b="1">
                <a:latin typeface="Calibri" panose="020F0502020204030204" pitchFamily="34" charset="0"/>
                <a:ea typeface="ＭＳ Ｐゴシック" panose="020B0600070205080204" pitchFamily="34" charset="-128"/>
              </a:rPr>
              <a:t>Odbourávání tuku na MK</a:t>
            </a:r>
          </a:p>
          <a:p>
            <a:pPr algn="ctr"/>
            <a:r>
              <a:rPr lang="en-US" altLang="cs-CZ" sz="1600" b="1">
                <a:latin typeface="Calibri" panose="020F0502020204030204" pitchFamily="34" charset="0"/>
                <a:ea typeface="ＭＳ Ｐゴシック" panose="020B0600070205080204" pitchFamily="34" charset="-128"/>
              </a:rPr>
              <a:t>(</a:t>
            </a:r>
            <a:r>
              <a:rPr lang="cs-CZ" altLang="cs-CZ" sz="1600" b="1">
                <a:latin typeface="Calibri" panose="020F0502020204030204" pitchFamily="34" charset="0"/>
                <a:ea typeface="ＭＳ Ｐゴシック" panose="020B0600070205080204" pitchFamily="34" charset="-128"/>
              </a:rPr>
              <a:t>tuková tkáň</a:t>
            </a:r>
            <a:r>
              <a:rPr lang="en-US" altLang="cs-CZ" sz="1600" b="1">
                <a:latin typeface="Calibri" panose="020F0502020204030204" pitchFamily="34" charset="0"/>
                <a:ea typeface="ＭＳ Ｐゴシック" panose="020B0600070205080204" pitchFamily="34" charset="-128"/>
              </a:rPr>
              <a:t>)</a:t>
            </a:r>
          </a:p>
        </p:txBody>
      </p:sp>
      <p:sp>
        <p:nvSpPr>
          <p:cNvPr id="69638" name="Text Box 14">
            <a:extLst>
              <a:ext uri="{FF2B5EF4-FFF2-40B4-BE49-F238E27FC236}">
                <a16:creationId xmlns:a16="http://schemas.microsoft.com/office/drawing/2014/main" xmlns="" id="{64929E72-B8A9-4B02-A390-4FE6073EE2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2838" y="5881688"/>
            <a:ext cx="2625725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1600" b="1">
                <a:latin typeface="Calibri" panose="020F0502020204030204" pitchFamily="34" charset="0"/>
                <a:ea typeface="ＭＳ Ｐゴシック" panose="020B0600070205080204" pitchFamily="34" charset="-128"/>
              </a:rPr>
              <a:t>Syntéza a uvolňování glukosy </a:t>
            </a:r>
          </a:p>
          <a:p>
            <a:pPr algn="ctr"/>
            <a:r>
              <a:rPr lang="cs-CZ" altLang="cs-CZ" sz="1600" b="1">
                <a:latin typeface="Calibri" panose="020F0502020204030204" pitchFamily="34" charset="0"/>
                <a:ea typeface="ＭＳ Ｐゴシック" panose="020B0600070205080204" pitchFamily="34" charset="-128"/>
              </a:rPr>
              <a:t>(játra)</a:t>
            </a:r>
            <a:endParaRPr lang="en-US" altLang="cs-CZ" sz="1600" b="1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9639" name="Text Box 14">
            <a:extLst>
              <a:ext uri="{FF2B5EF4-FFF2-40B4-BE49-F238E27FC236}">
                <a16:creationId xmlns:a16="http://schemas.microsoft.com/office/drawing/2014/main" xmlns="" id="{CF77778F-7422-4613-A011-C73B3665D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6163" y="942975"/>
            <a:ext cx="2457450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cs-CZ" sz="1200" b="1">
                <a:latin typeface="Calibri" panose="020F0502020204030204" pitchFamily="34" charset="0"/>
                <a:ea typeface="ＭＳ Ｐゴシック" panose="020B0600070205080204" pitchFamily="34" charset="-128"/>
              </a:rPr>
              <a:t>Norm</a:t>
            </a:r>
            <a:r>
              <a:rPr lang="cs-CZ" altLang="cs-CZ" sz="1200" b="1">
                <a:latin typeface="Calibri" panose="020F0502020204030204" pitchFamily="34" charset="0"/>
                <a:ea typeface="ＭＳ Ｐゴシック" panose="020B0600070205080204" pitchFamily="34" charset="-128"/>
              </a:rPr>
              <a:t>ální hladina glukosy v krvi</a:t>
            </a:r>
            <a:endParaRPr lang="en-US" altLang="cs-CZ" sz="1200" b="1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algn="ctr"/>
            <a:r>
              <a:rPr lang="en-US" altLang="cs-CZ" sz="1200" b="1">
                <a:latin typeface="Calibri" panose="020F0502020204030204" pitchFamily="34" charset="0"/>
                <a:ea typeface="ＭＳ Ｐゴシック" panose="020B0600070205080204" pitchFamily="34" charset="-128"/>
              </a:rPr>
              <a:t>(</a:t>
            </a:r>
            <a:r>
              <a:rPr lang="cs-CZ" altLang="cs-CZ" sz="1200" b="1">
                <a:latin typeface="Calibri" panose="020F0502020204030204" pitchFamily="34" charset="0"/>
                <a:ea typeface="ＭＳ Ｐゴシック" panose="020B0600070205080204" pitchFamily="34" charset="-128"/>
              </a:rPr>
              <a:t>3,9–5,6 mmol/l</a:t>
            </a:r>
            <a:r>
              <a:rPr lang="en-US" altLang="cs-CZ" sz="1200" b="1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9640" name="Text Box 16">
            <a:extLst>
              <a:ext uri="{FF2B5EF4-FFF2-40B4-BE49-F238E27FC236}">
                <a16:creationId xmlns:a16="http://schemas.microsoft.com/office/drawing/2014/main" xmlns="" id="{CE7DBF58-0EB4-42A2-81E3-58A0247F78D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381794" y="2437607"/>
            <a:ext cx="2060575" cy="20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latin typeface="Calibri" panose="020F0502020204030204" pitchFamily="34" charset="0"/>
                <a:ea typeface="ＭＳ Ｐゴシック" panose="020B0600070205080204" pitchFamily="34" charset="-128"/>
              </a:rPr>
              <a:t>Snižující  se hladina glukosy</a:t>
            </a:r>
            <a:endParaRPr lang="en-US" altLang="cs-CZ" sz="1600" b="1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9641" name="Text Box 10">
            <a:extLst>
              <a:ext uri="{FF2B5EF4-FFF2-40B4-BE49-F238E27FC236}">
                <a16:creationId xmlns:a16="http://schemas.microsoft.com/office/drawing/2014/main" xmlns="" id="{2BCBEA49-D211-4A87-BF6F-1397464D62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3050" y="2540000"/>
            <a:ext cx="11318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1200" b="1">
                <a:latin typeface="Calibri" panose="020F0502020204030204" pitchFamily="34" charset="0"/>
                <a:ea typeface="ＭＳ Ｐゴシック" panose="020B0600070205080204" pitchFamily="34" charset="-128"/>
              </a:rPr>
              <a:t>Koncentrace glukosy</a:t>
            </a:r>
          </a:p>
          <a:p>
            <a:pPr algn="ctr"/>
            <a:r>
              <a:rPr lang="cs-CZ" altLang="cs-CZ" sz="1200" b="1">
                <a:latin typeface="Calibri" panose="020F0502020204030204" pitchFamily="34" charset="0"/>
                <a:ea typeface="ＭＳ Ｐゴシック" panose="020B0600070205080204" pitchFamily="34" charset="-128"/>
              </a:rPr>
              <a:t>v krvi vzrůstá</a:t>
            </a:r>
            <a:endParaRPr lang="en-US" altLang="cs-CZ" sz="1200" b="1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9642" name="Text Box 13">
            <a:extLst>
              <a:ext uri="{FF2B5EF4-FFF2-40B4-BE49-F238E27FC236}">
                <a16:creationId xmlns:a16="http://schemas.microsoft.com/office/drawing/2014/main" xmlns="" id="{E44C38C1-9E68-42FD-8B29-8B340124E1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6163" y="2271713"/>
            <a:ext cx="20796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1400" b="1">
                <a:latin typeface="Calibri" panose="020F0502020204030204" pitchFamily="34" charset="0"/>
                <a:ea typeface="ＭＳ Ｐゴシック" panose="020B0600070205080204" pitchFamily="34" charset="-128"/>
              </a:rPr>
              <a:t>Klesá koncentrace</a:t>
            </a:r>
          </a:p>
          <a:p>
            <a:pPr algn="ctr"/>
            <a:r>
              <a:rPr lang="cs-CZ" altLang="cs-CZ" sz="1400" b="1">
                <a:latin typeface="Calibri" panose="020F0502020204030204" pitchFamily="34" charset="0"/>
                <a:ea typeface="ＭＳ Ｐゴシック" panose="020B0600070205080204" pitchFamily="34" charset="-128"/>
              </a:rPr>
              <a:t>glukosy v krvi</a:t>
            </a:r>
            <a:endParaRPr lang="en-US" altLang="cs-CZ" sz="1400" b="1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11256" y="54868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5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Obrázek 2">
            <a:extLst>
              <a:ext uri="{FF2B5EF4-FFF2-40B4-BE49-F238E27FC236}">
                <a16:creationId xmlns:a16="http://schemas.microsoft.com/office/drawing/2014/main" xmlns="" id="{EF8A68DC-1084-4849-BE71-5EE192786F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850" y="1793875"/>
            <a:ext cx="7013575" cy="43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1" name="Obrázek 4">
            <a:extLst>
              <a:ext uri="{FF2B5EF4-FFF2-40B4-BE49-F238E27FC236}">
                <a16:creationId xmlns:a16="http://schemas.microsoft.com/office/drawing/2014/main" xmlns="" id="{CCC51546-7B33-48E3-8F0F-13771DCBB7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0638"/>
            <a:ext cx="119697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ahnutá šipka doprava 8">
            <a:extLst>
              <a:ext uri="{FF2B5EF4-FFF2-40B4-BE49-F238E27FC236}">
                <a16:creationId xmlns:a16="http://schemas.microsoft.com/office/drawing/2014/main" xmlns="" id="{8372872C-3EA7-402B-B493-6B7CE4DA2C4E}"/>
              </a:ext>
            </a:extLst>
          </p:cNvPr>
          <p:cNvSpPr/>
          <p:nvPr/>
        </p:nvSpPr>
        <p:spPr>
          <a:xfrm>
            <a:off x="295275" y="1376363"/>
            <a:ext cx="720725" cy="1368425"/>
          </a:xfrm>
          <a:prstGeom prst="curvedRightArrow">
            <a:avLst/>
          </a:prstGeom>
          <a:solidFill>
            <a:srgbClr val="C00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chemeClr val="tx1"/>
              </a:solidFill>
            </a:endParaRPr>
          </a:p>
        </p:txBody>
      </p:sp>
      <p:pic>
        <p:nvPicPr>
          <p:cNvPr id="68613" name="Obrázek 9">
            <a:extLst>
              <a:ext uri="{FF2B5EF4-FFF2-40B4-BE49-F238E27FC236}">
                <a16:creationId xmlns:a16="http://schemas.microsoft.com/office/drawing/2014/main" xmlns="" id="{3F996231-C705-40DB-8684-16281FAE28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875" y="92075"/>
            <a:ext cx="2922588" cy="170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xmlns="" id="{DE23ED85-9D99-41DE-8D2C-3241FAA342D6}"/>
              </a:ext>
            </a:extLst>
          </p:cNvPr>
          <p:cNvCxnSpPr/>
          <p:nvPr/>
        </p:nvCxnSpPr>
        <p:spPr>
          <a:xfrm flipH="1">
            <a:off x="3246438" y="1700213"/>
            <a:ext cx="431800" cy="50482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xmlns="" id="{F1D572D7-DAD8-4F98-898F-1A5738D7E647}"/>
              </a:ext>
            </a:extLst>
          </p:cNvPr>
          <p:cNvCxnSpPr/>
          <p:nvPr/>
        </p:nvCxnSpPr>
        <p:spPr>
          <a:xfrm flipH="1">
            <a:off x="4614863" y="1700213"/>
            <a:ext cx="360362" cy="50482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8616" name="Objekt 2">
            <a:extLst>
              <a:ext uri="{FF2B5EF4-FFF2-40B4-BE49-F238E27FC236}">
                <a16:creationId xmlns:a16="http://schemas.microsoft.com/office/drawing/2014/main" xmlns="" id="{F1E71291-AA48-40BE-B2D7-A98E1CADE02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23950" y="2320925"/>
          <a:ext cx="1204913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PHOTO-PAINT" r:id="rId8" imgW="0" imgH="0" progId="CorelPHOTOPAINT.Image.17">
                  <p:embed/>
                </p:oleObj>
              </mc:Choice>
              <mc:Fallback>
                <p:oleObj name="PHOTO-PAINT" r:id="rId8" imgW="0" imgH="0" progId="CorelPHOTOPAINT.Image.17">
                  <p:embed/>
                  <p:pic>
                    <p:nvPicPr>
                      <p:cNvPr id="0" name="Objek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3950" y="2320925"/>
                        <a:ext cx="1204913" cy="873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7608AA8C-99B8-42C8-B3E4-75630A9D790E}"/>
              </a:ext>
            </a:extLst>
          </p:cNvPr>
          <p:cNvSpPr txBox="1"/>
          <p:nvPr/>
        </p:nvSpPr>
        <p:spPr>
          <a:xfrm>
            <a:off x="976313" y="1931988"/>
            <a:ext cx="1576387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1600" b="1" dirty="0" err="1">
                <a:solidFill>
                  <a:schemeClr val="bg2">
                    <a:lumMod val="25000"/>
                  </a:schemeClr>
                </a:solidFill>
              </a:rPr>
              <a:t>proteinkinasa</a:t>
            </a:r>
            <a:endParaRPr lang="cs-CZ" sz="1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xmlns="" id="{E49F9A34-1428-4315-A629-B03D1D2AAF79}"/>
              </a:ext>
            </a:extLst>
          </p:cNvPr>
          <p:cNvSpPr/>
          <p:nvPr/>
        </p:nvSpPr>
        <p:spPr>
          <a:xfrm>
            <a:off x="8172450" y="5688013"/>
            <a:ext cx="576263" cy="576262"/>
          </a:xfrm>
          <a:prstGeom prst="ellips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609040" y="47008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1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Obdélník 1">
            <a:extLst>
              <a:ext uri="{FF2B5EF4-FFF2-40B4-BE49-F238E27FC236}">
                <a16:creationId xmlns:a16="http://schemas.microsoft.com/office/drawing/2014/main" xmlns="" id="{A25CF2FD-7914-4C1C-B792-19D552E65A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00" y="260350"/>
            <a:ext cx="12461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b="1">
                <a:solidFill>
                  <a:srgbClr val="92D050"/>
                </a:solidFill>
                <a:latin typeface="Calibri" panose="020F0502020204030204" pitchFamily="34" charset="0"/>
              </a:rPr>
              <a:t>Steroidy</a:t>
            </a:r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xmlns="" id="{E9AC2F77-288A-477B-84CD-329AA903FA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738188"/>
            <a:ext cx="8229600" cy="535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19100" indent="-3619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342900" indent="-34290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342900" indent="-3429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187450" indent="-182563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1462088" indent="-182563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19192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3764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28336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290888" indent="-1825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lvl="1">
              <a:spcBef>
                <a:spcPts val="1200"/>
              </a:spcBef>
            </a:pPr>
            <a:r>
              <a:rPr lang="cs-CZ" altLang="cs-CZ" sz="2000">
                <a:latin typeface="Calibri" panose="020F0502020204030204" pitchFamily="34" charset="0"/>
              </a:rPr>
              <a:t>D</a:t>
            </a:r>
            <a:r>
              <a:rPr lang="en-US" altLang="cs-CZ" sz="2000">
                <a:latin typeface="Calibri" panose="020F0502020204030204" pitchFamily="34" charset="0"/>
              </a:rPr>
              <a:t>eriv</a:t>
            </a:r>
            <a:r>
              <a:rPr lang="cs-CZ" altLang="cs-CZ" sz="2000">
                <a:latin typeface="Calibri" panose="020F0502020204030204" pitchFamily="34" charset="0"/>
              </a:rPr>
              <a:t>áty cholesterolu</a:t>
            </a:r>
          </a:p>
          <a:p>
            <a:pPr lvl="1">
              <a:spcBef>
                <a:spcPts val="1200"/>
              </a:spcBef>
            </a:pPr>
            <a:r>
              <a:rPr lang="cs-CZ" altLang="cs-CZ" sz="2000">
                <a:latin typeface="Calibri" panose="020F0502020204030204" pitchFamily="34" charset="0"/>
              </a:rPr>
              <a:t>Nejsou skladovány a okamžitě po syntéze jsou z buněk uvolňovány</a:t>
            </a:r>
          </a:p>
          <a:p>
            <a:pPr lvl="1">
              <a:spcBef>
                <a:spcPts val="1200"/>
              </a:spcBef>
            </a:pPr>
            <a:r>
              <a:rPr lang="cs-CZ" altLang="cs-CZ" sz="2000">
                <a:latin typeface="Calibri" panose="020F0502020204030204" pitchFamily="34" charset="0"/>
              </a:rPr>
              <a:t>Enzymy syntézy lokalizovány v mitochondriích a hladkém ER</a:t>
            </a:r>
          </a:p>
          <a:p>
            <a:pPr lvl="1">
              <a:spcBef>
                <a:spcPts val="1200"/>
              </a:spcBef>
            </a:pPr>
            <a:r>
              <a:rPr lang="cs-CZ" altLang="cs-CZ" sz="2000">
                <a:latin typeface="Calibri" panose="020F0502020204030204" pitchFamily="34" charset="0"/>
              </a:rPr>
              <a:t>Snadno procházejí buněčnou membránou</a:t>
            </a:r>
          </a:p>
          <a:p>
            <a:pPr lvl="1">
              <a:spcBef>
                <a:spcPts val="1200"/>
              </a:spcBef>
            </a:pPr>
            <a:r>
              <a:rPr lang="cs-CZ" altLang="cs-CZ" sz="2000">
                <a:latin typeface="Calibri" panose="020F0502020204030204" pitchFamily="34" charset="0"/>
              </a:rPr>
              <a:t>Jsou vázány na transportní proteiny v plasmě</a:t>
            </a:r>
            <a:endParaRPr lang="en-US" altLang="cs-CZ" sz="2000">
              <a:latin typeface="Calibri" panose="020F0502020204030204" pitchFamily="34" charset="0"/>
            </a:endParaRPr>
          </a:p>
          <a:p>
            <a:pPr lvl="3">
              <a:spcBef>
                <a:spcPts val="1200"/>
              </a:spcBef>
            </a:pPr>
            <a:r>
              <a:rPr lang="cs-CZ" altLang="cs-CZ" sz="2000">
                <a:latin typeface="Calibri" panose="020F0502020204030204" pitchFamily="34" charset="0"/>
              </a:rPr>
              <a:t>Cirkulují v organismu déle než sekretované peptidové hormony</a:t>
            </a:r>
          </a:p>
          <a:p>
            <a:pPr lvl="1">
              <a:spcBef>
                <a:spcPts val="1200"/>
              </a:spcBef>
            </a:pPr>
            <a:r>
              <a:rPr lang="cs-CZ" altLang="cs-CZ" sz="2000">
                <a:latin typeface="Calibri" panose="020F0502020204030204" pitchFamily="34" charset="0"/>
                <a:sym typeface="Symbol" panose="05050102010706020507" pitchFamily="18" charset="2"/>
              </a:rPr>
              <a:t>Vzhledem k tomu, že steroidy zasahují do exprese genů, nastupují jejich účinky ve srovnání s ostatními hormony pomaleji, ale účinkují déle</a:t>
            </a:r>
          </a:p>
          <a:p>
            <a:pPr lvl="1">
              <a:spcBef>
                <a:spcPts val="1200"/>
              </a:spcBef>
            </a:pPr>
            <a:endParaRPr lang="en-US" altLang="cs-CZ" sz="2000">
              <a:latin typeface="Calibri" panose="020F0502020204030204" pitchFamily="34" charset="0"/>
            </a:endParaRPr>
          </a:p>
        </p:txBody>
      </p: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40352" y="263244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6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xmlns="" id="{52785C55-D3FA-47D6-9943-7D80BFD291A5}"/>
              </a:ext>
            </a:extLst>
          </p:cNvPr>
          <p:cNvGraphicFramePr>
            <a:graphicFrameLocks noGrp="1"/>
          </p:cNvGraphicFramePr>
          <p:nvPr/>
        </p:nvGraphicFramePr>
        <p:xfrm>
          <a:off x="179388" y="115888"/>
          <a:ext cx="8496300" cy="64008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9137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599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62260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18157">
                <a:tc>
                  <a:txBody>
                    <a:bodyPr/>
                    <a:lstStyle/>
                    <a:p>
                      <a:r>
                        <a:rPr lang="cs-CZ" sz="1400" b="1" dirty="0">
                          <a:latin typeface="Calibri" panose="020F0502020204030204" pitchFamily="34" charset="0"/>
                        </a:rPr>
                        <a:t>Hormon</a:t>
                      </a:r>
                    </a:p>
                  </a:txBody>
                  <a:tcPr marL="91436" marR="91436" marT="45718" marB="4571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dirty="0">
                          <a:latin typeface="Calibri" panose="020F0502020204030204" pitchFamily="34" charset="0"/>
                        </a:rPr>
                        <a:t>Produkující žláza</a:t>
                      </a:r>
                    </a:p>
                    <a:p>
                      <a:endParaRPr lang="cs-CZ" sz="1400" b="1" dirty="0">
                        <a:latin typeface="Calibri" panose="020F0502020204030204" pitchFamily="34" charset="0"/>
                      </a:endParaRPr>
                    </a:p>
                  </a:txBody>
                  <a:tcPr marL="91436" marR="91436" marT="45718" marB="45718"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latin typeface="Calibri" panose="020F0502020204030204" pitchFamily="34" charset="0"/>
                        </a:rPr>
                        <a:t>Fyziologické účinky </a:t>
                      </a:r>
                    </a:p>
                  </a:txBody>
                  <a:tcPr marL="91436" marR="91436" marT="45718" marB="45718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8158">
                <a:tc>
                  <a:txBody>
                    <a:bodyPr/>
                    <a:lstStyle/>
                    <a:p>
                      <a:r>
                        <a:rPr lang="cs-CZ" sz="1400" b="1" dirty="0" err="1">
                          <a:solidFill>
                            <a:srgbClr val="0070C0"/>
                          </a:solidFill>
                          <a:latin typeface="Calibri" panose="020F0502020204030204" pitchFamily="34" charset="0"/>
                        </a:rPr>
                        <a:t>kalcitriol</a:t>
                      </a:r>
                      <a:endParaRPr lang="cs-CZ" sz="1400" b="1" dirty="0">
                        <a:latin typeface="Calibri" panose="020F0502020204030204" pitchFamily="34" charset="0"/>
                      </a:endParaRPr>
                    </a:p>
                  </a:txBody>
                  <a:tcPr marL="91436" marR="91436" marT="45718" marB="4571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dirty="0">
                          <a:latin typeface="Calibri" panose="020F0502020204030204" pitchFamily="34" charset="0"/>
                        </a:rPr>
                        <a:t>ledviny</a:t>
                      </a:r>
                    </a:p>
                    <a:p>
                      <a:endParaRPr lang="cs-CZ" sz="14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36" marR="91436" marT="45718" marB="45718"/>
                </a:tc>
                <a:tc>
                  <a:txBody>
                    <a:bodyPr/>
                    <a:lstStyle/>
                    <a:p>
                      <a:pPr eaLnBrk="1" hangingPunct="1">
                        <a:buClr>
                          <a:schemeClr val="tx2"/>
                        </a:buClr>
                        <a:buSzPct val="160000"/>
                        <a:buFontTx/>
                        <a:buNone/>
                        <a:defRPr/>
                      </a:pPr>
                      <a:r>
                        <a:rPr lang="cs-CZ" altLang="cs-CZ" sz="1400" dirty="0">
                          <a:latin typeface="Calibri" panose="020F0502020204030204" pitchFamily="34" charset="0"/>
                        </a:rPr>
                        <a:t>Stimuluje syntézu Ca</a:t>
                      </a:r>
                      <a:r>
                        <a:rPr lang="cs-CZ" altLang="cs-CZ" sz="1400" baseline="30000" dirty="0">
                          <a:latin typeface="Calibri" panose="020F0502020204030204" pitchFamily="34" charset="0"/>
                        </a:rPr>
                        <a:t>2+</a:t>
                      </a:r>
                      <a:r>
                        <a:rPr lang="cs-CZ" altLang="cs-CZ" sz="1400" dirty="0">
                          <a:latin typeface="Calibri" panose="020F0502020204030204" pitchFamily="34" charset="0"/>
                        </a:rPr>
                        <a:t> transportního proteinu</a:t>
                      </a:r>
                    </a:p>
                    <a:p>
                      <a:pPr eaLnBrk="1" hangingPunct="1">
                        <a:buClr>
                          <a:schemeClr val="tx2"/>
                        </a:buClr>
                        <a:buSzPct val="160000"/>
                        <a:buFontTx/>
                        <a:buNone/>
                        <a:defRPr/>
                      </a:pPr>
                      <a:r>
                        <a:rPr lang="cs-CZ" altLang="cs-CZ" sz="1400" dirty="0">
                          <a:latin typeface="Calibri" panose="020F0502020204030204" pitchFamily="34" charset="0"/>
                        </a:rPr>
                        <a:t>Reguluje homeostázi vápníku a fosforu</a:t>
                      </a:r>
                      <a:endParaRPr lang="cs-CZ" sz="1400" dirty="0">
                        <a:latin typeface="Calibri" panose="020F0502020204030204" pitchFamily="34" charset="0"/>
                      </a:endParaRPr>
                    </a:p>
                  </a:txBody>
                  <a:tcPr marL="91436" marR="91436" marT="45718" marB="45718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15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1400" b="1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anose="020F0502020204030204" pitchFamily="34" charset="0"/>
                        </a:rPr>
                        <a:t>androgeny -t</a:t>
                      </a:r>
                      <a:r>
                        <a:rPr lang="en-GB" altLang="cs-CZ" sz="1400" b="1" dirty="0" err="1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anose="020F0502020204030204" pitchFamily="34" charset="0"/>
                        </a:rPr>
                        <a:t>estosteron</a:t>
                      </a:r>
                      <a:endParaRPr lang="cs-CZ" sz="1400" b="1" dirty="0">
                        <a:solidFill>
                          <a:srgbClr val="00B050"/>
                        </a:solidFill>
                        <a:latin typeface="Calibri" panose="020F0502020204030204" pitchFamily="34" charset="0"/>
                      </a:endParaRPr>
                    </a:p>
                    <a:p>
                      <a:endParaRPr lang="cs-CZ" sz="1400" b="1" dirty="0">
                        <a:latin typeface="Calibri" panose="020F0502020204030204" pitchFamily="34" charset="0"/>
                      </a:endParaRPr>
                    </a:p>
                  </a:txBody>
                  <a:tcPr marL="91436" marR="91436" marT="45718" marB="45718"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latin typeface="Calibri" panose="020F0502020204030204" pitchFamily="34" charset="0"/>
                        </a:rPr>
                        <a:t>gonády a kůra</a:t>
                      </a:r>
                    </a:p>
                    <a:p>
                      <a:r>
                        <a:rPr lang="cs-CZ" sz="1400" b="1" dirty="0">
                          <a:latin typeface="Calibri" panose="020F0502020204030204" pitchFamily="34" charset="0"/>
                        </a:rPr>
                        <a:t>nadledvin</a:t>
                      </a:r>
                    </a:p>
                    <a:p>
                      <a:endParaRPr lang="cs-CZ" sz="1400" b="1" dirty="0">
                        <a:solidFill>
                          <a:srgbClr val="00B05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36" marR="91436" marT="45718" marB="45718"/>
                </a:tc>
                <a:tc>
                  <a:txBody>
                    <a:bodyPr/>
                    <a:lstStyle/>
                    <a:p>
                      <a:pPr eaLnBrk="1" hangingPunct="1">
                        <a:buClr>
                          <a:schemeClr val="tx2"/>
                        </a:buClr>
                        <a:buSzPct val="155000"/>
                        <a:buFontTx/>
                        <a:buNone/>
                      </a:pPr>
                      <a:r>
                        <a:rPr lang="cs-CZ" altLang="cs-CZ" sz="1400" dirty="0">
                          <a:latin typeface="Calibri" panose="020F0502020204030204" pitchFamily="34" charset="0"/>
                        </a:rPr>
                        <a:t>Zodpovídá za mužské sekundární pohlavní znaky</a:t>
                      </a:r>
                    </a:p>
                    <a:p>
                      <a:pPr eaLnBrk="1" hangingPunct="1">
                        <a:buClr>
                          <a:schemeClr val="tx2"/>
                        </a:buClr>
                        <a:buSzPct val="155000"/>
                        <a:buFontTx/>
                        <a:buNone/>
                      </a:pPr>
                      <a:r>
                        <a:rPr lang="cs-CZ" altLang="cs-CZ" sz="1400" dirty="0">
                          <a:latin typeface="Calibri" panose="020F0502020204030204" pitchFamily="34" charset="0"/>
                        </a:rPr>
                        <a:t>V mnoha cílových orgánech může být</a:t>
                      </a:r>
                      <a:r>
                        <a:rPr lang="en-GB" altLang="cs-CZ" sz="1400" dirty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altLang="cs-CZ" sz="1400" dirty="0" err="1">
                          <a:latin typeface="Calibri" panose="020F0502020204030204" pitchFamily="34" charset="0"/>
                        </a:rPr>
                        <a:t>testosteron</a:t>
                      </a:r>
                      <a:r>
                        <a:rPr lang="en-GB" altLang="cs-CZ" sz="1400" dirty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cs-CZ" altLang="cs-CZ" sz="1400" dirty="0">
                          <a:latin typeface="Calibri" panose="020F0502020204030204" pitchFamily="34" charset="0"/>
                        </a:rPr>
                        <a:t>přeměněn na</a:t>
                      </a:r>
                      <a:r>
                        <a:rPr lang="en-GB" altLang="cs-CZ" sz="1400" dirty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altLang="cs-CZ" sz="1400" dirty="0" err="1">
                          <a:latin typeface="Calibri" panose="020F0502020204030204" pitchFamily="34" charset="0"/>
                        </a:rPr>
                        <a:t>dihydrotestosteron</a:t>
                      </a:r>
                      <a:r>
                        <a:rPr lang="en-GB" altLang="cs-CZ" sz="1400" dirty="0">
                          <a:latin typeface="Calibri" panose="020F0502020204030204" pitchFamily="34" charset="0"/>
                        </a:rPr>
                        <a:t> (DHT</a:t>
                      </a:r>
                      <a:r>
                        <a:rPr lang="cs-CZ" altLang="cs-CZ" sz="1400" dirty="0">
                          <a:latin typeface="Calibri" panose="020F0502020204030204" pitchFamily="34" charset="0"/>
                        </a:rPr>
                        <a:t>)</a:t>
                      </a:r>
                      <a:endParaRPr lang="cs-CZ" sz="1400" dirty="0">
                        <a:latin typeface="Calibri" panose="020F0502020204030204" pitchFamily="34" charset="0"/>
                      </a:endParaRPr>
                    </a:p>
                  </a:txBody>
                  <a:tcPr marL="91436" marR="91436" marT="45718" marB="45718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71603"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glukokortikoidy</a:t>
                      </a:r>
                      <a:r>
                        <a:rPr lang="cs-CZ" sz="1400" b="1" baseline="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 -k</a:t>
                      </a:r>
                      <a:r>
                        <a:rPr lang="cs-CZ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ortizol</a:t>
                      </a:r>
                    </a:p>
                  </a:txBody>
                  <a:tcPr marL="91436" marR="91436" marT="45718" marB="45718"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latin typeface="Calibri" panose="020F0502020204030204" pitchFamily="34" charset="0"/>
                        </a:rPr>
                        <a:t>kůra nadledvin </a:t>
                      </a:r>
                    </a:p>
                  </a:txBody>
                  <a:tcPr marL="91436" marR="91436" marT="45718" marB="45718"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Calibri" panose="020F0502020204030204" pitchFamily="34" charset="0"/>
                        </a:rPr>
                        <a:t>komplexní ovlivnění metabolismu</a:t>
                      </a:r>
                    </a:p>
                    <a:p>
                      <a:r>
                        <a:rPr lang="cs-CZ" sz="1400" dirty="0">
                          <a:latin typeface="Calibri" panose="020F0502020204030204" pitchFamily="34" charset="0"/>
                        </a:rPr>
                        <a:t>(spíše aktivační)</a:t>
                      </a:r>
                    </a:p>
                    <a:p>
                      <a:r>
                        <a:rPr lang="cs-CZ" altLang="cs-CZ" sz="1400" dirty="0">
                          <a:latin typeface="Calibri" panose="020F0502020204030204" pitchFamily="34" charset="0"/>
                        </a:rPr>
                        <a:t>Adaptace na </a:t>
                      </a:r>
                      <a:r>
                        <a:rPr lang="en-GB" altLang="cs-CZ" sz="1400" dirty="0" err="1">
                          <a:latin typeface="Calibri" panose="020F0502020204030204" pitchFamily="34" charset="0"/>
                        </a:rPr>
                        <a:t>stres</a:t>
                      </a:r>
                      <a:endParaRPr lang="cs-CZ" altLang="cs-CZ" sz="1400" dirty="0">
                        <a:latin typeface="Calibri" panose="020F0502020204030204" pitchFamily="34" charset="0"/>
                      </a:endParaRPr>
                    </a:p>
                    <a:p>
                      <a:pPr eaLnBrk="1" hangingPunct="1">
                        <a:buClr>
                          <a:schemeClr val="tx2"/>
                        </a:buClr>
                        <a:buSzPct val="160000"/>
                        <a:buFontTx/>
                        <a:buNone/>
                      </a:pPr>
                      <a:r>
                        <a:rPr lang="cs-CZ" altLang="cs-CZ" sz="1400" dirty="0">
                          <a:latin typeface="Calibri" panose="020F0502020204030204" pitchFamily="34" charset="0"/>
                        </a:rPr>
                        <a:t>má mnohačetné účinky na imunitní </a:t>
                      </a:r>
                      <a:r>
                        <a:rPr lang="en-GB" altLang="cs-CZ" sz="1400" dirty="0" err="1">
                          <a:latin typeface="Calibri" panose="020F0502020204030204" pitchFamily="34" charset="0"/>
                        </a:rPr>
                        <a:t>syst</a:t>
                      </a:r>
                      <a:r>
                        <a:rPr lang="cs-CZ" altLang="cs-CZ" sz="1400" dirty="0">
                          <a:latin typeface="Calibri" panose="020F0502020204030204" pitchFamily="34" charset="0"/>
                        </a:rPr>
                        <a:t>é</a:t>
                      </a:r>
                      <a:r>
                        <a:rPr lang="en-GB" altLang="cs-CZ" sz="1400" dirty="0">
                          <a:latin typeface="Calibri" panose="020F0502020204030204" pitchFamily="34" charset="0"/>
                        </a:rPr>
                        <a:t>m</a:t>
                      </a:r>
                      <a:r>
                        <a:rPr lang="cs-CZ" altLang="cs-CZ" sz="1400" dirty="0">
                          <a:latin typeface="Calibri" panose="020F0502020204030204" pitchFamily="34" charset="0"/>
                        </a:rPr>
                        <a:t>, potlačuje záněty</a:t>
                      </a:r>
                    </a:p>
                    <a:p>
                      <a:pPr eaLnBrk="1" hangingPunct="1">
                        <a:buClr>
                          <a:schemeClr val="tx2"/>
                        </a:buClr>
                        <a:buSzPct val="160000"/>
                        <a:buFontTx/>
                        <a:buNone/>
                      </a:pPr>
                      <a:r>
                        <a:rPr lang="cs-CZ" altLang="cs-CZ" sz="1400" dirty="0">
                          <a:latin typeface="Calibri" panose="020F0502020204030204" pitchFamily="34" charset="0"/>
                        </a:rPr>
                        <a:t>působí</a:t>
                      </a:r>
                      <a:r>
                        <a:rPr lang="cs-CZ" altLang="cs-CZ" sz="1400" baseline="0" dirty="0">
                          <a:latin typeface="Calibri" panose="020F0502020204030204" pitchFamily="34" charset="0"/>
                        </a:rPr>
                        <a:t> i jako </a:t>
                      </a:r>
                      <a:r>
                        <a:rPr lang="cs-CZ" altLang="cs-CZ" sz="1400" baseline="0" dirty="0" err="1">
                          <a:latin typeface="Calibri" panose="020F0502020204030204" pitchFamily="34" charset="0"/>
                        </a:rPr>
                        <a:t>mineralokortikoidy</a:t>
                      </a:r>
                      <a:r>
                        <a:rPr lang="cs-CZ" altLang="cs-CZ" sz="1400" baseline="0" dirty="0">
                          <a:latin typeface="Calibri" panose="020F0502020204030204" pitchFamily="34" charset="0"/>
                        </a:rPr>
                        <a:t> - z</a:t>
                      </a:r>
                      <a:r>
                        <a:rPr lang="cs-CZ" altLang="cs-CZ" sz="1400" dirty="0">
                          <a:latin typeface="Calibri" panose="020F0502020204030204" pitchFamily="34" charset="0"/>
                        </a:rPr>
                        <a:t>vyšuje krevní tlak</a:t>
                      </a:r>
                      <a:r>
                        <a:rPr lang="en-GB" altLang="cs-CZ" sz="1400" dirty="0">
                          <a:latin typeface="Calibri" panose="020F0502020204030204" pitchFamily="34" charset="0"/>
                        </a:rPr>
                        <a:t> a</a:t>
                      </a:r>
                      <a:r>
                        <a:rPr lang="cs-CZ" altLang="cs-CZ" sz="1400" dirty="0">
                          <a:latin typeface="Calibri" panose="020F0502020204030204" pitchFamily="34" charset="0"/>
                        </a:rPr>
                        <a:t> vychytávání</a:t>
                      </a:r>
                      <a:r>
                        <a:rPr lang="en-GB" altLang="cs-CZ" sz="1400" dirty="0">
                          <a:latin typeface="Calibri" panose="020F0502020204030204" pitchFamily="34" charset="0"/>
                        </a:rPr>
                        <a:t> Na</a:t>
                      </a:r>
                      <a:r>
                        <a:rPr lang="en-GB" altLang="cs-CZ" sz="1400" baseline="30000" dirty="0">
                          <a:latin typeface="Calibri" panose="020F0502020204030204" pitchFamily="34" charset="0"/>
                        </a:rPr>
                        <a:t>+</a:t>
                      </a:r>
                      <a:endParaRPr lang="cs-CZ" sz="1400" dirty="0">
                        <a:latin typeface="Calibri" panose="020F0502020204030204" pitchFamily="34" charset="0"/>
                      </a:endParaRPr>
                    </a:p>
                  </a:txBody>
                  <a:tcPr marL="91436" marR="91436" marT="45718" marB="45718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315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1400" b="1" dirty="0" err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anose="020F0502020204030204" pitchFamily="34" charset="0"/>
                        </a:rPr>
                        <a:t>mineralokortikoidy</a:t>
                      </a:r>
                      <a:r>
                        <a:rPr lang="cs-CZ" altLang="cs-CZ" sz="1400" b="1" dirty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anose="020F0502020204030204" pitchFamily="34" charset="0"/>
                        </a:rPr>
                        <a:t> -a</a:t>
                      </a:r>
                      <a:r>
                        <a:rPr lang="en-GB" altLang="cs-CZ" sz="1400" b="1" dirty="0" err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anose="020F0502020204030204" pitchFamily="34" charset="0"/>
                        </a:rPr>
                        <a:t>ldosteron</a:t>
                      </a:r>
                      <a:r>
                        <a:rPr lang="cs-CZ" altLang="cs-CZ" sz="1400" b="1" dirty="0">
                          <a:latin typeface="Calibri" panose="020F0502020204030204" pitchFamily="34" charset="0"/>
                        </a:rPr>
                        <a:t> </a:t>
                      </a:r>
                      <a:endParaRPr lang="cs-CZ" sz="1400" b="1" dirty="0">
                        <a:solidFill>
                          <a:srgbClr val="00B050"/>
                        </a:solidFill>
                        <a:latin typeface="Calibri" panose="020F0502020204030204" pitchFamily="34" charset="0"/>
                      </a:endParaRPr>
                    </a:p>
                    <a:p>
                      <a:endParaRPr lang="cs-CZ" sz="1400" b="1" dirty="0">
                        <a:latin typeface="Calibri" panose="020F0502020204030204" pitchFamily="34" charset="0"/>
                      </a:endParaRPr>
                    </a:p>
                  </a:txBody>
                  <a:tcPr marL="91436" marR="91436" marT="45718" marB="4571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dirty="0">
                          <a:latin typeface="Calibri" panose="020F0502020204030204" pitchFamily="34" charset="0"/>
                        </a:rPr>
                        <a:t>kůra nadledvin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400" b="1" dirty="0">
                        <a:solidFill>
                          <a:srgbClr val="00B05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36" marR="91436" marT="45718" marB="45718"/>
                </a:tc>
                <a:tc>
                  <a:txBody>
                    <a:bodyPr/>
                    <a:lstStyle/>
                    <a:p>
                      <a:pPr eaLnBrk="1" hangingPunct="1">
                        <a:buClr>
                          <a:schemeClr val="tx2"/>
                        </a:buClr>
                        <a:buSzPct val="160000"/>
                        <a:buFontTx/>
                        <a:buNone/>
                      </a:pPr>
                      <a:r>
                        <a:rPr lang="cs-CZ" altLang="cs-CZ" sz="1400" dirty="0">
                          <a:latin typeface="Calibri" panose="020F0502020204030204" pitchFamily="34" charset="0"/>
                        </a:rPr>
                        <a:t>Zvyšuje krevní tlak, reguluje objem tekutin</a:t>
                      </a:r>
                    </a:p>
                    <a:p>
                      <a:pPr eaLnBrk="1" hangingPunct="1">
                        <a:buClr>
                          <a:schemeClr val="tx2"/>
                        </a:buClr>
                        <a:buSzPct val="160000"/>
                        <a:buFontTx/>
                        <a:buNone/>
                      </a:pPr>
                      <a:r>
                        <a:rPr lang="cs-CZ" altLang="cs-CZ" sz="1400" dirty="0">
                          <a:latin typeface="Calibri" panose="020F0502020204030204" pitchFamily="34" charset="0"/>
                        </a:rPr>
                        <a:t>Zvyšuje vychytávání</a:t>
                      </a:r>
                      <a:r>
                        <a:rPr lang="en-GB" altLang="cs-CZ" sz="1400" dirty="0">
                          <a:latin typeface="Calibri" panose="020F0502020204030204" pitchFamily="34" charset="0"/>
                        </a:rPr>
                        <a:t> Na</a:t>
                      </a:r>
                      <a:r>
                        <a:rPr lang="en-GB" altLang="cs-CZ" sz="1400" baseline="30000" dirty="0">
                          <a:latin typeface="Calibri" panose="020F0502020204030204" pitchFamily="34" charset="0"/>
                        </a:rPr>
                        <a:t>+</a:t>
                      </a:r>
                      <a:endParaRPr lang="cs-CZ" sz="1400" dirty="0">
                        <a:latin typeface="Calibri" panose="020F0502020204030204" pitchFamily="34" charset="0"/>
                      </a:endParaRPr>
                    </a:p>
                  </a:txBody>
                  <a:tcPr marL="91436" marR="91436" marT="45718" marB="45718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448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 panose="020F0502020204030204" pitchFamily="34" charset="0"/>
                        </a:rPr>
                        <a:t>progestiny -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libri" panose="020F0502020204030204" pitchFamily="34" charset="0"/>
                        </a:rPr>
                        <a:t>Progesteron</a:t>
                      </a:r>
                    </a:p>
                  </a:txBody>
                  <a:tcPr marL="91436" marR="91436" marT="45718" marB="45718"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cs-CZ" altLang="cs-CZ" sz="14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žluté tělísko</a:t>
                      </a:r>
                    </a:p>
                    <a:p>
                      <a:pPr marL="0" algn="l" rtl="0" eaLnBrk="1" latinLnBrk="0" hangingPunct="1"/>
                      <a:r>
                        <a:rPr kumimoji="0" lang="cs-CZ" sz="14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placenta</a:t>
                      </a:r>
                    </a:p>
                    <a:p>
                      <a:pPr marL="0" algn="l" rtl="0" eaLnBrk="1" latinLnBrk="0" hangingPunct="1"/>
                      <a:r>
                        <a:rPr kumimoji="0" lang="cs-CZ" sz="14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varlata</a:t>
                      </a:r>
                    </a:p>
                    <a:p>
                      <a:endParaRPr lang="cs-CZ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36" marR="91436" marT="45718" marB="45718"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Calibri" panose="020F0502020204030204" pitchFamily="34" charset="0"/>
                        </a:rPr>
                        <a:t>Řízení menstruační cyklu a průběhu</a:t>
                      </a:r>
                    </a:p>
                    <a:p>
                      <a:r>
                        <a:rPr lang="cs-CZ" sz="1400" dirty="0">
                          <a:latin typeface="Calibri" panose="020F0502020204030204" pitchFamily="34" charset="0"/>
                        </a:rPr>
                        <a:t>těhotenství</a:t>
                      </a:r>
                    </a:p>
                    <a:p>
                      <a:pPr eaLnBrk="1" hangingPunct="1">
                        <a:buClr>
                          <a:schemeClr val="tx2"/>
                        </a:buClr>
                        <a:buSzPct val="160000"/>
                        <a:buFontTx/>
                        <a:buNone/>
                      </a:pPr>
                      <a:r>
                        <a:rPr lang="cs-CZ" altLang="cs-CZ" sz="1400" dirty="0">
                          <a:latin typeface="Calibri" panose="020F0502020204030204" pitchFamily="34" charset="0"/>
                        </a:rPr>
                        <a:t>Diferenciace mléčných žláz</a:t>
                      </a:r>
                      <a:endParaRPr lang="cs-CZ" sz="1400" baseline="30000" dirty="0">
                        <a:latin typeface="Calibri" panose="020F0502020204030204" pitchFamily="34" charset="0"/>
                      </a:endParaRPr>
                    </a:p>
                  </a:txBody>
                  <a:tcPr marL="91436" marR="91436" marT="45718" marB="45718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5849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1400" b="1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anose="020F0502020204030204" pitchFamily="34" charset="0"/>
                        </a:rPr>
                        <a:t>estrogeny –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1400" b="1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anose="020F0502020204030204" pitchFamily="34" charset="0"/>
                        </a:rPr>
                        <a:t>e</a:t>
                      </a:r>
                      <a:r>
                        <a:rPr lang="en-GB" altLang="cs-CZ" sz="1400" b="1" dirty="0" err="1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anose="020F0502020204030204" pitchFamily="34" charset="0"/>
                        </a:rPr>
                        <a:t>stradiol</a:t>
                      </a:r>
                      <a:endParaRPr lang="cs-CZ" sz="1400" b="1" dirty="0">
                        <a:latin typeface="Calibri" panose="020F0502020204030204" pitchFamily="34" charset="0"/>
                      </a:endParaRPr>
                    </a:p>
                  </a:txBody>
                  <a:tcPr marL="91436" marR="91436" marT="45718" marB="4571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dirty="0">
                          <a:latin typeface="Calibri" panose="020F0502020204030204" pitchFamily="34" charset="0"/>
                        </a:rPr>
                        <a:t>gonády</a:t>
                      </a:r>
                      <a:r>
                        <a:rPr lang="cs-CZ" sz="1400" b="1" baseline="0" dirty="0">
                          <a:latin typeface="Calibri" panose="020F0502020204030204" pitchFamily="34" charset="0"/>
                        </a:rPr>
                        <a:t> a</a:t>
                      </a:r>
                      <a:r>
                        <a:rPr lang="cs-CZ" sz="1400" b="1" dirty="0">
                          <a:latin typeface="Calibri" panose="020F0502020204030204" pitchFamily="34" charset="0"/>
                        </a:rPr>
                        <a:t> kůra nadledvin</a:t>
                      </a:r>
                    </a:p>
                    <a:p>
                      <a:endParaRPr lang="cs-CZ" sz="1400" b="1" dirty="0">
                        <a:solidFill>
                          <a:srgbClr val="00B05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36" marR="91436" marT="45718" marB="45718"/>
                </a:tc>
                <a:tc>
                  <a:txBody>
                    <a:bodyPr/>
                    <a:lstStyle/>
                    <a:p>
                      <a:pPr eaLnBrk="1" hangingPunct="1">
                        <a:buClr>
                          <a:schemeClr val="tx2"/>
                        </a:buClr>
                        <a:buSzPct val="155000"/>
                        <a:buFontTx/>
                        <a:buNone/>
                      </a:pPr>
                      <a:r>
                        <a:rPr lang="cs-CZ" altLang="cs-CZ" sz="1400" b="1" dirty="0">
                          <a:latin typeface="Calibri" panose="020F0502020204030204" pitchFamily="34" charset="0"/>
                        </a:rPr>
                        <a:t>Ženy:</a:t>
                      </a:r>
                    </a:p>
                    <a:p>
                      <a:pPr eaLnBrk="1" hangingPunct="1">
                        <a:buClr>
                          <a:schemeClr val="tx2"/>
                        </a:buClr>
                        <a:buSzPct val="155000"/>
                        <a:buFontTx/>
                        <a:buNone/>
                      </a:pPr>
                      <a:r>
                        <a:rPr lang="cs-CZ" altLang="cs-CZ" sz="1400" dirty="0">
                          <a:latin typeface="Calibri" panose="020F0502020204030204" pitchFamily="34" charset="0"/>
                        </a:rPr>
                        <a:t>Odpovědný za změny v endometriu</a:t>
                      </a:r>
                    </a:p>
                    <a:p>
                      <a:pPr eaLnBrk="1" hangingPunct="1">
                        <a:buClr>
                          <a:schemeClr val="tx2"/>
                        </a:buClr>
                        <a:buSzPct val="155000"/>
                        <a:buFontTx/>
                        <a:buNone/>
                      </a:pPr>
                      <a:r>
                        <a:rPr lang="cs-CZ" altLang="cs-CZ" sz="1400" dirty="0">
                          <a:latin typeface="Calibri" panose="020F0502020204030204" pitchFamily="34" charset="0"/>
                        </a:rPr>
                        <a:t>Zodpovědný za</a:t>
                      </a:r>
                      <a:r>
                        <a:rPr lang="en-GB" altLang="cs-CZ" sz="1400" dirty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cs-CZ" altLang="cs-CZ" sz="1400" dirty="0">
                          <a:latin typeface="Calibri" panose="020F0502020204030204" pitchFamily="34" charset="0"/>
                        </a:rPr>
                        <a:t>sekundární pohlavní ženské znaky</a:t>
                      </a:r>
                    </a:p>
                    <a:p>
                      <a:pPr eaLnBrk="1" hangingPunct="1">
                        <a:buClr>
                          <a:schemeClr val="tx2"/>
                        </a:buClr>
                        <a:buSzPct val="155000"/>
                        <a:buFontTx/>
                        <a:buNone/>
                      </a:pPr>
                      <a:r>
                        <a:rPr lang="cs-CZ" altLang="cs-CZ" sz="1400" dirty="0">
                          <a:latin typeface="Calibri" panose="020F0502020204030204" pitchFamily="34" charset="0"/>
                        </a:rPr>
                        <a:t>Diferenciace mléčné žlázy.</a:t>
                      </a:r>
                    </a:p>
                    <a:p>
                      <a:pPr eaLnBrk="1" hangingPunct="1">
                        <a:buClr>
                          <a:schemeClr val="tx2"/>
                        </a:buClr>
                        <a:buSzPct val="155000"/>
                        <a:buFontTx/>
                        <a:buNone/>
                      </a:pPr>
                      <a:r>
                        <a:rPr lang="cs-CZ" altLang="cs-CZ" sz="1400" b="1" u="none" dirty="0">
                          <a:latin typeface="Calibri" panose="020F0502020204030204" pitchFamily="34" charset="0"/>
                        </a:rPr>
                        <a:t>Muži:</a:t>
                      </a:r>
                    </a:p>
                    <a:p>
                      <a:pPr eaLnBrk="1" hangingPunct="1">
                        <a:buClr>
                          <a:schemeClr val="tx2"/>
                        </a:buClr>
                        <a:buSzPct val="155000"/>
                        <a:buFontTx/>
                        <a:buNone/>
                      </a:pPr>
                      <a:r>
                        <a:rPr lang="cs-CZ" altLang="cs-CZ" sz="1400" u="none" dirty="0"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cs-CZ" altLang="cs-CZ" sz="1400" dirty="0">
                          <a:latin typeface="Calibri" panose="020F0502020204030204" pitchFamily="34" charset="0"/>
                        </a:rPr>
                        <a:t>nhibitor syntézy testosteronu zpětnou vazbou</a:t>
                      </a:r>
                      <a:endParaRPr lang="en-GB" altLang="cs-CZ" sz="1400" dirty="0"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400" dirty="0">
                        <a:latin typeface="Calibri" panose="020F0502020204030204" pitchFamily="34" charset="0"/>
                      </a:endParaRPr>
                    </a:p>
                  </a:txBody>
                  <a:tcPr marL="91436" marR="91436" marT="45718" marB="45718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Obrázek 2">
            <a:extLst>
              <a:ext uri="{FF2B5EF4-FFF2-40B4-BE49-F238E27FC236}">
                <a16:creationId xmlns:a16="http://schemas.microsoft.com/office/drawing/2014/main" xmlns="" id="{B8EDE7AE-FBE0-49DC-B5E3-EDE88CC331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903288"/>
            <a:ext cx="792162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5" name="Obrázek 1">
            <a:extLst>
              <a:ext uri="{FF2B5EF4-FFF2-40B4-BE49-F238E27FC236}">
                <a16:creationId xmlns:a16="http://schemas.microsoft.com/office/drawing/2014/main" xmlns="" id="{6907D216-7149-48F6-9F8B-102690E9BE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913" y="542925"/>
            <a:ext cx="71437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8E7CDF4B-573A-436D-AD7E-86174C2A9B50}"/>
              </a:ext>
            </a:extLst>
          </p:cNvPr>
          <p:cNvSpPr txBox="1"/>
          <p:nvPr/>
        </p:nvSpPr>
        <p:spPr>
          <a:xfrm>
            <a:off x="827088" y="373063"/>
            <a:ext cx="1371600" cy="3381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1600" b="1" dirty="0">
                <a:latin typeface="Calibri" panose="020F0502020204030204" pitchFamily="34" charset="0"/>
              </a:rPr>
              <a:t>CHOLESTEROL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6002164D-4B92-4E8E-B17A-3141C6C5D12F}"/>
              </a:ext>
            </a:extLst>
          </p:cNvPr>
          <p:cNvSpPr txBox="1"/>
          <p:nvPr/>
        </p:nvSpPr>
        <p:spPr>
          <a:xfrm>
            <a:off x="5011738" y="384175"/>
            <a:ext cx="1501775" cy="33813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1600" b="1" dirty="0">
                <a:latin typeface="Calibri" panose="020F0502020204030204" pitchFamily="34" charset="0"/>
              </a:rPr>
              <a:t>PREGNENOLON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xmlns="" id="{BD7DE395-54BA-4B48-89FC-DDC87AD29ED7}"/>
              </a:ext>
            </a:extLst>
          </p:cNvPr>
          <p:cNvSpPr txBox="1"/>
          <p:nvPr/>
        </p:nvSpPr>
        <p:spPr>
          <a:xfrm>
            <a:off x="3979863" y="274638"/>
            <a:ext cx="860425" cy="3397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cs-CZ" sz="1600" b="1" dirty="0">
                <a:solidFill>
                  <a:schemeClr val="tx1"/>
                </a:solidFill>
                <a:latin typeface="Calibri" panose="020F0502020204030204" pitchFamily="34" charset="0"/>
              </a:rPr>
              <a:t>P450scc</a:t>
            </a:r>
          </a:p>
        </p:txBody>
      </p:sp>
      <p:sp>
        <p:nvSpPr>
          <p:cNvPr id="74759" name="TextovéPole 10">
            <a:extLst>
              <a:ext uri="{FF2B5EF4-FFF2-40B4-BE49-F238E27FC236}">
                <a16:creationId xmlns:a16="http://schemas.microsoft.com/office/drawing/2014/main" xmlns="" id="{29B32F0A-D55C-4355-AD4E-E3A19C3383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1213" y="2268538"/>
            <a:ext cx="1458912" cy="338137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latin typeface="Calibri" panose="020F0502020204030204" pitchFamily="34" charset="0"/>
              </a:rPr>
              <a:t>PROGESTERON</a:t>
            </a:r>
          </a:p>
        </p:txBody>
      </p: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xmlns="" id="{B87E7656-BE47-4073-9E9A-36FE3D59BE23}"/>
              </a:ext>
            </a:extLst>
          </p:cNvPr>
          <p:cNvCxnSpPr/>
          <p:nvPr/>
        </p:nvCxnSpPr>
        <p:spPr>
          <a:xfrm flipH="1">
            <a:off x="3721100" y="1989138"/>
            <a:ext cx="779463" cy="1460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761" name="TextovéPole 16">
            <a:extLst>
              <a:ext uri="{FF2B5EF4-FFF2-40B4-BE49-F238E27FC236}">
                <a16:creationId xmlns:a16="http://schemas.microsoft.com/office/drawing/2014/main" xmlns="" id="{70057C5F-FBEB-431A-8FA0-18E9C9E9D9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1725" y="3990975"/>
            <a:ext cx="1349375" cy="338138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latin typeface="Calibri" panose="020F0502020204030204" pitchFamily="34" charset="0"/>
              </a:rPr>
              <a:t>ALDOSTERON</a:t>
            </a:r>
          </a:p>
        </p:txBody>
      </p:sp>
      <p:sp>
        <p:nvSpPr>
          <p:cNvPr id="74762" name="TextovéPole 18">
            <a:extLst>
              <a:ext uri="{FF2B5EF4-FFF2-40B4-BE49-F238E27FC236}">
                <a16:creationId xmlns:a16="http://schemas.microsoft.com/office/drawing/2014/main" xmlns="" id="{6EFB4B43-AF22-4288-B6C7-4157300282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443413"/>
            <a:ext cx="1622425" cy="338137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latin typeface="Calibri" panose="020F0502020204030204" pitchFamily="34" charset="0"/>
              </a:rPr>
              <a:t>KORTIKOSTERON</a:t>
            </a:r>
          </a:p>
        </p:txBody>
      </p:sp>
      <p:cxnSp>
        <p:nvCxnSpPr>
          <p:cNvPr id="21" name="Přímá spojnice se šipkou 20">
            <a:extLst>
              <a:ext uri="{FF2B5EF4-FFF2-40B4-BE49-F238E27FC236}">
                <a16:creationId xmlns:a16="http://schemas.microsoft.com/office/drawing/2014/main" xmlns="" id="{86C12896-0FE8-4704-88B9-4BC0ECF0BC6D}"/>
              </a:ext>
            </a:extLst>
          </p:cNvPr>
          <p:cNvCxnSpPr/>
          <p:nvPr/>
        </p:nvCxnSpPr>
        <p:spPr>
          <a:xfrm flipH="1">
            <a:off x="990600" y="3103563"/>
            <a:ext cx="1208088" cy="11112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se šipkou 23">
            <a:extLst>
              <a:ext uri="{FF2B5EF4-FFF2-40B4-BE49-F238E27FC236}">
                <a16:creationId xmlns:a16="http://schemas.microsoft.com/office/drawing/2014/main" xmlns="" id="{4465DB3E-B365-445B-9FC8-39EF5093D2D4}"/>
              </a:ext>
            </a:extLst>
          </p:cNvPr>
          <p:cNvCxnSpPr/>
          <p:nvPr/>
        </p:nvCxnSpPr>
        <p:spPr>
          <a:xfrm>
            <a:off x="2668588" y="3132138"/>
            <a:ext cx="295275" cy="7159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765" name="TextovéPole 27">
            <a:extLst>
              <a:ext uri="{FF2B5EF4-FFF2-40B4-BE49-F238E27FC236}">
                <a16:creationId xmlns:a16="http://schemas.microsoft.com/office/drawing/2014/main" xmlns="" id="{131029A1-CBDB-48A0-92F8-914F9F5F0A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363" y="2273300"/>
            <a:ext cx="1019175" cy="338138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latin typeface="Calibri" panose="020F0502020204030204" pitchFamily="34" charset="0"/>
              </a:rPr>
              <a:t>KORTISOL</a:t>
            </a:r>
          </a:p>
        </p:txBody>
      </p:sp>
      <p:cxnSp>
        <p:nvCxnSpPr>
          <p:cNvPr id="29" name="Přímá spojnice se šipkou 28">
            <a:extLst>
              <a:ext uri="{FF2B5EF4-FFF2-40B4-BE49-F238E27FC236}">
                <a16:creationId xmlns:a16="http://schemas.microsoft.com/office/drawing/2014/main" xmlns="" id="{43B82F09-01DA-47D4-8600-E1905026FEB3}"/>
              </a:ext>
            </a:extLst>
          </p:cNvPr>
          <p:cNvCxnSpPr/>
          <p:nvPr/>
        </p:nvCxnSpPr>
        <p:spPr>
          <a:xfrm>
            <a:off x="5441950" y="1917700"/>
            <a:ext cx="0" cy="3159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ovéPole 30">
            <a:extLst>
              <a:ext uri="{FF2B5EF4-FFF2-40B4-BE49-F238E27FC236}">
                <a16:creationId xmlns:a16="http://schemas.microsoft.com/office/drawing/2014/main" xmlns="" id="{CA83BC9A-2723-44BA-9BCF-D667089FD9E2}"/>
              </a:ext>
            </a:extLst>
          </p:cNvPr>
          <p:cNvSpPr txBox="1"/>
          <p:nvPr/>
        </p:nvSpPr>
        <p:spPr>
          <a:xfrm>
            <a:off x="6499225" y="2276475"/>
            <a:ext cx="1925638" cy="5540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cs-CZ" sz="1600" b="1" dirty="0">
                <a:latin typeface="Calibri" panose="020F0502020204030204" pitchFamily="34" charset="0"/>
              </a:rPr>
              <a:t>DHEA</a:t>
            </a:r>
          </a:p>
          <a:p>
            <a:pPr algn="ctr">
              <a:defRPr/>
            </a:pPr>
            <a:r>
              <a:rPr lang="cs-CZ" sz="1400" dirty="0" err="1">
                <a:latin typeface="Calibri" panose="020F0502020204030204" pitchFamily="34" charset="0"/>
              </a:rPr>
              <a:t>Dehydroepiandrosteron</a:t>
            </a:r>
            <a:endParaRPr lang="cs-CZ" sz="1400" b="1" dirty="0">
              <a:latin typeface="Calibri" panose="020F0502020204030204" pitchFamily="34" charset="0"/>
            </a:endParaRPr>
          </a:p>
        </p:txBody>
      </p:sp>
      <p:sp>
        <p:nvSpPr>
          <p:cNvPr id="74768" name="TextovéPole 33">
            <a:extLst>
              <a:ext uri="{FF2B5EF4-FFF2-40B4-BE49-F238E27FC236}">
                <a16:creationId xmlns:a16="http://schemas.microsoft.com/office/drawing/2014/main" xmlns="" id="{211DF250-7617-4FA1-831E-296C3C19A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0200" y="3457575"/>
            <a:ext cx="1398588" cy="338138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latin typeface="Calibri" panose="020F0502020204030204" pitchFamily="34" charset="0"/>
              </a:rPr>
              <a:t>TESTOSTERON</a:t>
            </a:r>
          </a:p>
        </p:txBody>
      </p:sp>
      <p:sp>
        <p:nvSpPr>
          <p:cNvPr id="74769" name="TextovéPole 35">
            <a:extLst>
              <a:ext uri="{FF2B5EF4-FFF2-40B4-BE49-F238E27FC236}">
                <a16:creationId xmlns:a16="http://schemas.microsoft.com/office/drawing/2014/main" xmlns="" id="{8AD67211-E4B3-4DB8-AA8D-FFB191610E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5363" y="4389438"/>
            <a:ext cx="1130300" cy="338137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latin typeface="Calibri" panose="020F0502020204030204" pitchFamily="34" charset="0"/>
              </a:rPr>
              <a:t>ESTRADIOL</a:t>
            </a:r>
          </a:p>
        </p:txBody>
      </p:sp>
      <p:cxnSp>
        <p:nvCxnSpPr>
          <p:cNvPr id="37" name="Přímá spojnice se šipkou 36">
            <a:extLst>
              <a:ext uri="{FF2B5EF4-FFF2-40B4-BE49-F238E27FC236}">
                <a16:creationId xmlns:a16="http://schemas.microsoft.com/office/drawing/2014/main" xmlns="" id="{C49CA4F5-B2F4-4F91-92EC-09A0ED3892C1}"/>
              </a:ext>
            </a:extLst>
          </p:cNvPr>
          <p:cNvCxnSpPr/>
          <p:nvPr/>
        </p:nvCxnSpPr>
        <p:spPr>
          <a:xfrm>
            <a:off x="5984875" y="1819275"/>
            <a:ext cx="898525" cy="3159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se šipkou 38">
            <a:extLst>
              <a:ext uri="{FF2B5EF4-FFF2-40B4-BE49-F238E27FC236}">
                <a16:creationId xmlns:a16="http://schemas.microsoft.com/office/drawing/2014/main" xmlns="" id="{878F32DF-A575-4A12-A651-426B8576BCA9}"/>
              </a:ext>
            </a:extLst>
          </p:cNvPr>
          <p:cNvCxnSpPr/>
          <p:nvPr/>
        </p:nvCxnSpPr>
        <p:spPr>
          <a:xfrm>
            <a:off x="7380288" y="2900363"/>
            <a:ext cx="0" cy="5032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Přímá spojnice se šipkou 39">
            <a:extLst>
              <a:ext uri="{FF2B5EF4-FFF2-40B4-BE49-F238E27FC236}">
                <a16:creationId xmlns:a16="http://schemas.microsoft.com/office/drawing/2014/main" xmlns="" id="{5C792DA6-2254-41F6-B1D0-BF0F7C167005}"/>
              </a:ext>
            </a:extLst>
          </p:cNvPr>
          <p:cNvCxnSpPr/>
          <p:nvPr/>
        </p:nvCxnSpPr>
        <p:spPr>
          <a:xfrm flipH="1">
            <a:off x="6072188" y="3925888"/>
            <a:ext cx="923925" cy="3730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4773" name="Objekt 40">
            <a:extLst>
              <a:ext uri="{FF2B5EF4-FFF2-40B4-BE49-F238E27FC236}">
                <a16:creationId xmlns:a16="http://schemas.microsoft.com/office/drawing/2014/main" xmlns="" id="{BE0984EB-5BD0-4647-BED4-1704F4EC16A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27763" y="5635625"/>
          <a:ext cx="1697037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6" name="CS ChemDraw Drawing" r:id="rId8" imgW="2693923" imgH="1774855" progId="ChemDraw.Document.6.0">
                  <p:embed/>
                </p:oleObj>
              </mc:Choice>
              <mc:Fallback>
                <p:oleObj name="CS ChemDraw Drawing" r:id="rId8" imgW="2693923" imgH="1774855" progId="ChemDraw.Document.6.0">
                  <p:embed/>
                  <p:pic>
                    <p:nvPicPr>
                      <p:cNvPr id="0" name="Objek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7763" y="5635625"/>
                        <a:ext cx="1697037" cy="111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74" name="TextovéPole 43">
            <a:extLst>
              <a:ext uri="{FF2B5EF4-FFF2-40B4-BE49-F238E27FC236}">
                <a16:creationId xmlns:a16="http://schemas.microsoft.com/office/drawing/2014/main" xmlns="" id="{1A9EEF9D-9643-4AA6-8700-0378CFB9E8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1588" y="5192713"/>
            <a:ext cx="2255837" cy="339725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600" b="1">
                <a:latin typeface="Calibri" panose="020F0502020204030204" pitchFamily="34" charset="0"/>
              </a:rPr>
              <a:t>DIHYDROTESTOSTERON</a:t>
            </a:r>
          </a:p>
        </p:txBody>
      </p:sp>
      <p:graphicFrame>
        <p:nvGraphicFramePr>
          <p:cNvPr id="74775" name="Objekt 42">
            <a:extLst>
              <a:ext uri="{FF2B5EF4-FFF2-40B4-BE49-F238E27FC236}">
                <a16:creationId xmlns:a16="http://schemas.microsoft.com/office/drawing/2014/main" xmlns="" id="{26820ECC-6D7E-46DD-B264-528CAD217F8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38963" y="3603625"/>
          <a:ext cx="1690687" cy="1112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7" name="CS ChemDraw Drawing" r:id="rId10" imgW="2694270" imgH="1775203" progId="ChemDraw.Document.6.0">
                  <p:embed/>
                </p:oleObj>
              </mc:Choice>
              <mc:Fallback>
                <p:oleObj name="CS ChemDraw Drawing" r:id="rId10" imgW="2694270" imgH="1775203" progId="ChemDraw.Document.6.0">
                  <p:embed/>
                  <p:pic>
                    <p:nvPicPr>
                      <p:cNvPr id="0" name="Objek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8963" y="3603625"/>
                        <a:ext cx="1690687" cy="1112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76" name="Objekt 45">
            <a:extLst>
              <a:ext uri="{FF2B5EF4-FFF2-40B4-BE49-F238E27FC236}">
                <a16:creationId xmlns:a16="http://schemas.microsoft.com/office/drawing/2014/main" xmlns="" id="{8FE0CF87-C5A9-4D80-B5D5-3B97F86469A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10025" y="4851400"/>
          <a:ext cx="1971675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8" name="CS ChemDraw Drawing" r:id="rId12" imgW="2784148" imgH="1775203" progId="ChemDraw.Document.6.0">
                  <p:embed/>
                </p:oleObj>
              </mc:Choice>
              <mc:Fallback>
                <p:oleObj name="CS ChemDraw Drawing" r:id="rId12" imgW="2784148" imgH="1775203" progId="ChemDraw.Document.6.0">
                  <p:embed/>
                  <p:pic>
                    <p:nvPicPr>
                      <p:cNvPr id="0" name="Objek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0025" y="4851400"/>
                        <a:ext cx="1971675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77" name="Objekt 47">
            <a:extLst>
              <a:ext uri="{FF2B5EF4-FFF2-40B4-BE49-F238E27FC236}">
                <a16:creationId xmlns:a16="http://schemas.microsoft.com/office/drawing/2014/main" xmlns="" id="{C4DB819C-03CC-4FFF-8126-8D4E25A5353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68763" y="2743200"/>
          <a:ext cx="2039937" cy="118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9" name="CS ChemDraw Drawing" r:id="rId14" imgW="3504564" imgH="2038633" progId="ChemDraw.Document.6.0">
                  <p:embed/>
                </p:oleObj>
              </mc:Choice>
              <mc:Fallback>
                <p:oleObj name="CS ChemDraw Drawing" r:id="rId14" imgW="3504564" imgH="2038633" progId="ChemDraw.Document.6.0">
                  <p:embed/>
                  <p:pic>
                    <p:nvPicPr>
                      <p:cNvPr id="0" name="Objek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8763" y="2743200"/>
                        <a:ext cx="2039937" cy="1187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78" name="Objekt 48">
            <a:extLst>
              <a:ext uri="{FF2B5EF4-FFF2-40B4-BE49-F238E27FC236}">
                <a16:creationId xmlns:a16="http://schemas.microsoft.com/office/drawing/2014/main" xmlns="" id="{51769227-48EB-4E4A-8FCD-BE2B708E06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9400" y="2233613"/>
          <a:ext cx="1817688" cy="1268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" name="CS ChemDraw Drawing" r:id="rId16" imgW="2925733" imgH="2044889" progId="ChemDraw.Document.6.0">
                  <p:embed/>
                </p:oleObj>
              </mc:Choice>
              <mc:Fallback>
                <p:oleObj name="CS ChemDraw Drawing" r:id="rId16" imgW="2925733" imgH="2044889" progId="ChemDraw.Document.6.0">
                  <p:embed/>
                  <p:pic>
                    <p:nvPicPr>
                      <p:cNvPr id="0" name="Objek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400" y="2233613"/>
                        <a:ext cx="1817688" cy="1268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79" name="Objekt 49">
            <a:extLst>
              <a:ext uri="{FF2B5EF4-FFF2-40B4-BE49-F238E27FC236}">
                <a16:creationId xmlns:a16="http://schemas.microsoft.com/office/drawing/2014/main" xmlns="" id="{2800BD51-5FF8-43C7-B29D-AFC4ED7AC2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5888" y="4975225"/>
          <a:ext cx="2082800" cy="1449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1" name="CS ChemDraw Drawing" r:id="rId18" imgW="3183222" imgH="2216918" progId="ChemDraw.Document.6.0">
                  <p:embed/>
                </p:oleObj>
              </mc:Choice>
              <mc:Fallback>
                <p:oleObj name="CS ChemDraw Drawing" r:id="rId18" imgW="3183222" imgH="2216918" progId="ChemDraw.Document.6.0">
                  <p:embed/>
                  <p:pic>
                    <p:nvPicPr>
                      <p:cNvPr id="0" name="Objek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888" y="4975225"/>
                        <a:ext cx="2082800" cy="1449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80" name="Objekt 50">
            <a:extLst>
              <a:ext uri="{FF2B5EF4-FFF2-40B4-BE49-F238E27FC236}">
                <a16:creationId xmlns:a16="http://schemas.microsoft.com/office/drawing/2014/main" xmlns="" id="{43FA1450-38E9-4981-9CBE-EDBCD0ED2AF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78038" y="4389438"/>
          <a:ext cx="2144712" cy="1493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2" name="CS ChemDraw Drawing" r:id="rId20" imgW="3184611" imgH="2215528" progId="ChemDraw.Document.6.0">
                  <p:embed/>
                </p:oleObj>
              </mc:Choice>
              <mc:Fallback>
                <p:oleObj name="CS ChemDraw Drawing" r:id="rId20" imgW="3184611" imgH="2215528" progId="ChemDraw.Document.6.0">
                  <p:embed/>
                  <p:pic>
                    <p:nvPicPr>
                      <p:cNvPr id="0" name="Objek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8038" y="4389438"/>
                        <a:ext cx="2144712" cy="1493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3" name="Přímá spojnice se šipkou 62">
            <a:extLst>
              <a:ext uri="{FF2B5EF4-FFF2-40B4-BE49-F238E27FC236}">
                <a16:creationId xmlns:a16="http://schemas.microsoft.com/office/drawing/2014/main" xmlns="" id="{77422060-1F42-4F8A-88D4-DD3F48F00B11}"/>
              </a:ext>
            </a:extLst>
          </p:cNvPr>
          <p:cNvCxnSpPr/>
          <p:nvPr/>
        </p:nvCxnSpPr>
        <p:spPr>
          <a:xfrm>
            <a:off x="7462838" y="4694238"/>
            <a:ext cx="0" cy="3159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782" name="Obrázek 4">
            <a:extLst>
              <a:ext uri="{FF2B5EF4-FFF2-40B4-BE49-F238E27FC236}">
                <a16:creationId xmlns:a16="http://schemas.microsoft.com/office/drawing/2014/main" xmlns="" id="{CF663165-BB2F-4299-84B6-00D41E75E56D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150" y="130175"/>
            <a:ext cx="998538" cy="99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6856273" y="350837"/>
            <a:ext cx="474382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Obrázek 2">
            <a:extLst>
              <a:ext uri="{FF2B5EF4-FFF2-40B4-BE49-F238E27FC236}">
                <a16:creationId xmlns:a16="http://schemas.microsoft.com/office/drawing/2014/main" xmlns="" id="{18AAFDF3-B4B7-4F93-9CC8-0F97A603BA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766888"/>
            <a:ext cx="2790825" cy="437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3" name="TextovéPole 3">
            <a:extLst>
              <a:ext uri="{FF2B5EF4-FFF2-40B4-BE49-F238E27FC236}">
                <a16:creationId xmlns:a16="http://schemas.microsoft.com/office/drawing/2014/main" xmlns="" id="{C0D3F759-4735-4DE2-95E7-3D8DB25C46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388" y="5254625"/>
            <a:ext cx="13382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1600">
                <a:latin typeface="Calibri" panose="020F0502020204030204" pitchFamily="34" charset="0"/>
              </a:rPr>
              <a:t>Ztráta svalové</a:t>
            </a:r>
          </a:p>
          <a:p>
            <a:pPr algn="ctr"/>
            <a:r>
              <a:rPr lang="cs-CZ" altLang="cs-CZ" sz="1600">
                <a:latin typeface="Calibri" panose="020F0502020204030204" pitchFamily="34" charset="0"/>
              </a:rPr>
              <a:t>hmoty</a:t>
            </a:r>
          </a:p>
        </p:txBody>
      </p:sp>
      <p:sp>
        <p:nvSpPr>
          <p:cNvPr id="76804" name="TextovéPole 4">
            <a:extLst>
              <a:ext uri="{FF2B5EF4-FFF2-40B4-BE49-F238E27FC236}">
                <a16:creationId xmlns:a16="http://schemas.microsoft.com/office/drawing/2014/main" xmlns="" id="{1172FD83-1995-411D-A11C-9ABB827E17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250" y="3910013"/>
            <a:ext cx="164623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1600">
                <a:latin typeface="Calibri" panose="020F0502020204030204" pitchFamily="34" charset="0"/>
              </a:rPr>
              <a:t>Problémy s erekcí</a:t>
            </a:r>
          </a:p>
          <a:p>
            <a:pPr algn="ctr"/>
            <a:r>
              <a:rPr lang="cs-CZ" altLang="cs-CZ" sz="1600">
                <a:latin typeface="Calibri" panose="020F0502020204030204" pitchFamily="34" charset="0"/>
              </a:rPr>
              <a:t>nízké libido</a:t>
            </a:r>
          </a:p>
        </p:txBody>
      </p:sp>
      <p:sp>
        <p:nvSpPr>
          <p:cNvPr id="76805" name="TextovéPole 5">
            <a:extLst>
              <a:ext uri="{FF2B5EF4-FFF2-40B4-BE49-F238E27FC236}">
                <a16:creationId xmlns:a16="http://schemas.microsoft.com/office/drawing/2014/main" xmlns="" id="{12F8C1BF-3ADA-4ABE-8F1C-0DCEAF2E5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425" y="3049588"/>
            <a:ext cx="164306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1600">
                <a:latin typeface="Calibri" panose="020F0502020204030204" pitchFamily="34" charset="0"/>
              </a:rPr>
              <a:t>Zvýšené množství</a:t>
            </a:r>
          </a:p>
          <a:p>
            <a:pPr algn="ctr"/>
            <a:r>
              <a:rPr lang="cs-CZ" altLang="cs-CZ" sz="1600">
                <a:latin typeface="Calibri" panose="020F0502020204030204" pitchFamily="34" charset="0"/>
              </a:rPr>
              <a:t>tukové tkáně</a:t>
            </a:r>
          </a:p>
        </p:txBody>
      </p:sp>
      <p:sp>
        <p:nvSpPr>
          <p:cNvPr id="76806" name="TextovéPole 6">
            <a:extLst>
              <a:ext uri="{FF2B5EF4-FFF2-40B4-BE49-F238E27FC236}">
                <a16:creationId xmlns:a16="http://schemas.microsoft.com/office/drawing/2014/main" xmlns="" id="{E73A5688-469B-47F5-8DD0-3AEE5232EB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438" y="2625725"/>
            <a:ext cx="17462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1600">
                <a:latin typeface="Calibri" panose="020F0502020204030204" pitchFamily="34" charset="0"/>
              </a:rPr>
              <a:t>Onemocnění srdce</a:t>
            </a:r>
          </a:p>
        </p:txBody>
      </p:sp>
      <p:sp>
        <p:nvSpPr>
          <p:cNvPr id="76807" name="TextovéPole 7">
            <a:extLst>
              <a:ext uri="{FF2B5EF4-FFF2-40B4-BE49-F238E27FC236}">
                <a16:creationId xmlns:a16="http://schemas.microsoft.com/office/drawing/2014/main" xmlns="" id="{8B476200-30DB-41C5-A8BC-66F8AC3C78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7313" y="1595438"/>
            <a:ext cx="13414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1600">
                <a:latin typeface="Calibri" panose="020F0502020204030204" pitchFamily="34" charset="0"/>
              </a:rPr>
              <a:t>Zvýšené riziko</a:t>
            </a:r>
          </a:p>
          <a:p>
            <a:pPr algn="ctr"/>
            <a:r>
              <a:rPr lang="cs-CZ" altLang="cs-CZ" sz="1600">
                <a:latin typeface="Calibri" panose="020F0502020204030204" pitchFamily="34" charset="0"/>
              </a:rPr>
              <a:t>mrtvice</a:t>
            </a:r>
          </a:p>
        </p:txBody>
      </p:sp>
      <p:sp>
        <p:nvSpPr>
          <p:cNvPr id="76808" name="TextovéPole 8">
            <a:extLst>
              <a:ext uri="{FF2B5EF4-FFF2-40B4-BE49-F238E27FC236}">
                <a16:creationId xmlns:a16="http://schemas.microsoft.com/office/drawing/2014/main" xmlns="" id="{3F594A4E-3F76-4644-8292-5B0DED47F9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7250" y="2009775"/>
            <a:ext cx="7064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1600">
                <a:latin typeface="Calibri" panose="020F0502020204030204" pitchFamily="34" charset="0"/>
              </a:rPr>
              <a:t>Únava</a:t>
            </a:r>
          </a:p>
        </p:txBody>
      </p:sp>
      <p:sp>
        <p:nvSpPr>
          <p:cNvPr id="76809" name="TextovéPole 9">
            <a:extLst>
              <a:ext uri="{FF2B5EF4-FFF2-40B4-BE49-F238E27FC236}">
                <a16:creationId xmlns:a16="http://schemas.microsoft.com/office/drawing/2014/main" xmlns="" id="{C7DE2DB3-A2F3-4ACE-B0AA-6AA13179B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8850" y="2916238"/>
            <a:ext cx="13922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1600">
                <a:latin typeface="Calibri" panose="020F0502020204030204" pitchFamily="34" charset="0"/>
              </a:rPr>
              <a:t>Zvětšení prsou</a:t>
            </a:r>
          </a:p>
        </p:txBody>
      </p:sp>
      <p:sp>
        <p:nvSpPr>
          <p:cNvPr id="76810" name="TextovéPole 10">
            <a:extLst>
              <a:ext uri="{FF2B5EF4-FFF2-40B4-BE49-F238E27FC236}">
                <a16:creationId xmlns:a16="http://schemas.microsoft.com/office/drawing/2014/main" xmlns="" id="{9420B8FE-A067-4B86-8BE6-E313093C68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9513" y="4405313"/>
            <a:ext cx="21018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1600">
                <a:latin typeface="Calibri" panose="020F0502020204030204" pitchFamily="34" charset="0"/>
              </a:rPr>
              <a:t>Zvětšená prostata a</a:t>
            </a:r>
          </a:p>
          <a:p>
            <a:pPr algn="ctr"/>
            <a:r>
              <a:rPr lang="cs-CZ" altLang="cs-CZ" sz="1600">
                <a:latin typeface="Calibri" panose="020F0502020204030204" pitchFamily="34" charset="0"/>
              </a:rPr>
              <a:t>riziko rakoviny prostaty</a:t>
            </a:r>
          </a:p>
        </p:txBody>
      </p:sp>
      <p:pic>
        <p:nvPicPr>
          <p:cNvPr id="76811" name="Obrázek 11">
            <a:extLst>
              <a:ext uri="{FF2B5EF4-FFF2-40B4-BE49-F238E27FC236}">
                <a16:creationId xmlns:a16="http://schemas.microsoft.com/office/drawing/2014/main" xmlns="" id="{0652F019-F98C-4F1F-81C1-FC6B3156A2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175" y="1628775"/>
            <a:ext cx="2943225" cy="200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12" name="Obdélník 12">
            <a:extLst>
              <a:ext uri="{FF2B5EF4-FFF2-40B4-BE49-F238E27FC236}">
                <a16:creationId xmlns:a16="http://schemas.microsoft.com/office/drawing/2014/main" xmlns="" id="{241E3DC6-2637-4E4B-B26D-F739BA945A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9700" y="3663950"/>
            <a:ext cx="36687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900">
                <a:latin typeface="Calibri" panose="020F0502020204030204" pitchFamily="34" charset="0"/>
              </a:rPr>
              <a:t>Caster Semenya after winning a silver medal at the 2012 Olympics.</a:t>
            </a:r>
          </a:p>
          <a:p>
            <a:r>
              <a:rPr lang="cs-CZ" altLang="cs-CZ" sz="900">
                <a:latin typeface="Calibri" panose="020F0502020204030204" pitchFamily="34" charset="0"/>
              </a:rPr>
              <a:t>Dylan Martinez / Reuters</a:t>
            </a:r>
          </a:p>
        </p:txBody>
      </p:sp>
      <p:sp>
        <p:nvSpPr>
          <p:cNvPr id="76813" name="TextovéPole 13">
            <a:extLst>
              <a:ext uri="{FF2B5EF4-FFF2-40B4-BE49-F238E27FC236}">
                <a16:creationId xmlns:a16="http://schemas.microsoft.com/office/drawing/2014/main" xmlns="" id="{15F36B58-1305-42FD-A4AE-73E5921920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2488" y="246063"/>
            <a:ext cx="21796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b="1">
                <a:latin typeface="Calibri" panose="020F0502020204030204" pitchFamily="34" charset="0"/>
              </a:rPr>
              <a:t>Vysoká hladina </a:t>
            </a:r>
          </a:p>
        </p:txBody>
      </p:sp>
      <p:sp>
        <p:nvSpPr>
          <p:cNvPr id="76814" name="Obdélník 14">
            <a:extLst>
              <a:ext uri="{FF2B5EF4-FFF2-40B4-BE49-F238E27FC236}">
                <a16:creationId xmlns:a16="http://schemas.microsoft.com/office/drawing/2014/main" xmlns="" id="{673FDB45-ACB0-43D3-AF10-3F26068BE5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0000" y="958850"/>
            <a:ext cx="2089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0070C0"/>
                </a:solidFill>
                <a:latin typeface="Calibri" panose="020F0502020204030204" pitchFamily="34" charset="0"/>
              </a:rPr>
              <a:t>Estradiolu u mužů</a:t>
            </a:r>
          </a:p>
        </p:txBody>
      </p:sp>
      <p:sp>
        <p:nvSpPr>
          <p:cNvPr id="76815" name="Obdélník 15">
            <a:extLst>
              <a:ext uri="{FF2B5EF4-FFF2-40B4-BE49-F238E27FC236}">
                <a16:creationId xmlns:a16="http://schemas.microsoft.com/office/drawing/2014/main" xmlns="" id="{1C81A4DB-E13C-484D-8411-58877C1FBA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5463" y="958850"/>
            <a:ext cx="21764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 b="1">
                <a:solidFill>
                  <a:srgbClr val="C00000"/>
                </a:solidFill>
                <a:latin typeface="Calibri" panose="020F0502020204030204" pitchFamily="34" charset="0"/>
              </a:rPr>
              <a:t>Testosteronu u žen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>
            <a:extLst>
              <a:ext uri="{FF2B5EF4-FFF2-40B4-BE49-F238E27FC236}">
                <a16:creationId xmlns:a16="http://schemas.microsoft.com/office/drawing/2014/main" xmlns="" id="{637FC20A-E404-413F-A6A1-D4A7E61604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738" y="3141663"/>
            <a:ext cx="8229600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2">
              <a:lnSpc>
                <a:spcPct val="115000"/>
              </a:lnSpc>
              <a:spcBef>
                <a:spcPct val="20000"/>
              </a:spcBef>
              <a:buFontTx/>
              <a:buChar char="•"/>
            </a:pPr>
            <a:r>
              <a:rPr lang="cs-CZ" altLang="cs-CZ" sz="2000">
                <a:latin typeface="Calibri" panose="020F0502020204030204" pitchFamily="34" charset="0"/>
              </a:rPr>
              <a:t> bílkovina specificky vážící jinou molekulu např. hormon</a:t>
            </a:r>
          </a:p>
          <a:p>
            <a:pPr marL="0" lvl="2">
              <a:lnSpc>
                <a:spcPct val="115000"/>
              </a:lnSpc>
              <a:spcBef>
                <a:spcPct val="20000"/>
              </a:spcBef>
              <a:buFontTx/>
              <a:buChar char="•"/>
            </a:pPr>
            <a:r>
              <a:rPr lang="cs-CZ" altLang="cs-CZ" sz="2000">
                <a:latin typeface="Calibri" panose="020F0502020204030204" pitchFamily="34" charset="0"/>
              </a:rPr>
              <a:t> integrální membránové bílkoviny</a:t>
            </a:r>
            <a:endParaRPr lang="cs-CZ" altLang="cs-CZ" sz="20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lvl="2">
              <a:lnSpc>
                <a:spcPct val="115000"/>
              </a:lnSpc>
              <a:spcBef>
                <a:spcPct val="20000"/>
              </a:spcBef>
              <a:buFontTx/>
              <a:buChar char="•"/>
            </a:pPr>
            <a:r>
              <a:rPr lang="cs-CZ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 různé tkáně mají různé kombinace receptorů</a:t>
            </a:r>
          </a:p>
          <a:p>
            <a:pPr marL="0" lvl="2">
              <a:lnSpc>
                <a:spcPct val="115000"/>
              </a:lnSpc>
              <a:spcBef>
                <a:spcPct val="20000"/>
              </a:spcBef>
              <a:buFontTx/>
              <a:buChar char="•"/>
            </a:pPr>
            <a:r>
              <a:rPr lang="cs-CZ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 přítomnost nebo nepřítomnost receptoru předurčuje citlivost buňky k hormonu</a:t>
            </a:r>
          </a:p>
        </p:txBody>
      </p:sp>
      <p:sp>
        <p:nvSpPr>
          <p:cNvPr id="15363" name="Obdélník 2">
            <a:extLst>
              <a:ext uri="{FF2B5EF4-FFF2-40B4-BE49-F238E27FC236}">
                <a16:creationId xmlns:a16="http://schemas.microsoft.com/office/drawing/2014/main" xmlns="" id="{61649B21-167F-49E2-9B16-F8F4FCB383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9975" y="200025"/>
            <a:ext cx="4976813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5000"/>
              </a:lnSpc>
            </a:pPr>
            <a:r>
              <a:rPr lang="en-US" altLang="cs-CZ" sz="2800" b="1">
                <a:solidFill>
                  <a:srgbClr val="000000"/>
                </a:solidFill>
                <a:latin typeface="Calibri" panose="020F0502020204030204" pitchFamily="34" charset="0"/>
              </a:rPr>
              <a:t>Mechanisms </a:t>
            </a:r>
            <a:r>
              <a:rPr lang="cs-CZ" altLang="cs-CZ" sz="2800" b="1">
                <a:solidFill>
                  <a:srgbClr val="000000"/>
                </a:solidFill>
                <a:latin typeface="Calibri" panose="020F0502020204030204" pitchFamily="34" charset="0"/>
              </a:rPr>
              <a:t>působení hormonů</a:t>
            </a:r>
            <a:endParaRPr lang="en-US" altLang="cs-CZ" sz="2800" b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364" name="Obdélník 3">
            <a:extLst>
              <a:ext uri="{FF2B5EF4-FFF2-40B4-BE49-F238E27FC236}">
                <a16:creationId xmlns:a16="http://schemas.microsoft.com/office/drawing/2014/main" xmlns="" id="{7D81DDC0-74A5-4B94-BED9-58B6EFBE12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188" y="2681288"/>
            <a:ext cx="1201737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>
              <a:lnSpc>
                <a:spcPct val="115000"/>
              </a:lnSpc>
            </a:pPr>
            <a:r>
              <a:rPr lang="en-US" altLang="cs-CZ" sz="2000" b="1">
                <a:solidFill>
                  <a:srgbClr val="000000"/>
                </a:solidFill>
                <a:latin typeface="Calibri" panose="020F0502020204030204" pitchFamily="34" charset="0"/>
              </a:rPr>
              <a:t>Receptor </a:t>
            </a:r>
          </a:p>
        </p:txBody>
      </p:sp>
      <p:pic>
        <p:nvPicPr>
          <p:cNvPr id="15365" name="Picture 2" descr="Výsledek obrázku pro receptor">
            <a:extLst>
              <a:ext uri="{FF2B5EF4-FFF2-40B4-BE49-F238E27FC236}">
                <a16:creationId xmlns:a16="http://schemas.microsoft.com/office/drawing/2014/main" xmlns="" id="{2AFE9511-BC0E-49FB-89AA-42133613C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738" y="4797425"/>
            <a:ext cx="2979737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xmlns="" id="{3E91FEB5-79DE-42AC-9A2B-6B0FED569018}"/>
              </a:ext>
            </a:extLst>
          </p:cNvPr>
          <p:cNvSpPr/>
          <p:nvPr/>
        </p:nvSpPr>
        <p:spPr>
          <a:xfrm>
            <a:off x="439738" y="966788"/>
            <a:ext cx="4572000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cs-CZ" altLang="cs-CZ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Konečný efekt:</a:t>
            </a:r>
          </a:p>
          <a:p>
            <a:pPr marL="342900" indent="-342900">
              <a:buFontTx/>
              <a:buChar char="-"/>
              <a:defRPr/>
            </a:pPr>
            <a:r>
              <a:rPr lang="cs-CZ" altLang="cs-CZ" sz="2000" dirty="0">
                <a:solidFill>
                  <a:schemeClr val="accent3"/>
                </a:solidFill>
                <a:latin typeface="Calibri" panose="020F0502020204030204" pitchFamily="34" charset="0"/>
              </a:rPr>
              <a:t>ovlivnění enzymové aktivity</a:t>
            </a:r>
          </a:p>
          <a:p>
            <a:pPr marL="342900" indent="-342900">
              <a:buFontTx/>
              <a:buChar char="-"/>
              <a:defRPr/>
            </a:pPr>
            <a:r>
              <a:rPr lang="cs-CZ" altLang="cs-CZ" sz="2000" dirty="0">
                <a:solidFill>
                  <a:schemeClr val="accent3"/>
                </a:solidFill>
                <a:latin typeface="Calibri" panose="020F0502020204030204" pitchFamily="34" charset="0"/>
              </a:rPr>
              <a:t>ovlivnění propustnosti membrán</a:t>
            </a:r>
          </a:p>
          <a:p>
            <a:pPr marL="342900" indent="-342900">
              <a:buFontTx/>
              <a:buChar char="-"/>
              <a:defRPr/>
            </a:pPr>
            <a:r>
              <a:rPr lang="cs-CZ" altLang="cs-CZ" sz="2000" dirty="0">
                <a:solidFill>
                  <a:schemeClr val="accent3"/>
                </a:solidFill>
                <a:latin typeface="Calibri" panose="020F0502020204030204" pitchFamily="34" charset="0"/>
              </a:rPr>
              <a:t>ovlivnění proteosyntézy </a:t>
            </a:r>
          </a:p>
        </p:txBody>
      </p:sp>
      <p:pic>
        <p:nvPicPr>
          <p:cNvPr id="3" name="Slide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96336" y="260848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0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ál 6">
            <a:extLst>
              <a:ext uri="{FF2B5EF4-FFF2-40B4-BE49-F238E27FC236}">
                <a16:creationId xmlns:a16="http://schemas.microsoft.com/office/drawing/2014/main" xmlns="" id="{DF817F89-1D8B-4A62-9A38-672745BE82CC}"/>
              </a:ext>
            </a:extLst>
          </p:cNvPr>
          <p:cNvSpPr/>
          <p:nvPr/>
        </p:nvSpPr>
        <p:spPr>
          <a:xfrm>
            <a:off x="6516688" y="2622550"/>
            <a:ext cx="503237" cy="647700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7827" name="Obdélník 2">
            <a:extLst>
              <a:ext uri="{FF2B5EF4-FFF2-40B4-BE49-F238E27FC236}">
                <a16:creationId xmlns:a16="http://schemas.microsoft.com/office/drawing/2014/main" xmlns="" id="{5BFB8BE7-E9D8-4ACB-A5FB-2A4C1432A4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213" y="115888"/>
            <a:ext cx="31797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b="1">
                <a:solidFill>
                  <a:srgbClr val="00B050"/>
                </a:solidFill>
                <a:latin typeface="Calibri" panose="020F0502020204030204" pitchFamily="34" charset="0"/>
              </a:rPr>
              <a:t>Nízkomolekulátní látky </a:t>
            </a:r>
          </a:p>
        </p:txBody>
      </p:sp>
      <p:sp>
        <p:nvSpPr>
          <p:cNvPr id="77828" name="Obdélník 3">
            <a:extLst>
              <a:ext uri="{FF2B5EF4-FFF2-40B4-BE49-F238E27FC236}">
                <a16:creationId xmlns:a16="http://schemas.microsoft.com/office/drawing/2014/main" xmlns="" id="{4B0DBA44-8F74-4B35-B245-6868164F8D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00" y="577850"/>
            <a:ext cx="28543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b="1">
                <a:solidFill>
                  <a:srgbClr val="C00000"/>
                </a:solidFill>
                <a:latin typeface="Calibri" panose="020F0502020204030204" pitchFamily="34" charset="0"/>
              </a:rPr>
              <a:t>OXID DUSNATÝ (NO) 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xmlns="" id="{ED34ED92-4A3F-4E37-A90C-84047845ECFE}"/>
              </a:ext>
            </a:extLst>
          </p:cNvPr>
          <p:cNvSpPr txBox="1"/>
          <p:nvPr/>
        </p:nvSpPr>
        <p:spPr>
          <a:xfrm>
            <a:off x="345160" y="1092933"/>
            <a:ext cx="8431282" cy="532453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sz="2000" dirty="0">
                <a:latin typeface="Calibri" panose="020F0502020204030204" pitchFamily="34" charset="0"/>
              </a:rPr>
              <a:t>za normální teploty bezbarvý, paramagnetický plyn, pro člověka jedovatý a za přítomnosti vlhkosti leptající </a:t>
            </a:r>
            <a:r>
              <a:rPr lang="cs-CZ" sz="20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(Wikipedie)</a:t>
            </a:r>
            <a:endParaRPr lang="cs-CZ" sz="2000" dirty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Parakrinní</a:t>
            </a:r>
            <a:r>
              <a:rPr lang="cs-CZ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hormon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cs-CZ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cs-CZ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cs-CZ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cs-CZ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cs-CZ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cs-CZ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cs-CZ" sz="2000" dirty="0">
                <a:latin typeface="Calibri" panose="020F0502020204030204" pitchFamily="34" charset="0"/>
              </a:rPr>
              <a:t>účinek na hladké svalstvo cév - rozšíření cév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cs-CZ" sz="2000" dirty="0">
                <a:latin typeface="Calibri" panose="020F0502020204030204" pitchFamily="34" charset="0"/>
              </a:rPr>
              <a:t>způsobuje erekci, uvolnění svalstva v trávicí soustavě posouvání potravy</a:t>
            </a: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r>
              <a:rPr lang="cs-CZ" sz="2000" dirty="0">
                <a:latin typeface="Calibri" panose="020F0502020204030204" pitchFamily="34" charset="0"/>
              </a:rPr>
              <a:t>nestabilní (poločas 1-5 s)</a:t>
            </a: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r>
              <a:rPr lang="cs-CZ" sz="2000" dirty="0">
                <a:latin typeface="Calibri" panose="020F0502020204030204" pitchFamily="34" charset="0"/>
              </a:rPr>
              <a:t>aktivuje </a:t>
            </a:r>
            <a:r>
              <a:rPr lang="cs-CZ" sz="2000" dirty="0" err="1">
                <a:latin typeface="Calibri" panose="020F0502020204030204" pitchFamily="34" charset="0"/>
              </a:rPr>
              <a:t>guanidylátcyklasu</a:t>
            </a:r>
            <a:r>
              <a:rPr lang="cs-CZ" sz="2000" dirty="0">
                <a:latin typeface="Calibri" panose="020F0502020204030204" pitchFamily="34" charset="0"/>
              </a:rPr>
              <a:t> (</a:t>
            </a:r>
            <a:r>
              <a:rPr lang="cs-CZ" sz="2000" dirty="0" err="1">
                <a:latin typeface="Calibri" panose="020F0502020204030204" pitchFamily="34" charset="0"/>
              </a:rPr>
              <a:t>cGMP</a:t>
            </a:r>
            <a:r>
              <a:rPr lang="cs-CZ" sz="2000" dirty="0">
                <a:latin typeface="Calibri" panose="020F0502020204030204" pitchFamily="34" charset="0"/>
              </a:rPr>
              <a:t>)</a:t>
            </a:r>
          </a:p>
          <a:p>
            <a:pPr lvl="6">
              <a:defRPr/>
            </a:pPr>
            <a:r>
              <a:rPr lang="cs-CZ" sz="2000" dirty="0">
                <a:latin typeface="Calibri" panose="020F0502020204030204" pitchFamily="34" charset="0"/>
              </a:rPr>
              <a:t>VIAGRA: inhibice </a:t>
            </a:r>
            <a:r>
              <a:rPr lang="cs-CZ" sz="2000" dirty="0" err="1">
                <a:latin typeface="Calibri" panose="020F0502020204030204" pitchFamily="34" charset="0"/>
              </a:rPr>
              <a:t>fosfodiesterasy</a:t>
            </a:r>
            <a:r>
              <a:rPr lang="cs-CZ" sz="2000" dirty="0">
                <a:latin typeface="Calibri" panose="020F0502020204030204" pitchFamily="34" charset="0"/>
              </a:rPr>
              <a:t> </a:t>
            </a:r>
          </a:p>
          <a:p>
            <a:pPr lvl="6">
              <a:defRPr/>
            </a:pPr>
            <a:endParaRPr lang="cs-CZ" sz="2000" dirty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Neurotransmiter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cs-CZ" sz="2000" dirty="0">
                <a:latin typeface="Calibri" panose="020F0502020204030204" pitchFamily="34" charset="0"/>
              </a:rPr>
              <a:t>ovlivňuje učení a paměť</a:t>
            </a:r>
          </a:p>
        </p:txBody>
      </p:sp>
      <p:pic>
        <p:nvPicPr>
          <p:cNvPr id="77830" name="Picture 2" descr="Výsledek obrázku pro VIAGRA">
            <a:extLst>
              <a:ext uri="{FF2B5EF4-FFF2-40B4-BE49-F238E27FC236}">
                <a16:creationId xmlns:a16="http://schemas.microsoft.com/office/drawing/2014/main" xmlns="" id="{D45FFFEA-58F1-4D74-AB4A-465189697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513" y="4584700"/>
            <a:ext cx="1368425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7831" name="Objekt 5">
            <a:extLst>
              <a:ext uri="{FF2B5EF4-FFF2-40B4-BE49-F238E27FC236}">
                <a16:creationId xmlns:a16="http://schemas.microsoft.com/office/drawing/2014/main" xmlns="" id="{66F6DE28-930B-4DC3-8E46-F9A6BAD9BA7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48038" y="1798638"/>
          <a:ext cx="3538537" cy="195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48" name="CS ChemDraw Drawing" r:id="rId7" imgW="5069975" imgH="2803555" progId="ChemDraw.Document.6.0">
                  <p:embed/>
                </p:oleObj>
              </mc:Choice>
              <mc:Fallback>
                <p:oleObj name="CS ChemDraw Drawing" r:id="rId7" imgW="5069975" imgH="2803555" progId="ChemDraw.Document.6.0">
                  <p:embed/>
                  <p:pic>
                    <p:nvPicPr>
                      <p:cNvPr id="0" name="Objek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8038" y="1798638"/>
                        <a:ext cx="3538537" cy="195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67544" y="262255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6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Obdélník 1">
            <a:extLst>
              <a:ext uri="{FF2B5EF4-FFF2-40B4-BE49-F238E27FC236}">
                <a16:creationId xmlns:a16="http://schemas.microsoft.com/office/drawing/2014/main" xmlns="" id="{A41C650A-0DA8-4333-9D7B-1ED8F2B9DE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268413"/>
            <a:ext cx="835183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analogické živočišným hormonům - místo jejich synthesy a vylučování může být vzdáleno od místa působení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obvykle mnohem méně specifické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mají širokou a mnohočetnou aktivitu</a:t>
            </a:r>
            <a:endParaRPr lang="cs-CZ" altLang="cs-CZ" sz="2000">
              <a:latin typeface="Calibri" panose="020F0502020204030204" pitchFamily="34" charset="0"/>
            </a:endParaRPr>
          </a:p>
        </p:txBody>
      </p:sp>
      <p:sp>
        <p:nvSpPr>
          <p:cNvPr id="79875" name="Obdélník 1">
            <a:extLst>
              <a:ext uri="{FF2B5EF4-FFF2-40B4-BE49-F238E27FC236}">
                <a16:creationId xmlns:a16="http://schemas.microsoft.com/office/drawing/2014/main" xmlns="" id="{8C7DFFE2-2B33-4E85-BA14-A2FEEA085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2438" y="260350"/>
            <a:ext cx="30130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2800" b="1">
                <a:solidFill>
                  <a:srgbClr val="000000"/>
                </a:solidFill>
                <a:latin typeface="Calibri" panose="020F0502020204030204" pitchFamily="34" charset="0"/>
              </a:rPr>
              <a:t>Rostlinné hormony</a:t>
            </a:r>
          </a:p>
          <a:p>
            <a:pPr algn="ctr"/>
            <a:r>
              <a:rPr lang="cs-CZ" altLang="cs-CZ" sz="2800" b="1">
                <a:solidFill>
                  <a:srgbClr val="000000"/>
                </a:solidFill>
                <a:latin typeface="Calibri" panose="020F0502020204030204" pitchFamily="34" charset="0"/>
              </a:rPr>
              <a:t>(fytohormony)</a:t>
            </a:r>
            <a:endParaRPr lang="cs-CZ" altLang="cs-CZ" sz="2800"/>
          </a:p>
        </p:txBody>
      </p:sp>
      <p:sp>
        <p:nvSpPr>
          <p:cNvPr id="79876" name="Obdélník 2">
            <a:extLst>
              <a:ext uri="{FF2B5EF4-FFF2-40B4-BE49-F238E27FC236}">
                <a16:creationId xmlns:a16="http://schemas.microsoft.com/office/drawing/2014/main" xmlns="" id="{D7A1AA6B-3023-4212-88CB-42B048666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3114675"/>
            <a:ext cx="7058025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auxiny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odvozené od tryptofanu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regulují růst</a:t>
            </a:r>
          </a:p>
          <a:p>
            <a:r>
              <a:rPr lang="cs-CZ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gibereliny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isoprenoidy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stimulují dělení a prodlužování buněk, klíčení semen, u některých rostlin stimulují kvetení</a:t>
            </a:r>
          </a:p>
          <a:p>
            <a:r>
              <a:rPr lang="cs-CZ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cytokininy a kyselina abscisová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isoprenoidy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působící proti účinku většiny ostatních hormonů</a:t>
            </a:r>
          </a:p>
        </p:txBody>
      </p:sp>
      <p:pic>
        <p:nvPicPr>
          <p:cNvPr id="79877" name="Obrázek 3">
            <a:extLst>
              <a:ext uri="{FF2B5EF4-FFF2-40B4-BE49-F238E27FC236}">
                <a16:creationId xmlns:a16="http://schemas.microsoft.com/office/drawing/2014/main" xmlns="" id="{DEE68578-9A9D-42F5-940F-62BA730A9C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706563"/>
            <a:ext cx="2630488" cy="281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8" name="Obrázek 1">
            <a:extLst>
              <a:ext uri="{FF2B5EF4-FFF2-40B4-BE49-F238E27FC236}">
                <a16:creationId xmlns:a16="http://schemas.microsoft.com/office/drawing/2014/main" xmlns="" id="{F392F9D0-82B3-49FE-BDE7-F656D7750F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157788"/>
            <a:ext cx="6953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Obdélník 1">
            <a:extLst>
              <a:ext uri="{FF2B5EF4-FFF2-40B4-BE49-F238E27FC236}">
                <a16:creationId xmlns:a16="http://schemas.microsoft.com/office/drawing/2014/main" xmlns="" id="{08D4E8F7-83F6-40CA-8DA4-41EF616468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1850" y="112713"/>
            <a:ext cx="44735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2800" b="1">
                <a:solidFill>
                  <a:srgbClr val="C00000"/>
                </a:solidFill>
                <a:latin typeface="Calibri" panose="020F0502020204030204" pitchFamily="34" charset="0"/>
              </a:rPr>
              <a:t>Ovlivnění enzymové aktivity </a:t>
            </a:r>
          </a:p>
        </p:txBody>
      </p:sp>
      <p:graphicFrame>
        <p:nvGraphicFramePr>
          <p:cNvPr id="17411" name="Objekt 2">
            <a:extLst>
              <a:ext uri="{FF2B5EF4-FFF2-40B4-BE49-F238E27FC236}">
                <a16:creationId xmlns:a16="http://schemas.microsoft.com/office/drawing/2014/main" xmlns="" id="{1C7C9587-A2E8-43A8-9F1A-B22F55C596D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75063" y="1020763"/>
          <a:ext cx="1738312" cy="180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PHOTO-PAINT" r:id="rId5" imgW="0" imgH="0" progId="CorelPHOTOPAINT.Image.17">
                  <p:embed/>
                </p:oleObj>
              </mc:Choice>
              <mc:Fallback>
                <p:oleObj name="PHOTO-PAINT" r:id="rId5" imgW="0" imgH="0" progId="CorelPHOTOPAINT.Image.17">
                  <p:embed/>
                  <p:pic>
                    <p:nvPicPr>
                      <p:cNvPr id="0" name="Objek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5063" y="1020763"/>
                        <a:ext cx="1738312" cy="180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2" name="TextovéPole 3">
            <a:extLst>
              <a:ext uri="{FF2B5EF4-FFF2-40B4-BE49-F238E27FC236}">
                <a16:creationId xmlns:a16="http://schemas.microsoft.com/office/drawing/2014/main" xmlns="" id="{061D5BEC-D1EA-46CC-AEA3-C880652DF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113" y="2439988"/>
            <a:ext cx="9001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Calibri" panose="020F0502020204030204" pitchFamily="34" charset="0"/>
              </a:rPr>
              <a:t>Substrát</a:t>
            </a:r>
          </a:p>
        </p:txBody>
      </p:sp>
      <p:sp>
        <p:nvSpPr>
          <p:cNvPr id="17413" name="TextovéPole 6">
            <a:extLst>
              <a:ext uri="{FF2B5EF4-FFF2-40B4-BE49-F238E27FC236}">
                <a16:creationId xmlns:a16="http://schemas.microsoft.com/office/drawing/2014/main" xmlns="" id="{0E831EF4-9D7D-4A11-ABF9-592CD132D1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1388" y="2444750"/>
            <a:ext cx="9001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b="1">
                <a:latin typeface="Calibri" panose="020F0502020204030204" pitchFamily="34" charset="0"/>
              </a:rPr>
              <a:t>Produkt</a:t>
            </a:r>
          </a:p>
        </p:txBody>
      </p:sp>
      <p:grpSp>
        <p:nvGrpSpPr>
          <p:cNvPr id="17414" name="Skupina 18">
            <a:extLst>
              <a:ext uri="{FF2B5EF4-FFF2-40B4-BE49-F238E27FC236}">
                <a16:creationId xmlns:a16="http://schemas.microsoft.com/office/drawing/2014/main" xmlns="" id="{FAF37E47-0019-450B-B586-D60F7710B91B}"/>
              </a:ext>
            </a:extLst>
          </p:cNvPr>
          <p:cNvGrpSpPr>
            <a:grpSpLocks/>
          </p:cNvGrpSpPr>
          <p:nvPr/>
        </p:nvGrpSpPr>
        <p:grpSpPr bwMode="auto">
          <a:xfrm>
            <a:off x="560388" y="2943225"/>
            <a:ext cx="7561262" cy="3679825"/>
            <a:chOff x="971600" y="3068960"/>
            <a:chExt cx="7560840" cy="3680847"/>
          </a:xfrm>
        </p:grpSpPr>
        <p:grpSp>
          <p:nvGrpSpPr>
            <p:cNvPr id="17417" name="Skupina 10">
              <a:extLst>
                <a:ext uri="{FF2B5EF4-FFF2-40B4-BE49-F238E27FC236}">
                  <a16:creationId xmlns:a16="http://schemas.microsoft.com/office/drawing/2014/main" xmlns="" id="{3A204DA8-F6BC-4AF7-9103-B1C70104CB8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15616" y="3195432"/>
              <a:ext cx="7297692" cy="3427903"/>
              <a:chOff x="1187624" y="3518899"/>
              <a:chExt cx="7297692" cy="3427903"/>
            </a:xfrm>
          </p:grpSpPr>
          <p:pic>
            <p:nvPicPr>
              <p:cNvPr id="17419" name="Obrázek 1">
                <a:extLst>
                  <a:ext uri="{FF2B5EF4-FFF2-40B4-BE49-F238E27FC236}">
                    <a16:creationId xmlns:a16="http://schemas.microsoft.com/office/drawing/2014/main" xmlns="" id="{4AADB6A1-699B-417B-A318-E7F5A5B38A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51720" y="3518899"/>
                <a:ext cx="5199139" cy="24482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420" name="TextovéPole 5">
                <a:extLst>
                  <a:ext uri="{FF2B5EF4-FFF2-40B4-BE49-F238E27FC236}">
                    <a16:creationId xmlns:a16="http://schemas.microsoft.com/office/drawing/2014/main" xmlns="" id="{99E98F69-7E9D-4689-8DE0-19C45701E0B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31640" y="3902609"/>
                <a:ext cx="1440160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cs-CZ" altLang="cs-CZ" sz="1400" b="1">
                    <a:latin typeface="Calibri" panose="020F0502020204030204" pitchFamily="34" charset="0"/>
                  </a:rPr>
                  <a:t>Tyrosin-kinasový receptor</a:t>
                </a:r>
              </a:p>
            </p:txBody>
          </p:sp>
          <p:sp>
            <p:nvSpPr>
              <p:cNvPr id="17421" name="TextovéPole 9">
                <a:extLst>
                  <a:ext uri="{FF2B5EF4-FFF2-40B4-BE49-F238E27FC236}">
                    <a16:creationId xmlns:a16="http://schemas.microsoft.com/office/drawing/2014/main" xmlns="" id="{86045B3F-799F-453A-AE0C-3B2E3405AD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87624" y="5157192"/>
                <a:ext cx="1440160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cs-CZ" altLang="cs-CZ" sz="1400" b="1">
                    <a:latin typeface="Calibri" panose="020F0502020204030204" pitchFamily="34" charset="0"/>
                  </a:rPr>
                  <a:t>Tyrosin-kinasová doména</a:t>
                </a:r>
              </a:p>
            </p:txBody>
          </p:sp>
          <p:sp>
            <p:nvSpPr>
              <p:cNvPr id="17422" name="TextovéPole 12">
                <a:extLst>
                  <a:ext uri="{FF2B5EF4-FFF2-40B4-BE49-F238E27FC236}">
                    <a16:creationId xmlns:a16="http://schemas.microsoft.com/office/drawing/2014/main" xmlns="" id="{74E01ADA-986E-4AE4-AAB3-89A76D326DD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67744" y="5802773"/>
                <a:ext cx="1440160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cs-CZ" altLang="cs-CZ" sz="1400" b="1">
                    <a:solidFill>
                      <a:srgbClr val="C00000"/>
                    </a:solidFill>
                    <a:latin typeface="Calibri" panose="020F0502020204030204" pitchFamily="34" charset="0"/>
                  </a:rPr>
                  <a:t>NEAKTIVNÍ</a:t>
                </a:r>
              </a:p>
            </p:txBody>
          </p:sp>
          <p:sp>
            <p:nvSpPr>
              <p:cNvPr id="17423" name="TextovéPole 13">
                <a:extLst>
                  <a:ext uri="{FF2B5EF4-FFF2-40B4-BE49-F238E27FC236}">
                    <a16:creationId xmlns:a16="http://schemas.microsoft.com/office/drawing/2014/main" xmlns="" id="{FECFF6AE-E4B5-4D07-9539-99D7215871E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41968" y="3902609"/>
                <a:ext cx="1440160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cs-CZ" altLang="cs-CZ" sz="1400" b="1">
                    <a:latin typeface="Calibri" panose="020F0502020204030204" pitchFamily="34" charset="0"/>
                  </a:rPr>
                  <a:t>Vazba hormonu </a:t>
                </a:r>
              </a:p>
            </p:txBody>
          </p:sp>
          <p:sp>
            <p:nvSpPr>
              <p:cNvPr id="17424" name="TextovéPole 14">
                <a:extLst>
                  <a:ext uri="{FF2B5EF4-FFF2-40B4-BE49-F238E27FC236}">
                    <a16:creationId xmlns:a16="http://schemas.microsoft.com/office/drawing/2014/main" xmlns="" id="{EC3A1766-5060-4E89-ADCF-C07B65DEFC9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82154" y="5777251"/>
                <a:ext cx="1440160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cs-CZ" altLang="cs-CZ" sz="1400" b="1">
                    <a:latin typeface="Calibri" panose="020F0502020204030204" pitchFamily="34" charset="0"/>
                  </a:rPr>
                  <a:t>Stimulace kinasové aktivity</a:t>
                </a:r>
              </a:p>
            </p:txBody>
          </p:sp>
          <p:sp>
            <p:nvSpPr>
              <p:cNvPr id="17425" name="TextovéPole 15">
                <a:extLst>
                  <a:ext uri="{FF2B5EF4-FFF2-40B4-BE49-F238E27FC236}">
                    <a16:creationId xmlns:a16="http://schemas.microsoft.com/office/drawing/2014/main" xmlns="" id="{8C73F041-7BEA-4ED5-8B25-48428BF9606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96564" y="5777251"/>
                <a:ext cx="1440160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cs-CZ" altLang="cs-CZ" sz="1400" b="1">
                    <a:latin typeface="Calibri" panose="020F0502020204030204" pitchFamily="34" charset="0"/>
                  </a:rPr>
                  <a:t>Fosforylace tyrosinů</a:t>
                </a:r>
              </a:p>
            </p:txBody>
          </p:sp>
          <p:sp>
            <p:nvSpPr>
              <p:cNvPr id="17426" name="TextovéPole 16">
                <a:extLst>
                  <a:ext uri="{FF2B5EF4-FFF2-40B4-BE49-F238E27FC236}">
                    <a16:creationId xmlns:a16="http://schemas.microsoft.com/office/drawing/2014/main" xmlns="" id="{CA5A247D-6029-422B-8461-107938719E4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604996" y="5777251"/>
                <a:ext cx="1440160" cy="11695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cs-CZ" altLang="cs-CZ" sz="1400" b="1">
                    <a:latin typeface="Calibri" panose="020F0502020204030204" pitchFamily="34" charset="0"/>
                  </a:rPr>
                  <a:t>Vazba intracelulárních proteinů na „dokovací“ stanici</a:t>
                </a:r>
              </a:p>
            </p:txBody>
          </p:sp>
          <p:sp>
            <p:nvSpPr>
              <p:cNvPr id="17427" name="TextovéPole 17">
                <a:extLst>
                  <a:ext uri="{FF2B5EF4-FFF2-40B4-BE49-F238E27FC236}">
                    <a16:creationId xmlns:a16="http://schemas.microsoft.com/office/drawing/2014/main" xmlns="" id="{DB8C0BEC-03F9-418A-88FB-1EDC0B3394C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45156" y="5136174"/>
                <a:ext cx="1440160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cs-CZ" altLang="cs-CZ" sz="1400" b="1">
                    <a:latin typeface="Calibri" panose="020F0502020204030204" pitchFamily="34" charset="0"/>
                  </a:rPr>
                  <a:t>Aktivované signální proteiny</a:t>
                </a:r>
              </a:p>
            </p:txBody>
          </p:sp>
        </p:grpSp>
        <p:sp>
          <p:nvSpPr>
            <p:cNvPr id="12" name="Obdélník 11">
              <a:extLst>
                <a:ext uri="{FF2B5EF4-FFF2-40B4-BE49-F238E27FC236}">
                  <a16:creationId xmlns:a16="http://schemas.microsoft.com/office/drawing/2014/main" xmlns="" id="{208F6754-3DC8-4028-9DBA-7F5A768886BB}"/>
                </a:ext>
              </a:extLst>
            </p:cNvPr>
            <p:cNvSpPr/>
            <p:nvPr/>
          </p:nvSpPr>
          <p:spPr>
            <a:xfrm>
              <a:off x="971600" y="3068960"/>
              <a:ext cx="7560840" cy="368084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17415" name="Obdélník 19">
            <a:extLst>
              <a:ext uri="{FF2B5EF4-FFF2-40B4-BE49-F238E27FC236}">
                <a16:creationId xmlns:a16="http://schemas.microsoft.com/office/drawing/2014/main" xmlns="" id="{1EB9B8E6-BBCE-454F-97C9-7CE4F1074E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888" y="6594475"/>
            <a:ext cx="3582987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200">
                <a:latin typeface="Calibri" panose="020F0502020204030204" pitchFamily="34" charset="0"/>
              </a:rPr>
              <a:t>https://www.fastbleep.com/biology-notes/31/1000</a:t>
            </a:r>
          </a:p>
        </p:txBody>
      </p:sp>
      <p:sp>
        <p:nvSpPr>
          <p:cNvPr id="17416" name="TextovéPole 3">
            <a:extLst>
              <a:ext uri="{FF2B5EF4-FFF2-40B4-BE49-F238E27FC236}">
                <a16:creationId xmlns:a16="http://schemas.microsoft.com/office/drawing/2014/main" xmlns="" id="{CA5E4C88-FA5C-44CA-81DA-91F2D4AD35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388" y="587375"/>
            <a:ext cx="7561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b="1" dirty="0">
                <a:solidFill>
                  <a:srgbClr val="0070C0"/>
                </a:solidFill>
                <a:latin typeface="Calibri" panose="020F0502020204030204" pitchFamily="34" charset="0"/>
              </a:rPr>
              <a:t>prostřednictvím </a:t>
            </a:r>
            <a:r>
              <a:rPr lang="cs-CZ" altLang="cs-CZ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tyrosin-</a:t>
            </a:r>
            <a:r>
              <a:rPr lang="cs-CZ" altLang="cs-CZ" b="1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kinasového</a:t>
            </a:r>
            <a:r>
              <a:rPr lang="cs-CZ" altLang="cs-CZ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cs-CZ" altLang="cs-CZ" b="1" dirty="0">
                <a:solidFill>
                  <a:srgbClr val="0070C0"/>
                </a:solidFill>
                <a:latin typeface="Calibri" panose="020F0502020204030204" pitchFamily="34" charset="0"/>
              </a:rPr>
              <a:t>receptoru</a:t>
            </a:r>
          </a:p>
        </p:txBody>
      </p:sp>
      <p:pic>
        <p:nvPicPr>
          <p:cNvPr id="3" name="Nahraný zvuk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038709" y="175260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8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>
            <a:extLst>
              <a:ext uri="{FF2B5EF4-FFF2-40B4-BE49-F238E27FC236}">
                <a16:creationId xmlns:a16="http://schemas.microsoft.com/office/drawing/2014/main" xmlns="" id="{FB57110F-F02F-47F2-9CC7-E7D8291A6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" y="2132013"/>
            <a:ext cx="2076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30000"/>
              </a:lnSpc>
              <a:spcBef>
                <a:spcPct val="20000"/>
              </a:spcBef>
            </a:pPr>
            <a:r>
              <a:rPr lang="cs-CZ" altLang="cs-CZ" b="1">
                <a:solidFill>
                  <a:srgbClr val="000000"/>
                </a:solidFill>
                <a:latin typeface="Calibri" panose="020F0502020204030204" pitchFamily="34" charset="0"/>
              </a:rPr>
              <a:t>Druhý posel</a:t>
            </a:r>
            <a:endParaRPr lang="en-US" altLang="cs-CZ" b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8435" name="Obdélník 2">
            <a:extLst>
              <a:ext uri="{FF2B5EF4-FFF2-40B4-BE49-F238E27FC236}">
                <a16:creationId xmlns:a16="http://schemas.microsoft.com/office/drawing/2014/main" xmlns="" id="{95A0EEA1-A3F1-4915-B1A8-D0A6A06153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4088" y="4157663"/>
            <a:ext cx="6026150" cy="249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cs-CZ" altLang="cs-CZ" i="1">
                <a:solidFill>
                  <a:srgbClr val="000000"/>
                </a:solidFill>
                <a:latin typeface="Calibri" panose="020F0502020204030204" pitchFamily="34" charset="0"/>
              </a:rPr>
              <a:t>c</a:t>
            </a:r>
            <a:r>
              <a:rPr lang="en-US" altLang="cs-CZ" i="1">
                <a:solidFill>
                  <a:srgbClr val="000000"/>
                </a:solidFill>
                <a:latin typeface="Calibri" panose="020F0502020204030204" pitchFamily="34" charset="0"/>
              </a:rPr>
              <a:t>yclic</a:t>
            </a:r>
            <a:r>
              <a:rPr lang="cs-CZ" altLang="cs-CZ" i="1">
                <a:solidFill>
                  <a:srgbClr val="000000"/>
                </a:solidFill>
                <a:latin typeface="Calibri" panose="020F0502020204030204" pitchFamily="34" charset="0"/>
              </a:rPr>
              <a:t>ké</a:t>
            </a:r>
            <a:r>
              <a:rPr lang="en-US" altLang="cs-CZ" i="1">
                <a:solidFill>
                  <a:srgbClr val="000000"/>
                </a:solidFill>
                <a:latin typeface="Calibri" panose="020F0502020204030204" pitchFamily="34" charset="0"/>
              </a:rPr>
              <a:t>-AMP</a:t>
            </a:r>
            <a:r>
              <a:rPr lang="en-US" altLang="cs-CZ">
                <a:solidFill>
                  <a:srgbClr val="000000"/>
                </a:solidFill>
                <a:latin typeface="Calibri" panose="020F0502020204030204" pitchFamily="34" charset="0"/>
              </a:rPr>
              <a:t> (cAMP)</a:t>
            </a:r>
            <a:endParaRPr lang="cs-CZ" altLang="cs-CZ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cs-CZ" altLang="cs-CZ" i="1">
                <a:solidFill>
                  <a:srgbClr val="000000"/>
                </a:solidFill>
                <a:latin typeface="Calibri" panose="020F0502020204030204" pitchFamily="34" charset="0"/>
              </a:rPr>
              <a:t>c</a:t>
            </a:r>
            <a:r>
              <a:rPr lang="en-US" altLang="cs-CZ" i="1">
                <a:solidFill>
                  <a:srgbClr val="000000"/>
                </a:solidFill>
                <a:latin typeface="Calibri" panose="020F0502020204030204" pitchFamily="34" charset="0"/>
              </a:rPr>
              <a:t>yclic</a:t>
            </a:r>
            <a:r>
              <a:rPr lang="cs-CZ" altLang="cs-CZ" i="1">
                <a:solidFill>
                  <a:srgbClr val="000000"/>
                </a:solidFill>
                <a:latin typeface="Calibri" panose="020F0502020204030204" pitchFamily="34" charset="0"/>
              </a:rPr>
              <a:t>ké</a:t>
            </a:r>
            <a:r>
              <a:rPr lang="en-US" altLang="cs-CZ" i="1">
                <a:solidFill>
                  <a:srgbClr val="000000"/>
                </a:solidFill>
                <a:latin typeface="Calibri" panose="020F0502020204030204" pitchFamily="34" charset="0"/>
              </a:rPr>
              <a:t>-GMP</a:t>
            </a:r>
            <a:r>
              <a:rPr lang="en-US" altLang="cs-CZ">
                <a:solidFill>
                  <a:srgbClr val="000000"/>
                </a:solidFill>
                <a:latin typeface="Calibri" panose="020F0502020204030204" pitchFamily="34" charset="0"/>
              </a:rPr>
              <a:t> (cGMP)</a:t>
            </a:r>
            <a:endParaRPr lang="cs-CZ" altLang="cs-CZ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cs-CZ" altLang="cs-CZ" i="1">
                <a:solidFill>
                  <a:srgbClr val="000000"/>
                </a:solidFill>
                <a:latin typeface="Calibri" panose="020F0502020204030204" pitchFamily="34" charset="0"/>
              </a:rPr>
              <a:t>vápenaté ionty</a:t>
            </a:r>
          </a:p>
          <a:p>
            <a:pPr lvl="1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cs-CZ" altLang="cs-CZ" i="1">
                <a:solidFill>
                  <a:srgbClr val="000000"/>
                </a:solidFill>
                <a:latin typeface="Calibri" panose="020F0502020204030204" pitchFamily="34" charset="0"/>
              </a:rPr>
              <a:t>inositol-1,4,5-trifosfát (IP</a:t>
            </a:r>
            <a:r>
              <a:rPr lang="cs-CZ" altLang="cs-CZ" i="1" baseline="-25000">
                <a:solidFill>
                  <a:srgbClr val="000000"/>
                </a:solidFill>
                <a:latin typeface="Calibri" panose="020F0502020204030204" pitchFamily="34" charset="0"/>
              </a:rPr>
              <a:t>3</a:t>
            </a:r>
            <a:r>
              <a:rPr lang="cs-CZ" altLang="cs-CZ" i="1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</a:p>
          <a:p>
            <a:pPr lvl="1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cs-CZ" altLang="cs-CZ" i="1">
                <a:solidFill>
                  <a:srgbClr val="000000"/>
                </a:solidFill>
                <a:latin typeface="Calibri" panose="020F0502020204030204" pitchFamily="34" charset="0"/>
              </a:rPr>
              <a:t>1,2-diacylglycerol (DAG)</a:t>
            </a:r>
            <a:endParaRPr lang="en-US" altLang="cs-CZ" i="1">
              <a:latin typeface="Calibri" panose="020F0502020204030204" pitchFamily="34" charset="0"/>
            </a:endParaRPr>
          </a:p>
        </p:txBody>
      </p:sp>
      <p:sp>
        <p:nvSpPr>
          <p:cNvPr id="18436" name="TextovéPole 3">
            <a:extLst>
              <a:ext uri="{FF2B5EF4-FFF2-40B4-BE49-F238E27FC236}">
                <a16:creationId xmlns:a16="http://schemas.microsoft.com/office/drawing/2014/main" xmlns="" id="{40527CAD-24BE-400C-81B2-52A7455E86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0738" y="587375"/>
            <a:ext cx="4392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b="1">
                <a:solidFill>
                  <a:srgbClr val="0070C0"/>
                </a:solidFill>
                <a:latin typeface="Calibri" panose="020F0502020204030204" pitchFamily="34" charset="0"/>
              </a:rPr>
              <a:t>prostřednictvím druhých poslů</a:t>
            </a:r>
          </a:p>
        </p:txBody>
      </p:sp>
      <p:sp>
        <p:nvSpPr>
          <p:cNvPr id="18437" name="TextovéPole 4">
            <a:extLst>
              <a:ext uri="{FF2B5EF4-FFF2-40B4-BE49-F238E27FC236}">
                <a16:creationId xmlns:a16="http://schemas.microsoft.com/office/drawing/2014/main" xmlns="" id="{FCAA6BFD-A1DC-45DD-BB02-F98FE1E4BC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" y="1125538"/>
            <a:ext cx="15986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b="1">
                <a:latin typeface="Calibri" panose="020F0502020204030204" pitchFamily="34" charset="0"/>
              </a:rPr>
              <a:t>První posel</a:t>
            </a:r>
          </a:p>
        </p:txBody>
      </p:sp>
      <p:sp>
        <p:nvSpPr>
          <p:cNvPr id="18438" name="TextovéPole 5">
            <a:extLst>
              <a:ext uri="{FF2B5EF4-FFF2-40B4-BE49-F238E27FC236}">
                <a16:creationId xmlns:a16="http://schemas.microsoft.com/office/drawing/2014/main" xmlns="" id="{075E24F7-72A8-4556-A64A-1852CD0437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763" y="1606550"/>
            <a:ext cx="15319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altLang="cs-CZ">
                <a:latin typeface="Calibri" panose="020F0502020204030204" pitchFamily="34" charset="0"/>
              </a:rPr>
              <a:t>hormon</a:t>
            </a:r>
          </a:p>
        </p:txBody>
      </p:sp>
      <p:sp>
        <p:nvSpPr>
          <p:cNvPr id="18439" name="Obdélník 7">
            <a:extLst>
              <a:ext uri="{FF2B5EF4-FFF2-40B4-BE49-F238E27FC236}">
                <a16:creationId xmlns:a16="http://schemas.microsoft.com/office/drawing/2014/main" xmlns="" id="{CF9F1179-7E8C-4374-A496-2A6021F91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425" y="2571750"/>
            <a:ext cx="7920038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altLang="cs-CZ" dirty="0">
                <a:latin typeface="Calibri" panose="020F0502020204030204" pitchFamily="34" charset="0"/>
              </a:rPr>
              <a:t>nízkomolekulární intracelulární látka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dirty="0">
                <a:latin typeface="Calibri" panose="020F0502020204030204" pitchFamily="34" charset="0"/>
              </a:rPr>
              <a:t>odpověď na signál – první </a:t>
            </a:r>
            <a:r>
              <a:rPr lang="cs-CZ" altLang="cs-CZ" dirty="0" smtClean="0">
                <a:latin typeface="Calibri" panose="020F0502020204030204" pitchFamily="34" charset="0"/>
              </a:rPr>
              <a:t>posel</a:t>
            </a:r>
            <a:endParaRPr lang="cs-CZ" altLang="cs-CZ" dirty="0">
              <a:latin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dirty="0" err="1">
                <a:latin typeface="Calibri" panose="020F0502020204030204" pitchFamily="34" charset="0"/>
              </a:rPr>
              <a:t>allosterický</a:t>
            </a:r>
            <a:r>
              <a:rPr lang="cs-CZ" altLang="cs-CZ" dirty="0">
                <a:latin typeface="Calibri" panose="020F0502020204030204" pitchFamily="34" charset="0"/>
              </a:rPr>
              <a:t> aktivátor nebo inhibitorem intracelulárních enzymů</a:t>
            </a:r>
          </a:p>
        </p:txBody>
      </p:sp>
      <p:graphicFrame>
        <p:nvGraphicFramePr>
          <p:cNvPr id="18440" name="Objekt 8">
            <a:extLst>
              <a:ext uri="{FF2B5EF4-FFF2-40B4-BE49-F238E27FC236}">
                <a16:creationId xmlns:a16="http://schemas.microsoft.com/office/drawing/2014/main" xmlns="" id="{5B596610-4CFF-497B-9118-C3E15D64767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95963" y="331788"/>
          <a:ext cx="2882900" cy="222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CS ChemDraw Drawing" r:id="rId6" imgW="2883049" imgH="2224564" progId="ChemDraw.Document.6.0">
                  <p:embed/>
                </p:oleObj>
              </mc:Choice>
              <mc:Fallback>
                <p:oleObj name="CS ChemDraw Drawing" r:id="rId6" imgW="2883049" imgH="2224564" progId="ChemDraw.Document.6.0">
                  <p:embed/>
                  <p:pic>
                    <p:nvPicPr>
                      <p:cNvPr id="0" name="Objek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331788"/>
                        <a:ext cx="2882900" cy="2224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41" name="Picture 4" descr="https://upload.wikimedia.org/wikipedia/commons/thumb/7/74/Inositol_1%2C4%2C5-trisphosphate.svg/620px-Inositol_1%2C4%2C5-trisphosphate.svg.png">
            <a:extLst>
              <a:ext uri="{FF2B5EF4-FFF2-40B4-BE49-F238E27FC236}">
                <a16:creationId xmlns:a16="http://schemas.microsoft.com/office/drawing/2014/main" xmlns="" id="{9C54C607-3953-427A-BD66-9E45A8C11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350" y="4868863"/>
            <a:ext cx="339725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2" name="Obdélník 1">
            <a:extLst>
              <a:ext uri="{FF2B5EF4-FFF2-40B4-BE49-F238E27FC236}">
                <a16:creationId xmlns:a16="http://schemas.microsoft.com/office/drawing/2014/main" xmlns="" id="{FB91DDBC-4F8E-458F-A706-96D832A06D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1850" y="112713"/>
            <a:ext cx="44735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2800" b="1">
                <a:solidFill>
                  <a:srgbClr val="C00000"/>
                </a:solidFill>
                <a:latin typeface="Calibri" panose="020F0502020204030204" pitchFamily="34" charset="0"/>
              </a:rPr>
              <a:t>Ovlivnění enzymové aktivity </a:t>
            </a:r>
          </a:p>
        </p:txBody>
      </p:sp>
      <p:pic>
        <p:nvPicPr>
          <p:cNvPr id="3" name="Nahraný zvuk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237413" y="624125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0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:\Petra\slovnik\figures\g-proteiny.01.jpg">
            <a:extLst>
              <a:ext uri="{FF2B5EF4-FFF2-40B4-BE49-F238E27FC236}">
                <a16:creationId xmlns:a16="http://schemas.microsoft.com/office/drawing/2014/main" xmlns="" id="{6C813652-90E5-4F4E-AB1A-2348BD9FC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0" y="549275"/>
            <a:ext cx="7497763" cy="575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40352" y="764704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3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Skupina 4">
            <a:extLst>
              <a:ext uri="{FF2B5EF4-FFF2-40B4-BE49-F238E27FC236}">
                <a16:creationId xmlns:a16="http://schemas.microsoft.com/office/drawing/2014/main" xmlns="" id="{13604E76-79BD-454D-9CC7-9742B26FBCDF}"/>
              </a:ext>
            </a:extLst>
          </p:cNvPr>
          <p:cNvGrpSpPr>
            <a:grpSpLocks/>
          </p:cNvGrpSpPr>
          <p:nvPr/>
        </p:nvGrpSpPr>
        <p:grpSpPr bwMode="auto">
          <a:xfrm>
            <a:off x="1907704" y="0"/>
            <a:ext cx="5545137" cy="6832600"/>
            <a:chOff x="1979712" y="26040"/>
            <a:chExt cx="5544616" cy="6831959"/>
          </a:xfrm>
        </p:grpSpPr>
        <p:pic>
          <p:nvPicPr>
            <p:cNvPr id="22531" name="Obrázek 2">
              <a:extLst>
                <a:ext uri="{FF2B5EF4-FFF2-40B4-BE49-F238E27FC236}">
                  <a16:creationId xmlns:a16="http://schemas.microsoft.com/office/drawing/2014/main" xmlns="" id="{942B85BD-8A71-48B3-B928-380D8E8DB1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9712" y="26040"/>
              <a:ext cx="5544616" cy="6831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32" name="Text Box 4">
              <a:extLst>
                <a:ext uri="{FF2B5EF4-FFF2-40B4-BE49-F238E27FC236}">
                  <a16:creationId xmlns:a16="http://schemas.microsoft.com/office/drawing/2014/main" xmlns="" id="{0C88E798-6271-4231-9677-32A6EFB198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96674" y="1153624"/>
              <a:ext cx="708693" cy="1838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1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Hormon</a:t>
              </a:r>
              <a:endParaRPr lang="en-US" altLang="cs-CZ" sz="1100" b="1" baseline="-2500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533" name="Text Box 5">
              <a:extLst>
                <a:ext uri="{FF2B5EF4-FFF2-40B4-BE49-F238E27FC236}">
                  <a16:creationId xmlns:a16="http://schemas.microsoft.com/office/drawing/2014/main" xmlns="" id="{D06F041A-009D-478B-870D-3497851669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92366" y="1567393"/>
              <a:ext cx="590219" cy="2658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cs-CZ" altLang="cs-CZ" sz="11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R</a:t>
              </a:r>
              <a:r>
                <a:rPr lang="en-US" altLang="cs-CZ" sz="11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eceptor</a:t>
              </a:r>
              <a:endParaRPr lang="en-US" altLang="cs-CZ" sz="1100" b="1" baseline="-2500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534" name="Text Box 6">
              <a:extLst>
                <a:ext uri="{FF2B5EF4-FFF2-40B4-BE49-F238E27FC236}">
                  <a16:creationId xmlns:a16="http://schemas.microsoft.com/office/drawing/2014/main" xmlns="" id="{4895515B-89BB-4D60-8637-B6134064F1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42569" y="1913468"/>
              <a:ext cx="773317" cy="3721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US" altLang="cs-CZ" sz="11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G protein</a:t>
              </a:r>
            </a:p>
            <a:p>
              <a:pPr algn="ctr">
                <a:lnSpc>
                  <a:spcPct val="90000"/>
                </a:lnSpc>
              </a:pPr>
              <a:r>
                <a:rPr lang="cs-CZ" altLang="cs-CZ" sz="11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aktivovaný</a:t>
              </a:r>
              <a:endParaRPr lang="en-US" altLang="cs-CZ" sz="1100" b="1" baseline="-2500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535" name="Text Box 7">
              <a:extLst>
                <a:ext uri="{FF2B5EF4-FFF2-40B4-BE49-F238E27FC236}">
                  <a16:creationId xmlns:a16="http://schemas.microsoft.com/office/drawing/2014/main" xmlns="" id="{907FDA10-3F17-488D-9AD2-329073E5C3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92715" y="1151408"/>
              <a:ext cx="708693" cy="1838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1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Hormon</a:t>
              </a:r>
              <a:endParaRPr lang="en-US" altLang="cs-CZ" sz="1100" b="1" baseline="-2500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536" name="Text Box 8">
              <a:extLst>
                <a:ext uri="{FF2B5EF4-FFF2-40B4-BE49-F238E27FC236}">
                  <a16:creationId xmlns:a16="http://schemas.microsoft.com/office/drawing/2014/main" xmlns="" id="{D85344DA-C01C-45DD-9483-3B5A37633A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73329" y="1571205"/>
              <a:ext cx="590219" cy="2547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cs-CZ" altLang="cs-CZ" sz="11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R</a:t>
              </a:r>
              <a:r>
                <a:rPr lang="en-US" altLang="cs-CZ" sz="11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eceptor</a:t>
              </a:r>
              <a:endParaRPr lang="en-US" altLang="cs-CZ" sz="1100" b="1" baseline="-2500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537" name="Text Box 9">
              <a:extLst>
                <a:ext uri="{FF2B5EF4-FFF2-40B4-BE49-F238E27FC236}">
                  <a16:creationId xmlns:a16="http://schemas.microsoft.com/office/drawing/2014/main" xmlns="" id="{05ADCF25-DD9E-4EDC-9F7C-61C87F73B8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3756" y="1868933"/>
              <a:ext cx="773317" cy="3721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US" altLang="cs-CZ" sz="11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G protein</a:t>
              </a:r>
            </a:p>
            <a:p>
              <a:pPr algn="ctr">
                <a:lnSpc>
                  <a:spcPct val="90000"/>
                </a:lnSpc>
              </a:pPr>
              <a:r>
                <a:rPr lang="en-US" altLang="cs-CZ" sz="11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a</a:t>
              </a:r>
              <a:r>
                <a:rPr lang="cs-CZ" altLang="cs-CZ" sz="11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ktivovaný</a:t>
              </a:r>
              <a:endParaRPr lang="en-US" altLang="cs-CZ" sz="1100" b="1" baseline="-2500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538" name="Text Box 10">
              <a:extLst>
                <a:ext uri="{FF2B5EF4-FFF2-40B4-BE49-F238E27FC236}">
                  <a16:creationId xmlns:a16="http://schemas.microsoft.com/office/drawing/2014/main" xmlns="" id="{D7EFD07E-E8D5-47DE-B5CA-5C3719C995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5507" y="175565"/>
              <a:ext cx="2066206" cy="2924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6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Ef</a:t>
              </a:r>
              <a:r>
                <a:rPr lang="cs-CZ" altLang="cs-CZ" sz="16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ekt hladiny </a:t>
              </a:r>
              <a:r>
                <a:rPr lang="en-US" altLang="cs-CZ" sz="16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cAMP</a:t>
              </a:r>
              <a:endParaRPr lang="en-US" altLang="cs-CZ" sz="1600" b="1" baseline="-2500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539" name="Text Box 12">
              <a:extLst>
                <a:ext uri="{FF2B5EF4-FFF2-40B4-BE49-F238E27FC236}">
                  <a16:creationId xmlns:a16="http://schemas.microsoft.com/office/drawing/2014/main" xmlns="" id="{8A7769BF-00B9-4B99-8A2B-5D0253E0DB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3102" y="1913468"/>
              <a:ext cx="656997" cy="5117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cs-CZ" altLang="cs-CZ" sz="11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zvýšená</a:t>
              </a:r>
            </a:p>
            <a:p>
              <a:pPr algn="ctr">
                <a:lnSpc>
                  <a:spcPct val="90000"/>
                </a:lnSpc>
              </a:pPr>
              <a:r>
                <a:rPr lang="cs-CZ" altLang="cs-CZ" sz="11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produkce</a:t>
              </a:r>
            </a:p>
            <a:p>
              <a:pPr algn="ctr">
                <a:lnSpc>
                  <a:spcPct val="90000"/>
                </a:lnSpc>
              </a:pPr>
              <a:r>
                <a:rPr lang="en-US" altLang="cs-CZ" sz="11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cAMP</a:t>
              </a:r>
              <a:endParaRPr lang="en-US" altLang="cs-CZ" sz="1100" b="1" baseline="-2500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540" name="Text Box 13">
              <a:extLst>
                <a:ext uri="{FF2B5EF4-FFF2-40B4-BE49-F238E27FC236}">
                  <a16:creationId xmlns:a16="http://schemas.microsoft.com/office/drawing/2014/main" xmlns="" id="{0A6EE41E-746B-4E70-A587-551B723568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29412" y="2361933"/>
              <a:ext cx="689307" cy="1595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US" altLang="cs-CZ" sz="900" b="1" i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adenyl</a:t>
              </a:r>
              <a:r>
                <a:rPr lang="cs-CZ" altLang="cs-CZ" sz="900" b="1" i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á</a:t>
              </a:r>
              <a:r>
                <a:rPr lang="en-US" altLang="cs-CZ" sz="900" b="1" i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t</a:t>
              </a:r>
              <a:endParaRPr lang="cs-CZ" altLang="cs-CZ" sz="900" b="1" i="1">
                <a:latin typeface="Calibri" panose="020F0502020204030204" pitchFamily="34" charset="0"/>
                <a:ea typeface="ＭＳ Ｐゴシック" panose="020B0600070205080204" pitchFamily="34" charset="-128"/>
              </a:endParaRPr>
            </a:p>
            <a:p>
              <a:pPr algn="ctr">
                <a:lnSpc>
                  <a:spcPct val="90000"/>
                </a:lnSpc>
              </a:pPr>
              <a:r>
                <a:rPr lang="cs-CZ" altLang="cs-CZ" sz="900" b="1" i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-</a:t>
              </a:r>
              <a:r>
                <a:rPr lang="en-US" altLang="cs-CZ" sz="900" b="1" i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cy</a:t>
              </a:r>
              <a:r>
                <a:rPr lang="cs-CZ" altLang="cs-CZ" sz="900" b="1" i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k</a:t>
              </a:r>
              <a:r>
                <a:rPr lang="en-US" altLang="cs-CZ" sz="900" b="1" i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las</a:t>
              </a:r>
              <a:r>
                <a:rPr lang="cs-CZ" altLang="cs-CZ" sz="900" b="1" i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a</a:t>
              </a:r>
              <a:endParaRPr lang="en-US" altLang="cs-CZ" sz="900" b="1" i="1" baseline="-2500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541" name="Text Box 14">
              <a:extLst>
                <a:ext uri="{FF2B5EF4-FFF2-40B4-BE49-F238E27FC236}">
                  <a16:creationId xmlns:a16="http://schemas.microsoft.com/office/drawing/2014/main" xmlns="" id="{45B561C6-BA20-400E-8544-14A73A188A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9272" y="2437540"/>
              <a:ext cx="799166" cy="456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cs-CZ" altLang="cs-CZ" sz="11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Působí jako</a:t>
              </a:r>
            </a:p>
            <a:p>
              <a:pPr algn="ctr">
                <a:lnSpc>
                  <a:spcPct val="90000"/>
                </a:lnSpc>
              </a:pPr>
              <a:r>
                <a:rPr lang="cs-CZ" altLang="cs-CZ" sz="11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druhý posel</a:t>
              </a:r>
              <a:endParaRPr lang="en-US" altLang="cs-CZ" sz="1100" b="1" baseline="-2500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542" name="Text Box 15">
              <a:extLst>
                <a:ext uri="{FF2B5EF4-FFF2-40B4-BE49-F238E27FC236}">
                  <a16:creationId xmlns:a16="http://schemas.microsoft.com/office/drawing/2014/main" xmlns="" id="{2E19F526-4207-4330-B7A8-514CAB3E44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06629" y="2963517"/>
              <a:ext cx="708695" cy="1838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100" b="1" i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kinas</a:t>
              </a:r>
              <a:r>
                <a:rPr lang="cs-CZ" altLang="cs-CZ" sz="1100" b="1" i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a</a:t>
              </a:r>
              <a:endParaRPr lang="en-US" altLang="cs-CZ" sz="1100" b="1" i="1" baseline="-2500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543" name="Text Box 16">
              <a:extLst>
                <a:ext uri="{FF2B5EF4-FFF2-40B4-BE49-F238E27FC236}">
                  <a16:creationId xmlns:a16="http://schemas.microsoft.com/office/drawing/2014/main" xmlns="" id="{3AC2BE7B-BA18-41A8-801B-FF3C2CF2A6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55261" y="3608167"/>
              <a:ext cx="663458" cy="3034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US" altLang="cs-CZ" sz="11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A</a:t>
              </a:r>
              <a:r>
                <a:rPr lang="cs-CZ" altLang="cs-CZ" sz="11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k</a:t>
              </a:r>
              <a:r>
                <a:rPr lang="en-US" altLang="cs-CZ" sz="11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tiva</a:t>
              </a:r>
              <a:r>
                <a:rPr lang="cs-CZ" altLang="cs-CZ" sz="11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ce</a:t>
              </a:r>
              <a:endParaRPr lang="en-US" altLang="cs-CZ" sz="1100" b="1">
                <a:latin typeface="Calibri" panose="020F0502020204030204" pitchFamily="34" charset="0"/>
                <a:ea typeface="ＭＳ Ｐゴシック" panose="020B0600070205080204" pitchFamily="34" charset="-128"/>
              </a:endParaRPr>
            </a:p>
            <a:p>
              <a:pPr algn="ctr">
                <a:lnSpc>
                  <a:spcPct val="90000"/>
                </a:lnSpc>
              </a:pPr>
              <a:r>
                <a:rPr lang="en-US" altLang="cs-CZ" sz="11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enzym</a:t>
              </a:r>
              <a:r>
                <a:rPr lang="cs-CZ" altLang="cs-CZ" sz="11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ů</a:t>
              </a:r>
              <a:endParaRPr lang="en-US" altLang="cs-CZ" sz="1100" b="1" baseline="-2500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544" name="Text Box 17">
              <a:extLst>
                <a:ext uri="{FF2B5EF4-FFF2-40B4-BE49-F238E27FC236}">
                  <a16:creationId xmlns:a16="http://schemas.microsoft.com/office/drawing/2014/main" xmlns="" id="{797C1209-1C1D-4A91-9703-8811548EA6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59743" y="3608167"/>
              <a:ext cx="734544" cy="446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cs-CZ" altLang="cs-CZ" sz="11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Otevření</a:t>
              </a:r>
            </a:p>
            <a:p>
              <a:pPr algn="ctr">
                <a:lnSpc>
                  <a:spcPct val="90000"/>
                </a:lnSpc>
              </a:pPr>
              <a:r>
                <a:rPr lang="cs-CZ" altLang="cs-CZ" sz="11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iontových</a:t>
              </a:r>
            </a:p>
            <a:p>
              <a:pPr algn="ctr">
                <a:lnSpc>
                  <a:spcPct val="90000"/>
                </a:lnSpc>
              </a:pPr>
              <a:r>
                <a:rPr lang="cs-CZ" altLang="cs-CZ" sz="11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kanálů</a:t>
              </a:r>
              <a:endParaRPr lang="en-US" altLang="cs-CZ" sz="1100" b="1" baseline="-2500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545" name="Text Box 18">
              <a:extLst>
                <a:ext uri="{FF2B5EF4-FFF2-40B4-BE49-F238E27FC236}">
                  <a16:creationId xmlns:a16="http://schemas.microsoft.com/office/drawing/2014/main" xmlns="" id="{416D44CF-8F21-410F-A171-679A194559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59743" y="4294997"/>
              <a:ext cx="1975296" cy="5549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10000"/>
                </a:lnSpc>
              </a:pPr>
              <a:r>
                <a:rPr lang="cs-CZ" altLang="cs-CZ" sz="1400" b="1">
                  <a:solidFill>
                    <a:srgbClr val="C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rPr>
                <a:t>Zvýšení metabolické</a:t>
              </a:r>
            </a:p>
            <a:p>
              <a:pPr algn="ctr">
                <a:lnSpc>
                  <a:spcPct val="110000"/>
                </a:lnSpc>
              </a:pPr>
              <a:r>
                <a:rPr lang="cs-CZ" altLang="cs-CZ" sz="1400" b="1">
                  <a:solidFill>
                    <a:srgbClr val="C0000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rPr>
                <a:t>aktivity buněk</a:t>
              </a:r>
              <a:endParaRPr lang="en-US" altLang="cs-CZ" sz="1400" b="1" baseline="-25000">
                <a:solidFill>
                  <a:srgbClr val="C0000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546" name="Text Box 19">
              <a:extLst>
                <a:ext uri="{FF2B5EF4-FFF2-40B4-BE49-F238E27FC236}">
                  <a16:creationId xmlns:a16="http://schemas.microsoft.com/office/drawing/2014/main" xmlns="" id="{B056BAFF-B4C8-412B-BD2E-0BCB13AC74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58665" y="5334294"/>
              <a:ext cx="708695" cy="1838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110000"/>
                </a:lnSpc>
              </a:pPr>
              <a:r>
                <a:rPr lang="cs-CZ" altLang="cs-CZ" sz="1100" b="1">
                  <a:ea typeface="ＭＳ Ｐゴシック" panose="020B0600070205080204" pitchFamily="34" charset="-128"/>
                </a:rPr>
                <a:t>Příklady</a:t>
              </a:r>
              <a:r>
                <a:rPr lang="en-US" altLang="cs-CZ" sz="1100" b="1">
                  <a:ea typeface="ＭＳ Ｐゴシック" panose="020B0600070205080204" pitchFamily="34" charset="-128"/>
                </a:rPr>
                <a:t>:</a:t>
              </a:r>
              <a:endParaRPr lang="en-US" altLang="cs-CZ" sz="11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547" name="Text Box 20">
              <a:extLst>
                <a:ext uri="{FF2B5EF4-FFF2-40B4-BE49-F238E27FC236}">
                  <a16:creationId xmlns:a16="http://schemas.microsoft.com/office/drawing/2014/main" xmlns="" id="{2E48CC69-7BD1-4DDD-AFB9-EEC2074012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7985" y="5538980"/>
              <a:ext cx="2285485" cy="9747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110000"/>
                </a:lnSpc>
              </a:pPr>
              <a:r>
                <a:rPr lang="en-US" altLang="cs-CZ" sz="1100" b="1">
                  <a:ea typeface="ＭＳ Ｐゴシック" panose="020B0600070205080204" pitchFamily="34" charset="-128"/>
                  <a:cs typeface="Arial" panose="020B0604020202020204" pitchFamily="34" charset="0"/>
                </a:rPr>
                <a:t>•   </a:t>
              </a:r>
              <a:r>
                <a:rPr lang="cs-CZ" altLang="cs-CZ" sz="1100" b="1">
                  <a:ea typeface="ＭＳ Ｐゴシック" panose="020B0600070205080204" pitchFamily="34" charset="-128"/>
                  <a:cs typeface="Arial" panose="020B0604020202020204" pitchFamily="34" charset="0"/>
                </a:rPr>
                <a:t>Adrenalin a noradrenalin</a:t>
              </a:r>
              <a:endParaRPr lang="en-US" altLang="cs-CZ" sz="1100" b="1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</a:pPr>
              <a:r>
                <a:rPr lang="en-US" altLang="cs-CZ" sz="1100" b="1">
                  <a:ea typeface="ＭＳ Ｐゴシック" panose="020B0600070205080204" pitchFamily="34" charset="-128"/>
                  <a:cs typeface="Arial" panose="020B0604020202020204" pitchFamily="34" charset="0"/>
                </a:rPr>
                <a:t>    (</a:t>
              </a:r>
              <a:r>
                <a:rPr lang="el-GR" altLang="cs-CZ" sz="1100" b="1">
                  <a:ea typeface="ＭＳ Ｐゴシック" panose="020B0600070205080204" pitchFamily="34" charset="-128"/>
                  <a:cs typeface="Arial" panose="020B0604020202020204" pitchFamily="34" charset="0"/>
                </a:rPr>
                <a:t>β</a:t>
              </a:r>
              <a:r>
                <a:rPr lang="en-US" altLang="cs-CZ" sz="1100" b="1">
                  <a:ea typeface="ＭＳ Ｐゴシック" panose="020B0600070205080204" pitchFamily="34" charset="-128"/>
                  <a:cs typeface="Arial" panose="020B0604020202020204" pitchFamily="34" charset="0"/>
                </a:rPr>
                <a:t> receptor</a:t>
              </a:r>
              <a:r>
                <a:rPr lang="cs-CZ" altLang="cs-CZ" sz="1100" b="1">
                  <a:ea typeface="ＭＳ Ｐゴシック" panose="020B0600070205080204" pitchFamily="34" charset="-128"/>
                  <a:cs typeface="Arial" panose="020B0604020202020204" pitchFamily="34" charset="0"/>
                </a:rPr>
                <a:t>y</a:t>
              </a:r>
              <a:r>
                <a:rPr lang="en-US" altLang="cs-CZ" sz="1100" b="1">
                  <a:ea typeface="ＭＳ Ｐゴシック" panose="020B0600070205080204" pitchFamily="34" charset="-128"/>
                  <a:cs typeface="Arial" panose="020B0604020202020204" pitchFamily="34" charset="0"/>
                </a:rPr>
                <a:t>)</a:t>
              </a:r>
            </a:p>
            <a:p>
              <a:pPr>
                <a:lnSpc>
                  <a:spcPct val="110000"/>
                </a:lnSpc>
              </a:pPr>
              <a:r>
                <a:rPr lang="en-US" altLang="cs-CZ" sz="1100" b="1">
                  <a:ea typeface="ＭＳ Ｐゴシック" panose="020B0600070205080204" pitchFamily="34" charset="-128"/>
                  <a:cs typeface="Arial" panose="020B0604020202020204" pitchFamily="34" charset="0"/>
                </a:rPr>
                <a:t>•   </a:t>
              </a:r>
              <a:r>
                <a:rPr lang="cs-CZ" altLang="cs-CZ" sz="1100" b="1">
                  <a:ea typeface="ＭＳ Ｐゴシック" panose="020B0600070205080204" pitchFamily="34" charset="-128"/>
                  <a:cs typeface="Arial" panose="020B0604020202020204" pitchFamily="34" charset="0"/>
                </a:rPr>
                <a:t>K</a:t>
              </a:r>
              <a:r>
                <a:rPr lang="en-US" altLang="cs-CZ" sz="1100" b="1">
                  <a:ea typeface="ＭＳ Ｐゴシック" panose="020B0600070205080204" pitchFamily="34" charset="-128"/>
                  <a:cs typeface="Arial" panose="020B0604020202020204" pitchFamily="34" charset="0"/>
                </a:rPr>
                <a:t>alcitonin</a:t>
              </a:r>
            </a:p>
            <a:p>
              <a:pPr>
                <a:lnSpc>
                  <a:spcPct val="110000"/>
                </a:lnSpc>
              </a:pPr>
              <a:r>
                <a:rPr lang="en-US" altLang="cs-CZ" sz="1100" b="1">
                  <a:ea typeface="ＭＳ Ｐゴシック" panose="020B0600070205080204" pitchFamily="34" charset="-128"/>
                  <a:cs typeface="Arial" panose="020B0604020202020204" pitchFamily="34" charset="0"/>
                </a:rPr>
                <a:t>•   </a:t>
              </a:r>
              <a:r>
                <a:rPr lang="cs-CZ" altLang="cs-CZ" sz="1100" b="1">
                  <a:ea typeface="ＭＳ Ｐゴシック" panose="020B0600070205080204" pitchFamily="34" charset="-128"/>
                  <a:cs typeface="Arial" panose="020B0604020202020204" pitchFamily="34" charset="0"/>
                </a:rPr>
                <a:t>Parathormon</a:t>
              </a:r>
              <a:endParaRPr lang="en-US" altLang="cs-CZ" sz="1100" b="1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  <a:p>
              <a:pPr>
                <a:lnSpc>
                  <a:spcPct val="110000"/>
                </a:lnSpc>
              </a:pPr>
              <a:r>
                <a:rPr lang="en-US" altLang="cs-CZ" sz="1100" b="1">
                  <a:ea typeface="ＭＳ Ｐゴシック" panose="020B0600070205080204" pitchFamily="34" charset="-128"/>
                  <a:cs typeface="Arial" panose="020B0604020202020204" pitchFamily="34" charset="0"/>
                </a:rPr>
                <a:t>•   ACTH, FSH, LH, TSH</a:t>
              </a:r>
            </a:p>
            <a:p>
              <a:pPr>
                <a:lnSpc>
                  <a:spcPct val="110000"/>
                </a:lnSpc>
              </a:pPr>
              <a:r>
                <a:rPr lang="en-US" altLang="cs-CZ" sz="1100" b="1">
                  <a:ea typeface="ＭＳ Ｐゴシック" panose="020B0600070205080204" pitchFamily="34" charset="-128"/>
                  <a:cs typeface="Arial" panose="020B0604020202020204" pitchFamily="34" charset="0"/>
                </a:rPr>
                <a:t>•   Glu</a:t>
              </a:r>
              <a:r>
                <a:rPr lang="cs-CZ" altLang="cs-CZ" sz="1100" b="1">
                  <a:ea typeface="ＭＳ Ｐゴシック" panose="020B0600070205080204" pitchFamily="34" charset="-128"/>
                  <a:cs typeface="Arial" panose="020B0604020202020204" pitchFamily="34" charset="0"/>
                </a:rPr>
                <a:t>k</a:t>
              </a:r>
              <a:r>
                <a:rPr lang="en-US" altLang="cs-CZ" sz="1100" b="1">
                  <a:ea typeface="ＭＳ Ｐゴシック" panose="020B0600070205080204" pitchFamily="34" charset="-128"/>
                  <a:cs typeface="Arial" panose="020B0604020202020204" pitchFamily="34" charset="0"/>
                </a:rPr>
                <a:t>agon</a:t>
              </a:r>
              <a:endParaRPr lang="el-GR" altLang="cs-CZ" sz="1100" b="1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548" name="Text Box 21">
              <a:extLst>
                <a:ext uri="{FF2B5EF4-FFF2-40B4-BE49-F238E27FC236}">
                  <a16:creationId xmlns:a16="http://schemas.microsoft.com/office/drawing/2014/main" xmlns="" id="{16344622-7D04-492E-9482-C66140A6D1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33128" y="5355112"/>
              <a:ext cx="708693" cy="1838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110000"/>
                </a:lnSpc>
              </a:pPr>
              <a:r>
                <a:rPr lang="cs-CZ" altLang="cs-CZ" sz="1100" b="1">
                  <a:ea typeface="ＭＳ Ｐゴシック" panose="020B0600070205080204" pitchFamily="34" charset="-128"/>
                </a:rPr>
                <a:t>Příklady</a:t>
              </a:r>
              <a:r>
                <a:rPr lang="en-US" altLang="cs-CZ" sz="1100" b="1">
                  <a:ea typeface="ＭＳ Ｐゴシック" panose="020B0600070205080204" pitchFamily="34" charset="-128"/>
                </a:rPr>
                <a:t>:</a:t>
              </a:r>
              <a:endParaRPr lang="en-US" altLang="cs-CZ" sz="1100" b="1" baseline="-25000"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549" name="Text Box 22">
              <a:extLst>
                <a:ext uri="{FF2B5EF4-FFF2-40B4-BE49-F238E27FC236}">
                  <a16:creationId xmlns:a16="http://schemas.microsoft.com/office/drawing/2014/main" xmlns="" id="{FF15D548-9D6B-46BD-B9BC-5138F6EB86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61131" y="5551195"/>
              <a:ext cx="2104541" cy="323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110000"/>
                </a:lnSpc>
              </a:pPr>
              <a:r>
                <a:rPr lang="en-US" altLang="cs-CZ" sz="1100" b="1">
                  <a:ea typeface="ＭＳ Ｐゴシック" panose="020B0600070205080204" pitchFamily="34" charset="-128"/>
                  <a:cs typeface="Arial" panose="020B0604020202020204" pitchFamily="34" charset="0"/>
                </a:rPr>
                <a:t>•   </a:t>
              </a:r>
              <a:r>
                <a:rPr lang="cs-CZ" altLang="cs-CZ" sz="1100" b="1">
                  <a:ea typeface="ＭＳ Ｐゴシック" panose="020B0600070205080204" pitchFamily="34" charset="-128"/>
                  <a:cs typeface="Arial" panose="020B0604020202020204" pitchFamily="34" charset="0"/>
                </a:rPr>
                <a:t>Adrenalin a noradrenalin</a:t>
              </a:r>
            </a:p>
            <a:p>
              <a:pPr>
                <a:lnSpc>
                  <a:spcPct val="110000"/>
                </a:lnSpc>
              </a:pPr>
              <a:r>
                <a:rPr lang="cs-CZ" altLang="cs-CZ" sz="1100" b="1">
                  <a:ea typeface="ＭＳ Ｐゴシック" panose="020B0600070205080204" pitchFamily="34" charset="-128"/>
                  <a:cs typeface="Arial" panose="020B0604020202020204" pitchFamily="34" charset="0"/>
                </a:rPr>
                <a:t>     </a:t>
              </a:r>
              <a:r>
                <a:rPr lang="en-US" altLang="cs-CZ" sz="1100" b="1">
                  <a:ea typeface="ＭＳ Ｐゴシック" panose="020B0600070205080204" pitchFamily="34" charset="-128"/>
                  <a:cs typeface="Arial" panose="020B0604020202020204" pitchFamily="34" charset="0"/>
                </a:rPr>
                <a:t>(</a:t>
              </a:r>
              <a:r>
                <a:rPr lang="el-GR" altLang="cs-CZ" sz="1100" b="1">
                  <a:ea typeface="ＭＳ Ｐゴシック" panose="020B0600070205080204" pitchFamily="34" charset="-128"/>
                  <a:cs typeface="Arial" panose="020B0604020202020204" pitchFamily="34" charset="0"/>
                </a:rPr>
                <a:t>α</a:t>
              </a:r>
              <a:r>
                <a:rPr lang="en-US" altLang="cs-CZ" sz="1100" b="1" baseline="-25000">
                  <a:ea typeface="ＭＳ Ｐゴシック" panose="020B0600070205080204" pitchFamily="34" charset="-128"/>
                  <a:cs typeface="Arial" panose="020B0604020202020204" pitchFamily="34" charset="0"/>
                </a:rPr>
                <a:t>2</a:t>
              </a:r>
              <a:r>
                <a:rPr lang="en-US" altLang="cs-CZ" sz="1100" b="1">
                  <a:ea typeface="ＭＳ Ｐゴシック" panose="020B0600070205080204" pitchFamily="34" charset="-128"/>
                  <a:cs typeface="Arial" panose="020B0604020202020204" pitchFamily="34" charset="0"/>
                </a:rPr>
                <a:t> receptors)</a:t>
              </a:r>
            </a:p>
          </p:txBody>
        </p:sp>
        <p:sp>
          <p:nvSpPr>
            <p:cNvPr id="22550" name="Text Box 23">
              <a:extLst>
                <a:ext uri="{FF2B5EF4-FFF2-40B4-BE49-F238E27FC236}">
                  <a16:creationId xmlns:a16="http://schemas.microsoft.com/office/drawing/2014/main" xmlns="" id="{F881B51E-803A-4E68-B297-CEE6CE798F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90375" y="4232042"/>
              <a:ext cx="1975297" cy="61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10000"/>
                </a:lnSpc>
              </a:pPr>
              <a:r>
                <a:rPr lang="cs-CZ" altLang="cs-CZ" sz="1400" b="1">
                  <a:solidFill>
                    <a:srgbClr val="0070C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rPr>
                <a:t>Snížení hladiny cAMP</a:t>
              </a:r>
            </a:p>
            <a:p>
              <a:pPr algn="ctr">
                <a:lnSpc>
                  <a:spcPct val="110000"/>
                </a:lnSpc>
              </a:pPr>
              <a:r>
                <a:rPr lang="cs-CZ" altLang="cs-CZ" sz="1400" b="1">
                  <a:solidFill>
                    <a:srgbClr val="0070C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rPr>
                <a:t>Inhibiční efekt na buňky</a:t>
              </a:r>
              <a:endParaRPr lang="en-US" altLang="cs-CZ" sz="1400" b="1" baseline="-250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551" name="Text Box 24">
              <a:extLst>
                <a:ext uri="{FF2B5EF4-FFF2-40B4-BE49-F238E27FC236}">
                  <a16:creationId xmlns:a16="http://schemas.microsoft.com/office/drawing/2014/main" xmlns="" id="{96BFFB92-EF23-42BE-83A7-373F97B25C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13837" y="1913468"/>
              <a:ext cx="741005" cy="3832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cs-CZ" altLang="cs-CZ" sz="11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štěpení</a:t>
              </a:r>
            </a:p>
            <a:p>
              <a:pPr algn="ctr">
                <a:lnSpc>
                  <a:spcPct val="90000"/>
                </a:lnSpc>
              </a:pPr>
              <a:r>
                <a:rPr lang="en-US" altLang="cs-CZ" sz="11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cAMP</a:t>
              </a:r>
              <a:endParaRPr lang="en-US" altLang="cs-CZ" sz="1100" b="1" baseline="-2500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552" name="Text Box 25">
              <a:extLst>
                <a:ext uri="{FF2B5EF4-FFF2-40B4-BE49-F238E27FC236}">
                  <a16:creationId xmlns:a16="http://schemas.microsoft.com/office/drawing/2014/main" xmlns="" id="{2DC0284F-9175-451F-B513-DADD0842A9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20776" y="2358743"/>
              <a:ext cx="314496" cy="1307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100" b="1" i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PDE</a:t>
              </a:r>
              <a:endParaRPr lang="en-US" altLang="cs-CZ" sz="1100" b="1" i="1" baseline="-2500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22553" name="Text Box 26">
              <a:extLst>
                <a:ext uri="{FF2B5EF4-FFF2-40B4-BE49-F238E27FC236}">
                  <a16:creationId xmlns:a16="http://schemas.microsoft.com/office/drawing/2014/main" xmlns="" id="{8B45D3F8-530A-4DA4-9712-D4E7AB4707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95587" y="3442020"/>
              <a:ext cx="663458" cy="476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cs-CZ" altLang="cs-CZ" sz="11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Snížení</a:t>
              </a:r>
            </a:p>
            <a:p>
              <a:pPr algn="ctr">
                <a:lnSpc>
                  <a:spcPct val="90000"/>
                </a:lnSpc>
              </a:pPr>
              <a:r>
                <a:rPr lang="cs-CZ" altLang="cs-CZ" sz="11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enzymové</a:t>
              </a:r>
            </a:p>
            <a:p>
              <a:pPr algn="ctr">
                <a:lnSpc>
                  <a:spcPct val="90000"/>
                </a:lnSpc>
              </a:pPr>
              <a:r>
                <a:rPr lang="cs-CZ" altLang="cs-CZ" sz="11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aktivity</a:t>
              </a:r>
              <a:endParaRPr lang="en-US" altLang="cs-CZ" sz="1100" b="1" baseline="-2500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endParaRPr>
            </a:p>
          </p:txBody>
        </p:sp>
      </p:grp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8954" y="3029696"/>
            <a:ext cx="440418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4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D:\Petra\slovnik\figures\drahy_signalni.01.jpg">
            <a:extLst>
              <a:ext uri="{FF2B5EF4-FFF2-40B4-BE49-F238E27FC236}">
                <a16:creationId xmlns:a16="http://schemas.microsoft.com/office/drawing/2014/main" xmlns="" id="{E46DDC33-E47B-4C71-A0E3-FC56D2E3C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92150"/>
            <a:ext cx="7273925" cy="510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4">
            <a:extLst>
              <a:ext uri="{FF2B5EF4-FFF2-40B4-BE49-F238E27FC236}">
                <a16:creationId xmlns:a16="http://schemas.microsoft.com/office/drawing/2014/main" xmlns="" id="{1DDFB500-14F3-4116-BA18-52C8964DDC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5445125"/>
            <a:ext cx="3455987" cy="10795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87313">
              <a:lnSpc>
                <a:spcPct val="110000"/>
              </a:lnSpc>
              <a:spcBef>
                <a:spcPct val="0"/>
              </a:spcBef>
              <a:buFontTx/>
              <a:buNone/>
              <a:defRPr/>
            </a:pPr>
            <a:r>
              <a:rPr lang="cs-CZ" altLang="cs-CZ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Příklady:</a:t>
            </a:r>
          </a:p>
          <a:p>
            <a:pPr marL="182563">
              <a:lnSpc>
                <a:spcPct val="11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cs-CZ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  </a:t>
            </a:r>
            <a:r>
              <a:rPr lang="cs-CZ" altLang="cs-CZ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Adrenalin a noradrenalin </a:t>
            </a:r>
            <a:r>
              <a:rPr lang="en-US" altLang="cs-CZ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(</a:t>
            </a:r>
            <a:r>
              <a:rPr lang="el-GR" altLang="cs-CZ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α</a:t>
            </a:r>
            <a:r>
              <a:rPr lang="en-US" altLang="cs-CZ" sz="1200" baseline="-25000" dirty="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1</a:t>
            </a:r>
            <a:r>
              <a:rPr lang="en-US" altLang="cs-CZ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receptor</a:t>
            </a:r>
            <a:r>
              <a:rPr lang="cs-CZ" altLang="cs-CZ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</a:t>
            </a:r>
            <a:r>
              <a:rPr lang="en-US" altLang="cs-CZ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)</a:t>
            </a:r>
          </a:p>
          <a:p>
            <a:pPr marL="182563">
              <a:lnSpc>
                <a:spcPct val="11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cs-CZ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  Oxytocin</a:t>
            </a:r>
          </a:p>
          <a:p>
            <a:pPr marL="182563">
              <a:lnSpc>
                <a:spcPct val="11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cs-CZ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  Regula</a:t>
            </a:r>
            <a:r>
              <a:rPr lang="cs-CZ" altLang="cs-CZ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ční </a:t>
            </a:r>
            <a:r>
              <a:rPr lang="en-US" altLang="cs-CZ" sz="1200" dirty="0" err="1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hormon</a:t>
            </a:r>
            <a:r>
              <a:rPr lang="cs-CZ" altLang="cs-CZ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</a:t>
            </a:r>
            <a:r>
              <a:rPr lang="en-US" altLang="cs-CZ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cs-CZ" sz="1200" dirty="0" err="1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hypothalamu</a:t>
            </a:r>
            <a:endParaRPr lang="en-US" altLang="cs-CZ" sz="1200" dirty="0">
              <a:latin typeface="Calibri" panose="020F050202020403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182563">
              <a:lnSpc>
                <a:spcPct val="11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cs-CZ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•   </a:t>
            </a:r>
            <a:r>
              <a:rPr lang="cs-CZ" altLang="cs-CZ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Některé </a:t>
            </a:r>
            <a:r>
              <a:rPr lang="cs-CZ" altLang="cs-CZ" sz="1200" dirty="0" err="1"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eikosanoidy</a:t>
            </a:r>
            <a:endParaRPr lang="en-US" altLang="cs-CZ" sz="1200" dirty="0">
              <a:latin typeface="Calibri" panose="020F050202020403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3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56376" y="2204864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6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rkýř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Esenciální faktory</Template>
  <TotalTime>26216</TotalTime>
  <Words>1864</Words>
  <Application>Microsoft Office PowerPoint</Application>
  <PresentationFormat>Předvádění na obrazovce (4:3)</PresentationFormat>
  <Paragraphs>644</Paragraphs>
  <Slides>41</Slides>
  <Notes>30</Notes>
  <HiddenSlides>0</HiddenSlides>
  <MMClips>35</MMClips>
  <ScaleCrop>false</ScaleCrop>
  <HeadingPairs>
    <vt:vector size="8" baseType="variant">
      <vt:variant>
        <vt:lpstr>Použitá písma</vt:lpstr>
      </vt:variant>
      <vt:variant>
        <vt:i4>11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3</vt:i4>
      </vt:variant>
      <vt:variant>
        <vt:lpstr>Nadpisy snímků</vt:lpstr>
      </vt:variant>
      <vt:variant>
        <vt:i4>41</vt:i4>
      </vt:variant>
    </vt:vector>
  </HeadingPairs>
  <TitlesOfParts>
    <vt:vector size="56" baseType="lpstr">
      <vt:lpstr>ＭＳ Ｐゴシック</vt:lpstr>
      <vt:lpstr>Arial</vt:lpstr>
      <vt:lpstr>Calibri</vt:lpstr>
      <vt:lpstr>Century Schoolbook</vt:lpstr>
      <vt:lpstr>Courier New</vt:lpstr>
      <vt:lpstr>DTLArgoTLight</vt:lpstr>
      <vt:lpstr>DTLArgoTLight-Italic</vt:lpstr>
      <vt:lpstr>Symbol</vt:lpstr>
      <vt:lpstr>Times</vt:lpstr>
      <vt:lpstr>Wingdings</vt:lpstr>
      <vt:lpstr>Wingdings 2</vt:lpstr>
      <vt:lpstr>Arkýř</vt:lpstr>
      <vt:lpstr>PHOTO-PAINT</vt:lpstr>
      <vt:lpstr>CS ChemDraw Drawing</vt:lpstr>
      <vt:lpstr>CorelDRAW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Hormony</dc:title>
  <dc:creator>Lipovova Petra</dc:creator>
  <cp:lastModifiedBy>Petra Lipovová</cp:lastModifiedBy>
  <cp:revision>368</cp:revision>
  <dcterms:created xsi:type="dcterms:W3CDTF">2001-01-02T07:06:35Z</dcterms:created>
  <dcterms:modified xsi:type="dcterms:W3CDTF">2020-06-23T09:11:49Z</dcterms:modified>
</cp:coreProperties>
</file>