
<file path=[Content_Types].xml><?xml version="1.0" encoding="utf-8"?>
<Types xmlns="http://schemas.openxmlformats.org/package/2006/content-types">
  <Default Extension="png" ContentType="image/png"/>
  <Default Extension="bin" ContentType="application/vnd.openxmlformats-officedocument.oleObject"/>
  <Default Extension="m4a" ContentType="audio/mp4"/>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4"/>
  </p:notesMasterIdLst>
  <p:sldIdLst>
    <p:sldId id="256" r:id="rId2"/>
    <p:sldId id="291" r:id="rId3"/>
    <p:sldId id="258" r:id="rId4"/>
    <p:sldId id="289" r:id="rId5"/>
    <p:sldId id="260" r:id="rId6"/>
    <p:sldId id="261" r:id="rId7"/>
    <p:sldId id="262" r:id="rId8"/>
    <p:sldId id="263" r:id="rId9"/>
    <p:sldId id="293" r:id="rId10"/>
    <p:sldId id="264" r:id="rId11"/>
    <p:sldId id="266" r:id="rId12"/>
    <p:sldId id="267" r:id="rId13"/>
    <p:sldId id="268" r:id="rId14"/>
    <p:sldId id="269" r:id="rId15"/>
    <p:sldId id="294" r:id="rId16"/>
    <p:sldId id="270" r:id="rId17"/>
    <p:sldId id="271" r:id="rId18"/>
    <p:sldId id="272" r:id="rId19"/>
    <p:sldId id="273" r:id="rId20"/>
    <p:sldId id="287" r:id="rId21"/>
    <p:sldId id="274" r:id="rId22"/>
    <p:sldId id="275" r:id="rId23"/>
    <p:sldId id="276" r:id="rId24"/>
    <p:sldId id="278" r:id="rId25"/>
    <p:sldId id="279" r:id="rId26"/>
    <p:sldId id="280" r:id="rId27"/>
    <p:sldId id="281" r:id="rId28"/>
    <p:sldId id="282" r:id="rId29"/>
    <p:sldId id="283" r:id="rId30"/>
    <p:sldId id="284" r:id="rId31"/>
    <p:sldId id="285" r:id="rId32"/>
    <p:sldId id="286" r:id="rId33"/>
  </p:sldIdLst>
  <p:sldSz cx="9144000" cy="7866063"/>
  <p:notesSz cx="6858000" cy="9144000"/>
  <p:defaultTextStyle>
    <a:defPPr>
      <a:defRPr lang="en-GB"/>
    </a:defPPr>
    <a:lvl1pPr algn="l" defTabSz="449263" rtl="0" eaLnBrk="0" fontAlgn="base" hangingPunct="0">
      <a:spcBef>
        <a:spcPct val="0"/>
      </a:spcBef>
      <a:spcAft>
        <a:spcPct val="0"/>
      </a:spcAft>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eaLnBrk="0" fontAlgn="base" hangingPunct="0">
      <a:spcBef>
        <a:spcPct val="0"/>
      </a:spcBef>
      <a:spcAft>
        <a:spcPct val="0"/>
      </a:spcAft>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eaLnBrk="0" fontAlgn="base" hangingPunct="0">
      <a:spcBef>
        <a:spcPct val="0"/>
      </a:spcBef>
      <a:spcAft>
        <a:spcPct val="0"/>
      </a:spcAft>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eaLnBrk="0" fontAlgn="base" hangingPunct="0">
      <a:spcBef>
        <a:spcPct val="0"/>
      </a:spcBef>
      <a:spcAft>
        <a:spcPct val="0"/>
      </a:spcAft>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eaLnBrk="0" fontAlgn="base" hangingPunct="0">
      <a:spcBef>
        <a:spcPct val="0"/>
      </a:spcBef>
      <a:spcAft>
        <a:spcPct val="0"/>
      </a:spcAft>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5" autoAdjust="0"/>
    <p:restoredTop sz="93103" autoAdjust="0"/>
  </p:normalViewPr>
  <p:slideViewPr>
    <p:cSldViewPr>
      <p:cViewPr>
        <p:scale>
          <a:sx n="70" d="100"/>
          <a:sy n="70" d="100"/>
        </p:scale>
        <p:origin x="1710" y="798"/>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AutoShape 1"/>
          <p:cNvSpPr>
            <a:spLocks noChangeArrowheads="1"/>
          </p:cNvSpPr>
          <p:nvPr/>
        </p:nvSpPr>
        <p:spPr bwMode="auto">
          <a:xfrm>
            <a:off x="0" y="0"/>
            <a:ext cx="6858000" cy="9144000"/>
          </a:xfrm>
          <a:prstGeom prst="roundRect">
            <a:avLst>
              <a:gd name="adj" fmla="val 23"/>
            </a:avLst>
          </a:prstGeom>
          <a:solidFill>
            <a:srgbClr val="FFFFFF"/>
          </a:solidFill>
          <a:ln>
            <a:noFill/>
          </a:ln>
          <a:extLst>
            <a:ext uri="{91240B29-F687-4F45-9708-019B960494DF}">
              <a14:hiddenLine xmlns:a14="http://schemas.microsoft.com/office/drawing/2010/main" w="9360">
                <a:solidFill>
                  <a:srgbClr val="000000"/>
                </a:solidFill>
                <a:miter lim="800000"/>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cs-CZ" altLang="cs-CZ"/>
          </a:p>
        </p:txBody>
      </p:sp>
      <p:sp>
        <p:nvSpPr>
          <p:cNvPr id="2051" name="AutoShape 2"/>
          <p:cNvSpPr>
            <a:spLocks noChangeArrowheads="1"/>
          </p:cNvSpPr>
          <p:nvPr/>
        </p:nvSpPr>
        <p:spPr bwMode="auto">
          <a:xfrm>
            <a:off x="0" y="0"/>
            <a:ext cx="6858000" cy="9144000"/>
          </a:xfrm>
          <a:prstGeom prst="roundRect">
            <a:avLst>
              <a:gd name="adj" fmla="val 23"/>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cs-CZ" altLang="cs-CZ"/>
          </a:p>
        </p:txBody>
      </p:sp>
      <p:sp>
        <p:nvSpPr>
          <p:cNvPr id="2052" name="AutoShape 3"/>
          <p:cNvSpPr>
            <a:spLocks noChangeArrowheads="1"/>
          </p:cNvSpPr>
          <p:nvPr/>
        </p:nvSpPr>
        <p:spPr bwMode="auto">
          <a:xfrm>
            <a:off x="0" y="0"/>
            <a:ext cx="6858000" cy="9144000"/>
          </a:xfrm>
          <a:prstGeom prst="roundRect">
            <a:avLst>
              <a:gd name="adj" fmla="val 23"/>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cs-CZ" altLang="cs-CZ"/>
          </a:p>
        </p:txBody>
      </p:sp>
      <p:sp>
        <p:nvSpPr>
          <p:cNvPr id="2053" name="Rectangle 4"/>
          <p:cNvSpPr>
            <a:spLocks noGrp="1" noRot="1" noChangeAspect="1" noChangeArrowheads="1"/>
          </p:cNvSpPr>
          <p:nvPr>
            <p:ph type="sldImg"/>
          </p:nvPr>
        </p:nvSpPr>
        <p:spPr bwMode="auto">
          <a:xfrm>
            <a:off x="-11798300" y="-11796713"/>
            <a:ext cx="11793537" cy="12487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 name="Rectangle 5"/>
          <p:cNvSpPr>
            <a:spLocks noGrp="1" noChangeArrowheads="1"/>
          </p:cNvSpPr>
          <p:nvPr>
            <p:ph type="body"/>
          </p:nvPr>
        </p:nvSpPr>
        <p:spPr bwMode="auto">
          <a:xfrm>
            <a:off x="685800" y="4343400"/>
            <a:ext cx="5480050" cy="4108450"/>
          </a:xfrm>
          <a:prstGeom prst="rect">
            <a:avLst/>
          </a:prstGeom>
          <a:noFill/>
          <a:ln>
            <a:noFill/>
          </a:ln>
          <a:effectLst/>
          <a:extLst/>
        </p:spPr>
        <p:txBody>
          <a:bodyPr vert="horz" wrap="square" lIns="0" tIns="0" rIns="0" bIns="0" numCol="1" anchor="t" anchorCtr="0" compatLnSpc="1">
            <a:prstTxWarp prst="textNoShape">
              <a:avLst/>
            </a:prstTxWarp>
          </a:bodyPr>
          <a:lstStyle/>
          <a:p>
            <a:pPr lvl="0"/>
            <a:endParaRPr lang="cs-CZ" altLang="cs-CZ" noProof="0" smtClean="0"/>
          </a:p>
        </p:txBody>
      </p:sp>
    </p:spTree>
    <p:extLst>
      <p:ext uri="{BB962C8B-B14F-4D97-AF65-F5344CB8AC3E}">
        <p14:creationId xmlns:p14="http://schemas.microsoft.com/office/powerpoint/2010/main" val="969315235"/>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1"/>
          <p:cNvSpPr>
            <a:spLocks noGrp="1" noRot="1" noChangeAspect="1" noChangeArrowheads="1" noTextEdit="1"/>
          </p:cNvSpPr>
          <p:nvPr>
            <p:ph type="sldImg"/>
          </p:nvPr>
        </p:nvSpPr>
        <p:spPr>
          <a:xfrm>
            <a:off x="1436688" y="695325"/>
            <a:ext cx="3984625" cy="3429000"/>
          </a:xfrm>
          <a:solidFill>
            <a:srgbClr val="FFFFFF"/>
          </a:solidFill>
          <a:ln>
            <a:solidFill>
              <a:srgbClr val="000000"/>
            </a:solidFill>
            <a:miter lim="800000"/>
            <a:headEnd/>
            <a:tailEnd/>
          </a:ln>
        </p:spPr>
      </p:sp>
      <p:sp>
        <p:nvSpPr>
          <p:cNvPr id="4099" name="Rectangle 2"/>
          <p:cNvSpPr>
            <a:spLocks noGrp="1" noChangeArrowheads="1"/>
          </p:cNvSpPr>
          <p:nvPr>
            <p:ph type="body" idx="1"/>
          </p:nvPr>
        </p:nvSpPr>
        <p:spPr>
          <a:xfrm>
            <a:off x="685800" y="4343400"/>
            <a:ext cx="5484813"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15895344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0" name="Rectangle 1"/>
          <p:cNvSpPr>
            <a:spLocks noGrp="1" noRot="1" noChangeAspect="1" noChangeArrowheads="1" noTextEdit="1"/>
          </p:cNvSpPr>
          <p:nvPr>
            <p:ph type="sldImg"/>
          </p:nvPr>
        </p:nvSpPr>
        <p:spPr>
          <a:xfrm>
            <a:off x="1436688" y="695325"/>
            <a:ext cx="3984625" cy="3429000"/>
          </a:xfrm>
          <a:solidFill>
            <a:srgbClr val="FFFFFF"/>
          </a:solidFill>
          <a:ln>
            <a:solidFill>
              <a:srgbClr val="000000"/>
            </a:solidFill>
            <a:miter lim="800000"/>
            <a:headEnd/>
            <a:tailEnd/>
          </a:ln>
        </p:spPr>
      </p:sp>
      <p:sp>
        <p:nvSpPr>
          <p:cNvPr id="7171" name="Rectangle 2"/>
          <p:cNvSpPr>
            <a:spLocks noGrp="1" noChangeArrowheads="1"/>
          </p:cNvSpPr>
          <p:nvPr>
            <p:ph type="body" idx="1"/>
          </p:nvPr>
        </p:nvSpPr>
        <p:spPr>
          <a:xfrm>
            <a:off x="685800" y="4343400"/>
            <a:ext cx="5484813"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2058503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Zástupný symbol pro obrázek snímku 1"/>
          <p:cNvSpPr>
            <a:spLocks noGrp="1" noRot="1" noChangeAspect="1" noTextEdit="1"/>
          </p:cNvSpPr>
          <p:nvPr>
            <p:ph type="sldImg"/>
          </p:nvPr>
        </p:nvSpPr>
        <p:spPr>
          <a:xfrm>
            <a:off x="-13158788" y="-11796713"/>
            <a:ext cx="14514513" cy="12487276"/>
          </a:xfrm>
        </p:spPr>
      </p:sp>
      <p:sp>
        <p:nvSpPr>
          <p:cNvPr id="9219" name="Zástupný symbol pro poznámky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12377189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Rectangle 1"/>
          <p:cNvSpPr>
            <a:spLocks noGrp="1" noRot="1" noChangeAspect="1" noChangeArrowheads="1" noTextEdit="1"/>
          </p:cNvSpPr>
          <p:nvPr>
            <p:ph type="sldImg"/>
          </p:nvPr>
        </p:nvSpPr>
        <p:spPr>
          <a:xfrm>
            <a:off x="1436688" y="695325"/>
            <a:ext cx="3984625" cy="3429000"/>
          </a:xfrm>
          <a:solidFill>
            <a:srgbClr val="FFFFFF"/>
          </a:solidFill>
          <a:ln>
            <a:solidFill>
              <a:srgbClr val="000000"/>
            </a:solidFill>
            <a:miter lim="800000"/>
            <a:headEnd/>
            <a:tailEnd/>
          </a:ln>
        </p:spPr>
      </p:sp>
      <p:sp>
        <p:nvSpPr>
          <p:cNvPr id="11267" name="Rectangle 2"/>
          <p:cNvSpPr>
            <a:spLocks noGrp="1" noChangeArrowheads="1"/>
          </p:cNvSpPr>
          <p:nvPr>
            <p:ph type="body" idx="1"/>
          </p:nvPr>
        </p:nvSpPr>
        <p:spPr>
          <a:xfrm>
            <a:off x="685800" y="4343400"/>
            <a:ext cx="5484813"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r>
              <a:rPr lang="cs-CZ" altLang="cs-CZ" smtClean="0">
                <a:latin typeface="Times New Roman" panose="02020603050405020304" pitchFamily="18" charset="0"/>
              </a:rPr>
              <a:t>Onkotický tlak: osmotický tlak vyvolaný proteiny (v krvi převážně albuminem, v pH 7,4 nese vysoký kladný náboj (nutná přítomnost protiiontu – zde Na</a:t>
            </a:r>
            <a:r>
              <a:rPr lang="cs-CZ" altLang="cs-CZ" baseline="30000" smtClean="0">
                <a:latin typeface="Times New Roman" panose="02020603050405020304" pitchFamily="18" charset="0"/>
              </a:rPr>
              <a:t>+</a:t>
            </a:r>
            <a:r>
              <a:rPr lang="cs-CZ" altLang="cs-CZ" smtClean="0">
                <a:latin typeface="Times New Roman" panose="02020603050405020304" pitchFamily="18" charset="0"/>
              </a:rPr>
              <a:t>)).</a:t>
            </a:r>
          </a:p>
          <a:p>
            <a:r>
              <a:rPr lang="cs-CZ" altLang="cs-CZ" smtClean="0">
                <a:latin typeface="Times New Roman" panose="02020603050405020304" pitchFamily="18" charset="0"/>
              </a:rPr>
              <a:t>Jednotka osmolarity: osmol (jeden mol osmoticky aktivních částic v litru vody; tisícina osmolu je miliosmol.</a:t>
            </a:r>
          </a:p>
          <a:p>
            <a:r>
              <a:rPr lang="cs-CZ" altLang="cs-CZ" smtClean="0">
                <a:latin typeface="Times New Roman" panose="02020603050405020304" pitchFamily="18" charset="0"/>
              </a:rPr>
              <a:t>Systém renin-angiotensin-aldosteron: systém regulující koncentraci iontů v plasmě; výkonný orgán: absorpce iontů a vody v ledvinách (zajímavost: renin a ACE jsou vlastně enzymové hormony (nebo snad hormonální enzymy?))</a:t>
            </a:r>
          </a:p>
        </p:txBody>
      </p:sp>
    </p:spTree>
    <p:extLst>
      <p:ext uri="{BB962C8B-B14F-4D97-AF65-F5344CB8AC3E}">
        <p14:creationId xmlns:p14="http://schemas.microsoft.com/office/powerpoint/2010/main" val="1616941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p:cNvSpPr>
            <a:spLocks noGrp="1" noRot="1" noChangeAspect="1" noChangeArrowheads="1" noTextEdit="1"/>
          </p:cNvSpPr>
          <p:nvPr>
            <p:ph type="sldImg"/>
          </p:nvPr>
        </p:nvSpPr>
        <p:spPr>
          <a:xfrm>
            <a:off x="1588" y="0"/>
            <a:ext cx="1587" cy="1588"/>
          </a:xfrm>
          <a:solidFill>
            <a:srgbClr val="FFFFFF"/>
          </a:solidFill>
          <a:ln>
            <a:solidFill>
              <a:srgbClr val="000000"/>
            </a:solidFill>
            <a:miter lim="800000"/>
            <a:headEnd/>
            <a:tailEnd/>
          </a:ln>
        </p:spPr>
      </p:sp>
      <p:sp>
        <p:nvSpPr>
          <p:cNvPr id="13315" name="Rectangle 2"/>
          <p:cNvSpPr>
            <a:spLocks noGrp="1" noChangeArrowheads="1"/>
          </p:cNvSpPr>
          <p:nvPr>
            <p:ph type="body" idx="1"/>
          </p:nvPr>
        </p:nvSpPr>
        <p:spPr>
          <a:xfrm>
            <a:off x="685800" y="4343400"/>
            <a:ext cx="5484813"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22039169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1"/>
          <p:cNvSpPr>
            <a:spLocks noGrp="1" noRot="1" noChangeAspect="1" noChangeArrowheads="1" noTextEdit="1"/>
          </p:cNvSpPr>
          <p:nvPr>
            <p:ph type="sldImg"/>
          </p:nvPr>
        </p:nvSpPr>
        <p:spPr>
          <a:xfrm>
            <a:off x="1588" y="0"/>
            <a:ext cx="1587" cy="1588"/>
          </a:xfrm>
          <a:solidFill>
            <a:srgbClr val="FFFFFF"/>
          </a:solidFill>
          <a:ln>
            <a:solidFill>
              <a:srgbClr val="000000"/>
            </a:solidFill>
            <a:miter lim="800000"/>
            <a:headEnd/>
            <a:tailEnd/>
          </a:ln>
        </p:spPr>
      </p:sp>
      <p:sp>
        <p:nvSpPr>
          <p:cNvPr id="15363" name="Rectangle 2"/>
          <p:cNvSpPr>
            <a:spLocks noGrp="1" noChangeArrowheads="1"/>
          </p:cNvSpPr>
          <p:nvPr>
            <p:ph type="body" idx="1"/>
          </p:nvPr>
        </p:nvSpPr>
        <p:spPr>
          <a:xfrm>
            <a:off x="685800" y="4343400"/>
            <a:ext cx="5484813"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1645194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1"/>
          <p:cNvSpPr>
            <a:spLocks noGrp="1" noRot="1" noChangeAspect="1" noChangeArrowheads="1" noTextEdit="1"/>
          </p:cNvSpPr>
          <p:nvPr>
            <p:ph type="sldImg"/>
          </p:nvPr>
        </p:nvSpPr>
        <p:spPr>
          <a:xfrm>
            <a:off x="1588" y="0"/>
            <a:ext cx="1587" cy="1588"/>
          </a:xfrm>
          <a:solidFill>
            <a:srgbClr val="FFFFFF"/>
          </a:solidFill>
          <a:ln>
            <a:solidFill>
              <a:srgbClr val="000000"/>
            </a:solidFill>
            <a:miter lim="800000"/>
            <a:headEnd/>
            <a:tailEnd/>
          </a:ln>
        </p:spPr>
      </p:sp>
      <p:sp>
        <p:nvSpPr>
          <p:cNvPr id="17411" name="Rectangle 2"/>
          <p:cNvSpPr>
            <a:spLocks noGrp="1" noChangeArrowheads="1"/>
          </p:cNvSpPr>
          <p:nvPr>
            <p:ph type="body" idx="1"/>
          </p:nvPr>
        </p:nvSpPr>
        <p:spPr>
          <a:xfrm>
            <a:off x="685800" y="4343400"/>
            <a:ext cx="5484813"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1154779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1"/>
          <p:cNvSpPr>
            <a:spLocks noGrp="1" noRot="1" noChangeAspect="1" noChangeArrowheads="1" noTextEdit="1"/>
          </p:cNvSpPr>
          <p:nvPr>
            <p:ph type="sldImg"/>
          </p:nvPr>
        </p:nvSpPr>
        <p:spPr>
          <a:xfrm>
            <a:off x="1588" y="0"/>
            <a:ext cx="1587" cy="1588"/>
          </a:xfrm>
          <a:solidFill>
            <a:srgbClr val="FFFFFF"/>
          </a:solidFill>
          <a:ln>
            <a:solidFill>
              <a:srgbClr val="000000"/>
            </a:solidFill>
            <a:miter lim="800000"/>
            <a:headEnd/>
            <a:tailEnd/>
          </a:ln>
        </p:spPr>
      </p:sp>
      <p:sp>
        <p:nvSpPr>
          <p:cNvPr id="20483" name="Rectangle 2"/>
          <p:cNvSpPr>
            <a:spLocks noGrp="1" noChangeArrowheads="1"/>
          </p:cNvSpPr>
          <p:nvPr>
            <p:ph type="body" idx="1"/>
          </p:nvPr>
        </p:nvSpPr>
        <p:spPr>
          <a:xfrm>
            <a:off x="685800" y="4343400"/>
            <a:ext cx="5484813"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7978148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30" name="Rectangle 1"/>
          <p:cNvSpPr>
            <a:spLocks noGrp="1" noRot="1" noChangeAspect="1" noChangeArrowheads="1" noTextEdit="1"/>
          </p:cNvSpPr>
          <p:nvPr>
            <p:ph type="sldImg"/>
          </p:nvPr>
        </p:nvSpPr>
        <p:spPr>
          <a:xfrm>
            <a:off x="1588" y="0"/>
            <a:ext cx="1587" cy="1588"/>
          </a:xfrm>
          <a:solidFill>
            <a:srgbClr val="FFFFFF"/>
          </a:solidFill>
          <a:ln>
            <a:solidFill>
              <a:srgbClr val="000000"/>
            </a:solidFill>
            <a:miter lim="800000"/>
            <a:headEnd/>
            <a:tailEnd/>
          </a:ln>
        </p:spPr>
      </p:sp>
      <p:sp>
        <p:nvSpPr>
          <p:cNvPr id="22531" name="Rectangle 2"/>
          <p:cNvSpPr>
            <a:spLocks noGrp="1" noChangeArrowheads="1"/>
          </p:cNvSpPr>
          <p:nvPr>
            <p:ph type="body" idx="1"/>
          </p:nvPr>
        </p:nvSpPr>
        <p:spPr>
          <a:xfrm>
            <a:off x="685800" y="4343400"/>
            <a:ext cx="5484813"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35896635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1"/>
          <p:cNvSpPr>
            <a:spLocks noGrp="1" noRot="1" noChangeAspect="1" noChangeArrowheads="1" noTextEdit="1"/>
          </p:cNvSpPr>
          <p:nvPr>
            <p:ph type="sldImg"/>
          </p:nvPr>
        </p:nvSpPr>
        <p:spPr>
          <a:xfrm>
            <a:off x="-13158788" y="-11796713"/>
            <a:ext cx="14519276" cy="12492038"/>
          </a:xfrm>
          <a:solidFill>
            <a:srgbClr val="FFFFFF"/>
          </a:solidFill>
          <a:ln>
            <a:solidFill>
              <a:srgbClr val="000000"/>
            </a:solidFill>
            <a:miter lim="800000"/>
            <a:headEnd/>
            <a:tailEnd/>
          </a:ln>
        </p:spPr>
      </p:sp>
      <p:sp>
        <p:nvSpPr>
          <p:cNvPr id="24579" name="Rectangle 2"/>
          <p:cNvSpPr>
            <a:spLocks noGrp="1" noChangeArrowheads="1"/>
          </p:cNvSpPr>
          <p:nvPr>
            <p:ph type="body" idx="1"/>
          </p:nvPr>
        </p:nvSpPr>
        <p:spPr>
          <a:xfrm>
            <a:off x="685800" y="4343400"/>
            <a:ext cx="5484813"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2237931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1"/>
          <p:cNvSpPr>
            <a:spLocks noGrp="1" noRot="1" noChangeAspect="1" noChangeArrowheads="1" noTextEdit="1"/>
          </p:cNvSpPr>
          <p:nvPr>
            <p:ph type="sldImg"/>
          </p:nvPr>
        </p:nvSpPr>
        <p:spPr>
          <a:xfrm>
            <a:off x="-13158788" y="-11796713"/>
            <a:ext cx="14519276" cy="12492038"/>
          </a:xfrm>
          <a:solidFill>
            <a:srgbClr val="FFFFFF"/>
          </a:solidFill>
          <a:ln>
            <a:solidFill>
              <a:srgbClr val="000000"/>
            </a:solidFill>
            <a:miter lim="800000"/>
            <a:headEnd/>
            <a:tailEnd/>
          </a:ln>
        </p:spPr>
      </p:sp>
      <p:sp>
        <p:nvSpPr>
          <p:cNvPr id="26627" name="Rectangle 2"/>
          <p:cNvSpPr>
            <a:spLocks noGrp="1" noChangeArrowheads="1"/>
          </p:cNvSpPr>
          <p:nvPr>
            <p:ph type="body" idx="1"/>
          </p:nvPr>
        </p:nvSpPr>
        <p:spPr>
          <a:xfrm>
            <a:off x="685800" y="4343400"/>
            <a:ext cx="5484813"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2792620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1"/>
          <p:cNvSpPr>
            <a:spLocks noGrp="1" noRot="1" noChangeAspect="1" noChangeArrowheads="1" noTextEdit="1"/>
          </p:cNvSpPr>
          <p:nvPr>
            <p:ph type="sldImg"/>
          </p:nvPr>
        </p:nvSpPr>
        <p:spPr>
          <a:xfrm>
            <a:off x="1588" y="0"/>
            <a:ext cx="1587" cy="1588"/>
          </a:xfrm>
          <a:solidFill>
            <a:srgbClr val="FFFFFF"/>
          </a:solidFill>
          <a:ln>
            <a:solidFill>
              <a:srgbClr val="000000"/>
            </a:solidFill>
            <a:miter lim="800000"/>
            <a:headEnd/>
            <a:tailEnd/>
          </a:ln>
        </p:spPr>
      </p:sp>
      <p:sp>
        <p:nvSpPr>
          <p:cNvPr id="28675" name="Rectangle 2"/>
          <p:cNvSpPr>
            <a:spLocks noGrp="1" noChangeArrowheads="1"/>
          </p:cNvSpPr>
          <p:nvPr>
            <p:ph type="body" idx="1"/>
          </p:nvPr>
        </p:nvSpPr>
        <p:spPr>
          <a:xfrm>
            <a:off x="685800" y="4343400"/>
            <a:ext cx="5484813"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31738523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1"/>
          <p:cNvSpPr>
            <a:spLocks noGrp="1" noRot="1" noChangeAspect="1" noChangeArrowheads="1" noTextEdit="1"/>
          </p:cNvSpPr>
          <p:nvPr>
            <p:ph type="sldImg"/>
          </p:nvPr>
        </p:nvSpPr>
        <p:spPr>
          <a:xfrm>
            <a:off x="-13158788" y="-11796713"/>
            <a:ext cx="14519276" cy="12492038"/>
          </a:xfrm>
          <a:solidFill>
            <a:srgbClr val="FFFFFF"/>
          </a:solidFill>
          <a:ln>
            <a:solidFill>
              <a:srgbClr val="000000"/>
            </a:solidFill>
            <a:miter lim="800000"/>
            <a:headEnd/>
            <a:tailEnd/>
          </a:ln>
        </p:spPr>
      </p:sp>
      <p:sp>
        <p:nvSpPr>
          <p:cNvPr id="31747" name="Rectangle 2"/>
          <p:cNvSpPr>
            <a:spLocks noGrp="1" noChangeArrowheads="1"/>
          </p:cNvSpPr>
          <p:nvPr>
            <p:ph type="body" idx="1"/>
          </p:nvPr>
        </p:nvSpPr>
        <p:spPr>
          <a:xfrm>
            <a:off x="685800" y="4343400"/>
            <a:ext cx="5484813"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37383021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1"/>
          <p:cNvSpPr>
            <a:spLocks noGrp="1" noRot="1" noChangeAspect="1" noChangeArrowheads="1" noTextEdit="1"/>
          </p:cNvSpPr>
          <p:nvPr>
            <p:ph type="sldImg"/>
          </p:nvPr>
        </p:nvSpPr>
        <p:spPr>
          <a:xfrm>
            <a:off x="-13158788" y="-11796713"/>
            <a:ext cx="14519276" cy="12492038"/>
          </a:xfrm>
          <a:solidFill>
            <a:srgbClr val="FFFFFF"/>
          </a:solidFill>
          <a:ln>
            <a:solidFill>
              <a:srgbClr val="000000"/>
            </a:solidFill>
            <a:miter lim="800000"/>
            <a:headEnd/>
            <a:tailEnd/>
          </a:ln>
        </p:spPr>
      </p:sp>
      <p:sp>
        <p:nvSpPr>
          <p:cNvPr id="33795" name="Rectangle 2"/>
          <p:cNvSpPr>
            <a:spLocks noGrp="1" noChangeArrowheads="1"/>
          </p:cNvSpPr>
          <p:nvPr>
            <p:ph type="body" idx="1"/>
          </p:nvPr>
        </p:nvSpPr>
        <p:spPr>
          <a:xfrm>
            <a:off x="685800" y="4343400"/>
            <a:ext cx="5484813"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42827778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1"/>
          <p:cNvSpPr>
            <a:spLocks noGrp="1" noRot="1" noChangeAspect="1" noChangeArrowheads="1" noTextEdit="1"/>
          </p:cNvSpPr>
          <p:nvPr>
            <p:ph type="sldImg"/>
          </p:nvPr>
        </p:nvSpPr>
        <p:spPr>
          <a:xfrm>
            <a:off x="-13158788" y="-11796713"/>
            <a:ext cx="14517688" cy="12490451"/>
          </a:xfrm>
          <a:solidFill>
            <a:srgbClr val="FFFFFF"/>
          </a:solidFill>
          <a:ln>
            <a:solidFill>
              <a:srgbClr val="000000"/>
            </a:solidFill>
            <a:miter lim="800000"/>
            <a:headEnd/>
            <a:tailEnd/>
          </a:ln>
        </p:spPr>
      </p:sp>
      <p:sp>
        <p:nvSpPr>
          <p:cNvPr id="35843" name="Rectangle 2"/>
          <p:cNvSpPr>
            <a:spLocks noGrp="1" noChangeArrowheads="1"/>
          </p:cNvSpPr>
          <p:nvPr>
            <p:ph type="body" idx="1"/>
          </p:nvPr>
        </p:nvSpPr>
        <p:spPr>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38098910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1"/>
          <p:cNvSpPr>
            <a:spLocks noGrp="1" noRot="1" noChangeAspect="1" noChangeArrowheads="1" noTextEdit="1"/>
          </p:cNvSpPr>
          <p:nvPr>
            <p:ph type="sldImg"/>
          </p:nvPr>
        </p:nvSpPr>
        <p:spPr>
          <a:xfrm>
            <a:off x="-13158788" y="-11796713"/>
            <a:ext cx="14517688" cy="12490451"/>
          </a:xfrm>
          <a:solidFill>
            <a:srgbClr val="FFFFFF"/>
          </a:solidFill>
          <a:ln>
            <a:solidFill>
              <a:srgbClr val="000000"/>
            </a:solidFill>
            <a:miter lim="800000"/>
            <a:headEnd/>
            <a:tailEnd/>
          </a:ln>
        </p:spPr>
      </p:sp>
      <p:sp>
        <p:nvSpPr>
          <p:cNvPr id="37891" name="Rectangle 2"/>
          <p:cNvSpPr>
            <a:spLocks noGrp="1" noChangeArrowheads="1"/>
          </p:cNvSpPr>
          <p:nvPr>
            <p:ph type="body" idx="1"/>
          </p:nvPr>
        </p:nvSpPr>
        <p:spPr>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32551248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1"/>
          <p:cNvSpPr>
            <a:spLocks noGrp="1" noRot="1" noChangeAspect="1" noChangeArrowheads="1" noTextEdit="1"/>
          </p:cNvSpPr>
          <p:nvPr>
            <p:ph type="sldImg"/>
          </p:nvPr>
        </p:nvSpPr>
        <p:spPr>
          <a:xfrm>
            <a:off x="-13158788" y="-11796713"/>
            <a:ext cx="14517688" cy="12490451"/>
          </a:xfrm>
          <a:solidFill>
            <a:srgbClr val="FFFFFF"/>
          </a:solidFill>
          <a:ln>
            <a:solidFill>
              <a:srgbClr val="000000"/>
            </a:solidFill>
            <a:miter lim="800000"/>
            <a:headEnd/>
            <a:tailEnd/>
          </a:ln>
        </p:spPr>
      </p:sp>
      <p:sp>
        <p:nvSpPr>
          <p:cNvPr id="40963" name="Rectangle 2"/>
          <p:cNvSpPr>
            <a:spLocks noGrp="1" noChangeArrowheads="1"/>
          </p:cNvSpPr>
          <p:nvPr>
            <p:ph type="body" idx="1"/>
          </p:nvPr>
        </p:nvSpPr>
        <p:spPr>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2692451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Rectangle 1"/>
          <p:cNvSpPr>
            <a:spLocks noGrp="1" noRot="1" noChangeAspect="1" noChangeArrowheads="1" noTextEdit="1"/>
          </p:cNvSpPr>
          <p:nvPr>
            <p:ph type="sldImg"/>
          </p:nvPr>
        </p:nvSpPr>
        <p:spPr>
          <a:xfrm>
            <a:off x="-13158788" y="-11796713"/>
            <a:ext cx="14517688" cy="12490451"/>
          </a:xfrm>
          <a:solidFill>
            <a:srgbClr val="FFFFFF"/>
          </a:solidFill>
          <a:ln>
            <a:solidFill>
              <a:srgbClr val="000000"/>
            </a:solidFill>
            <a:miter lim="800000"/>
            <a:headEnd/>
            <a:tailEnd/>
          </a:ln>
        </p:spPr>
      </p:sp>
      <p:sp>
        <p:nvSpPr>
          <p:cNvPr id="43011" name="Rectangle 2"/>
          <p:cNvSpPr>
            <a:spLocks noGrp="1" noChangeArrowheads="1"/>
          </p:cNvSpPr>
          <p:nvPr>
            <p:ph type="body" idx="1"/>
          </p:nvPr>
        </p:nvSpPr>
        <p:spPr>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16692636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Rectangle 1"/>
          <p:cNvSpPr>
            <a:spLocks noGrp="1" noRot="1" noChangeAspect="1" noChangeArrowheads="1" noTextEdit="1"/>
          </p:cNvSpPr>
          <p:nvPr>
            <p:ph type="sldImg"/>
          </p:nvPr>
        </p:nvSpPr>
        <p:spPr>
          <a:xfrm>
            <a:off x="-13158788" y="-11796713"/>
            <a:ext cx="14516101" cy="12488863"/>
          </a:xfrm>
          <a:solidFill>
            <a:srgbClr val="FFFFFF"/>
          </a:solidFill>
          <a:ln>
            <a:solidFill>
              <a:srgbClr val="000000"/>
            </a:solidFill>
            <a:miter lim="800000"/>
            <a:headEnd/>
            <a:tailEnd/>
          </a:ln>
        </p:spPr>
      </p:sp>
      <p:sp>
        <p:nvSpPr>
          <p:cNvPr id="45059" name="Rectangle 2"/>
          <p:cNvSpPr>
            <a:spLocks noGrp="1" noChangeArrowheads="1"/>
          </p:cNvSpPr>
          <p:nvPr>
            <p:ph type="body" idx="1"/>
          </p:nvPr>
        </p:nvSpPr>
        <p:spPr>
          <a:xfrm>
            <a:off x="685800" y="4343400"/>
            <a:ext cx="5481638"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40513017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Rectangle 1"/>
          <p:cNvSpPr>
            <a:spLocks noGrp="1" noRot="1" noChangeAspect="1" noChangeArrowheads="1" noTextEdit="1"/>
          </p:cNvSpPr>
          <p:nvPr>
            <p:ph type="sldImg"/>
          </p:nvPr>
        </p:nvSpPr>
        <p:spPr>
          <a:xfrm>
            <a:off x="-13158788" y="-11796713"/>
            <a:ext cx="14517688" cy="12490451"/>
          </a:xfrm>
          <a:solidFill>
            <a:srgbClr val="FFFFFF"/>
          </a:solidFill>
          <a:ln>
            <a:solidFill>
              <a:srgbClr val="000000"/>
            </a:solidFill>
            <a:miter lim="800000"/>
            <a:headEnd/>
            <a:tailEnd/>
          </a:ln>
        </p:spPr>
      </p:sp>
      <p:sp>
        <p:nvSpPr>
          <p:cNvPr id="47107" name="Rectangle 2"/>
          <p:cNvSpPr>
            <a:spLocks noGrp="1" noChangeArrowheads="1"/>
          </p:cNvSpPr>
          <p:nvPr>
            <p:ph type="body" idx="1"/>
          </p:nvPr>
        </p:nvSpPr>
        <p:spPr>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39630599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1"/>
          <p:cNvSpPr>
            <a:spLocks noGrp="1" noRot="1" noChangeAspect="1" noChangeArrowheads="1" noTextEdit="1"/>
          </p:cNvSpPr>
          <p:nvPr>
            <p:ph type="sldImg"/>
          </p:nvPr>
        </p:nvSpPr>
        <p:spPr>
          <a:xfrm>
            <a:off x="-13158788" y="-11796713"/>
            <a:ext cx="14517688" cy="12490451"/>
          </a:xfrm>
          <a:solidFill>
            <a:srgbClr val="FFFFFF"/>
          </a:solidFill>
          <a:ln>
            <a:solidFill>
              <a:srgbClr val="000000"/>
            </a:solidFill>
            <a:miter lim="800000"/>
            <a:headEnd/>
            <a:tailEnd/>
          </a:ln>
        </p:spPr>
      </p:sp>
      <p:sp>
        <p:nvSpPr>
          <p:cNvPr id="49155" name="Rectangle 2"/>
          <p:cNvSpPr>
            <a:spLocks noGrp="1" noChangeArrowheads="1"/>
          </p:cNvSpPr>
          <p:nvPr>
            <p:ph type="body" idx="1"/>
          </p:nvPr>
        </p:nvSpPr>
        <p:spPr>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33166102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Rectangle 1"/>
          <p:cNvSpPr>
            <a:spLocks noGrp="1" noRot="1" noChangeAspect="1" noChangeArrowheads="1" noTextEdit="1"/>
          </p:cNvSpPr>
          <p:nvPr>
            <p:ph type="sldImg"/>
          </p:nvPr>
        </p:nvSpPr>
        <p:spPr>
          <a:xfrm>
            <a:off x="-13158788" y="-11796713"/>
            <a:ext cx="14517688" cy="12490451"/>
          </a:xfrm>
          <a:solidFill>
            <a:srgbClr val="FFFFFF"/>
          </a:solidFill>
          <a:ln>
            <a:solidFill>
              <a:srgbClr val="000000"/>
            </a:solidFill>
            <a:miter lim="800000"/>
            <a:headEnd/>
            <a:tailEnd/>
          </a:ln>
        </p:spPr>
      </p:sp>
      <p:sp>
        <p:nvSpPr>
          <p:cNvPr id="51203" name="Rectangle 2"/>
          <p:cNvSpPr>
            <a:spLocks noGrp="1" noChangeArrowheads="1"/>
          </p:cNvSpPr>
          <p:nvPr>
            <p:ph type="body" idx="1"/>
          </p:nvPr>
        </p:nvSpPr>
        <p:spPr>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34434768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250" name="Rectangle 1"/>
          <p:cNvSpPr>
            <a:spLocks noGrp="1" noRot="1" noChangeAspect="1" noChangeArrowheads="1" noTextEdit="1"/>
          </p:cNvSpPr>
          <p:nvPr>
            <p:ph type="sldImg"/>
          </p:nvPr>
        </p:nvSpPr>
        <p:spPr>
          <a:xfrm>
            <a:off x="-13158788" y="-11796713"/>
            <a:ext cx="14517688" cy="12490451"/>
          </a:xfrm>
          <a:solidFill>
            <a:srgbClr val="FFFFFF"/>
          </a:solidFill>
          <a:ln>
            <a:solidFill>
              <a:srgbClr val="000000"/>
            </a:solidFill>
            <a:miter lim="800000"/>
            <a:headEnd/>
            <a:tailEnd/>
          </a:ln>
        </p:spPr>
      </p:sp>
      <p:sp>
        <p:nvSpPr>
          <p:cNvPr id="53251" name="Rectangle 2"/>
          <p:cNvSpPr>
            <a:spLocks noGrp="1" noChangeArrowheads="1"/>
          </p:cNvSpPr>
          <p:nvPr>
            <p:ph type="body" idx="1"/>
          </p:nvPr>
        </p:nvSpPr>
        <p:spPr>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12798213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Rectangle 1"/>
          <p:cNvSpPr>
            <a:spLocks noGrp="1" noRot="1" noChangeAspect="1" noChangeArrowheads="1" noTextEdit="1"/>
          </p:cNvSpPr>
          <p:nvPr>
            <p:ph type="sldImg"/>
          </p:nvPr>
        </p:nvSpPr>
        <p:spPr>
          <a:xfrm>
            <a:off x="-13158788" y="-11796713"/>
            <a:ext cx="14517688" cy="12490451"/>
          </a:xfrm>
          <a:solidFill>
            <a:srgbClr val="FFFFFF"/>
          </a:solidFill>
          <a:ln>
            <a:solidFill>
              <a:srgbClr val="000000"/>
            </a:solidFill>
            <a:miter lim="800000"/>
            <a:headEnd/>
            <a:tailEnd/>
          </a:ln>
        </p:spPr>
      </p:sp>
      <p:sp>
        <p:nvSpPr>
          <p:cNvPr id="55299" name="Rectangle 2"/>
          <p:cNvSpPr>
            <a:spLocks noGrp="1" noChangeArrowheads="1"/>
          </p:cNvSpPr>
          <p:nvPr>
            <p:ph type="body" idx="1"/>
          </p:nvPr>
        </p:nvSpPr>
        <p:spPr>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18888241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Rectangle 1"/>
          <p:cNvSpPr>
            <a:spLocks noGrp="1" noRot="1" noChangeAspect="1" noChangeArrowheads="1" noTextEdit="1"/>
          </p:cNvSpPr>
          <p:nvPr>
            <p:ph type="sldImg"/>
          </p:nvPr>
        </p:nvSpPr>
        <p:spPr>
          <a:xfrm>
            <a:off x="-13158788" y="-11796713"/>
            <a:ext cx="14517688" cy="12490451"/>
          </a:xfrm>
          <a:solidFill>
            <a:srgbClr val="FFFFFF"/>
          </a:solidFill>
          <a:ln>
            <a:solidFill>
              <a:srgbClr val="000000"/>
            </a:solidFill>
            <a:miter lim="800000"/>
            <a:headEnd/>
            <a:tailEnd/>
          </a:ln>
        </p:spPr>
      </p:sp>
      <p:sp>
        <p:nvSpPr>
          <p:cNvPr id="57347" name="Rectangle 2"/>
          <p:cNvSpPr>
            <a:spLocks noGrp="1" noChangeArrowheads="1"/>
          </p:cNvSpPr>
          <p:nvPr>
            <p:ph type="body" idx="1"/>
          </p:nvPr>
        </p:nvSpPr>
        <p:spPr>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17278865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1"/>
          <p:cNvSpPr>
            <a:spLocks noGrp="1" noRot="1" noChangeAspect="1" noChangeArrowheads="1" noTextEdit="1"/>
          </p:cNvSpPr>
          <p:nvPr>
            <p:ph type="sldImg"/>
          </p:nvPr>
        </p:nvSpPr>
        <p:spPr>
          <a:xfrm>
            <a:off x="-13158788" y="-11796713"/>
            <a:ext cx="14517688" cy="12490451"/>
          </a:xfrm>
          <a:solidFill>
            <a:srgbClr val="FFFFFF"/>
          </a:solidFill>
          <a:ln>
            <a:solidFill>
              <a:srgbClr val="000000"/>
            </a:solidFill>
            <a:miter lim="800000"/>
            <a:headEnd/>
            <a:tailEnd/>
          </a:ln>
        </p:spPr>
      </p:sp>
      <p:sp>
        <p:nvSpPr>
          <p:cNvPr id="59395" name="Rectangle 2"/>
          <p:cNvSpPr>
            <a:spLocks noGrp="1" noChangeArrowheads="1"/>
          </p:cNvSpPr>
          <p:nvPr>
            <p:ph type="body" idx="1"/>
          </p:nvPr>
        </p:nvSpPr>
        <p:spPr>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1563795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1"/>
          <p:cNvSpPr>
            <a:spLocks noGrp="1" noRot="1" noChangeAspect="1" noChangeArrowheads="1" noTextEdit="1"/>
          </p:cNvSpPr>
          <p:nvPr>
            <p:ph type="sldImg"/>
          </p:nvPr>
        </p:nvSpPr>
        <p:spPr>
          <a:xfrm>
            <a:off x="-13158788" y="-11796713"/>
            <a:ext cx="14517688" cy="12490451"/>
          </a:xfrm>
          <a:solidFill>
            <a:srgbClr val="FFFFFF"/>
          </a:solidFill>
          <a:ln>
            <a:solidFill>
              <a:srgbClr val="000000"/>
            </a:solidFill>
            <a:miter lim="800000"/>
            <a:headEnd/>
            <a:tailEnd/>
          </a:ln>
        </p:spPr>
      </p:sp>
      <p:sp>
        <p:nvSpPr>
          <p:cNvPr id="61443" name="Rectangle 2"/>
          <p:cNvSpPr>
            <a:spLocks noGrp="1" noChangeArrowheads="1"/>
          </p:cNvSpPr>
          <p:nvPr>
            <p:ph type="body" idx="1"/>
          </p:nvPr>
        </p:nvSpPr>
        <p:spPr>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4308283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Rectangle 1"/>
          <p:cNvSpPr>
            <a:spLocks noGrp="1" noRot="1" noChangeAspect="1" noChangeArrowheads="1" noTextEdit="1"/>
          </p:cNvSpPr>
          <p:nvPr>
            <p:ph type="sldImg"/>
          </p:nvPr>
        </p:nvSpPr>
        <p:spPr>
          <a:xfrm>
            <a:off x="-13158788" y="-11796713"/>
            <a:ext cx="14517688" cy="12490451"/>
          </a:xfrm>
          <a:solidFill>
            <a:srgbClr val="FFFFFF"/>
          </a:solidFill>
          <a:ln>
            <a:solidFill>
              <a:srgbClr val="000000"/>
            </a:solidFill>
            <a:miter lim="800000"/>
            <a:headEnd/>
            <a:tailEnd/>
          </a:ln>
        </p:spPr>
      </p:sp>
      <p:sp>
        <p:nvSpPr>
          <p:cNvPr id="63491" name="Rectangle 2"/>
          <p:cNvSpPr>
            <a:spLocks noGrp="1" noChangeArrowheads="1"/>
          </p:cNvSpPr>
          <p:nvPr>
            <p:ph type="body" idx="1"/>
          </p:nvPr>
        </p:nvSpPr>
        <p:spPr>
          <a:xfrm>
            <a:off x="685800" y="4343400"/>
            <a:ext cx="5483225" cy="4111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cs-CZ" altLang="cs-CZ" smtClean="0">
              <a:latin typeface="Times New Roman" panose="02020603050405020304" pitchFamily="18" charset="0"/>
            </a:endParaRPr>
          </a:p>
        </p:txBody>
      </p:sp>
    </p:spTree>
    <p:extLst>
      <p:ext uri="{BB962C8B-B14F-4D97-AF65-F5344CB8AC3E}">
        <p14:creationId xmlns:p14="http://schemas.microsoft.com/office/powerpoint/2010/main" val="29989808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443163"/>
            <a:ext cx="7772400" cy="16859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4457700"/>
            <a:ext cx="6400800" cy="20097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smtClean="0"/>
              <a:t>Kliknutím lze upravit styl předlohy.</a:t>
            </a:r>
            <a:endParaRPr lang="cs-CZ"/>
          </a:p>
        </p:txBody>
      </p:sp>
      <p:sp>
        <p:nvSpPr>
          <p:cNvPr id="4" name="Rectangle 3"/>
          <p:cNvSpPr>
            <a:spLocks noGrp="1" noChangeArrowheads="1"/>
          </p:cNvSpPr>
          <p:nvPr>
            <p:ph type="dt" idx="10"/>
          </p:nvPr>
        </p:nvSpPr>
        <p:spPr>
          <a:ln/>
        </p:spPr>
        <p:txBody>
          <a:bodyPr/>
          <a:lstStyle>
            <a:lvl1pPr>
              <a:defRPr/>
            </a:lvl1pPr>
          </a:lstStyle>
          <a:p>
            <a:pPr>
              <a:defRPr/>
            </a:pPr>
            <a:endParaRPr lang="cs-CZ" altLang="cs-CZ"/>
          </a:p>
        </p:txBody>
      </p:sp>
      <p:sp>
        <p:nvSpPr>
          <p:cNvPr id="5" name="Rectangle 4"/>
          <p:cNvSpPr>
            <a:spLocks noGrp="1" noChangeArrowheads="1"/>
          </p:cNvSpPr>
          <p:nvPr>
            <p:ph type="ftr" idx="11"/>
          </p:nvPr>
        </p:nvSpPr>
        <p:spPr>
          <a:ln/>
        </p:spPr>
        <p:txBody>
          <a:bodyPr/>
          <a:lstStyle>
            <a:lvl1pPr>
              <a:defRPr/>
            </a:lvl1pPr>
          </a:lstStyle>
          <a:p>
            <a:pPr>
              <a:defRPr/>
            </a:pPr>
            <a:endParaRPr lang="cs-CZ" altLang="cs-CZ"/>
          </a:p>
        </p:txBody>
      </p:sp>
      <p:sp>
        <p:nvSpPr>
          <p:cNvPr id="6" name="Rectangle 5"/>
          <p:cNvSpPr>
            <a:spLocks noGrp="1" noChangeArrowheads="1"/>
          </p:cNvSpPr>
          <p:nvPr>
            <p:ph type="sldNum" idx="12"/>
          </p:nvPr>
        </p:nvSpPr>
        <p:spPr>
          <a:ln/>
        </p:spPr>
        <p:txBody>
          <a:bodyPr/>
          <a:lstStyle>
            <a:lvl1pPr>
              <a:defRPr/>
            </a:lvl1pPr>
          </a:lstStyle>
          <a:p>
            <a:pPr>
              <a:defRPr/>
            </a:pPr>
            <a:fld id="{B96F9A1C-7868-4312-9418-010D445C6A9D}" type="slidenum">
              <a:rPr lang="cs-CZ" altLang="cs-CZ"/>
              <a:pPr>
                <a:defRPr/>
              </a:pPr>
              <a:t>‹#›</a:t>
            </a:fld>
            <a:endParaRPr lang="cs-CZ" altLang="cs-CZ"/>
          </a:p>
        </p:txBody>
      </p:sp>
    </p:spTree>
    <p:extLst>
      <p:ext uri="{BB962C8B-B14F-4D97-AF65-F5344CB8AC3E}">
        <p14:creationId xmlns:p14="http://schemas.microsoft.com/office/powerpoint/2010/main" val="2362192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3"/>
          <p:cNvSpPr>
            <a:spLocks noGrp="1" noChangeArrowheads="1"/>
          </p:cNvSpPr>
          <p:nvPr>
            <p:ph type="dt" idx="10"/>
          </p:nvPr>
        </p:nvSpPr>
        <p:spPr>
          <a:ln/>
        </p:spPr>
        <p:txBody>
          <a:bodyPr/>
          <a:lstStyle>
            <a:lvl1pPr>
              <a:defRPr/>
            </a:lvl1pPr>
          </a:lstStyle>
          <a:p>
            <a:pPr>
              <a:defRPr/>
            </a:pPr>
            <a:endParaRPr lang="cs-CZ" altLang="cs-CZ"/>
          </a:p>
        </p:txBody>
      </p:sp>
      <p:sp>
        <p:nvSpPr>
          <p:cNvPr id="5" name="Rectangle 4"/>
          <p:cNvSpPr>
            <a:spLocks noGrp="1" noChangeArrowheads="1"/>
          </p:cNvSpPr>
          <p:nvPr>
            <p:ph type="ftr" idx="11"/>
          </p:nvPr>
        </p:nvSpPr>
        <p:spPr>
          <a:ln/>
        </p:spPr>
        <p:txBody>
          <a:bodyPr/>
          <a:lstStyle>
            <a:lvl1pPr>
              <a:defRPr/>
            </a:lvl1pPr>
          </a:lstStyle>
          <a:p>
            <a:pPr>
              <a:defRPr/>
            </a:pPr>
            <a:endParaRPr lang="cs-CZ" altLang="cs-CZ"/>
          </a:p>
        </p:txBody>
      </p:sp>
      <p:sp>
        <p:nvSpPr>
          <p:cNvPr id="6" name="Rectangle 5"/>
          <p:cNvSpPr>
            <a:spLocks noGrp="1" noChangeArrowheads="1"/>
          </p:cNvSpPr>
          <p:nvPr>
            <p:ph type="sldNum" idx="12"/>
          </p:nvPr>
        </p:nvSpPr>
        <p:spPr>
          <a:ln/>
        </p:spPr>
        <p:txBody>
          <a:bodyPr/>
          <a:lstStyle>
            <a:lvl1pPr>
              <a:defRPr/>
            </a:lvl1pPr>
          </a:lstStyle>
          <a:p>
            <a:pPr>
              <a:defRPr/>
            </a:pPr>
            <a:fld id="{9E44CF2B-6A4C-4FBC-85DD-91811ED8C449}" type="slidenum">
              <a:rPr lang="cs-CZ" altLang="cs-CZ"/>
              <a:pPr>
                <a:defRPr/>
              </a:pPr>
              <a:t>‹#›</a:t>
            </a:fld>
            <a:endParaRPr lang="cs-CZ" altLang="cs-CZ"/>
          </a:p>
        </p:txBody>
      </p:sp>
    </p:spTree>
    <p:extLst>
      <p:ext uri="{BB962C8B-B14F-4D97-AF65-F5344CB8AC3E}">
        <p14:creationId xmlns:p14="http://schemas.microsoft.com/office/powerpoint/2010/main" val="446917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5054600"/>
            <a:ext cx="7772400" cy="1562100"/>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3333750"/>
            <a:ext cx="7772400" cy="17208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Kliknutím lze upravit styly předlohy textu.</a:t>
            </a:r>
          </a:p>
        </p:txBody>
      </p:sp>
      <p:sp>
        <p:nvSpPr>
          <p:cNvPr id="4" name="Rectangle 3"/>
          <p:cNvSpPr>
            <a:spLocks noGrp="1" noChangeArrowheads="1"/>
          </p:cNvSpPr>
          <p:nvPr>
            <p:ph type="dt" idx="10"/>
          </p:nvPr>
        </p:nvSpPr>
        <p:spPr>
          <a:ln/>
        </p:spPr>
        <p:txBody>
          <a:bodyPr/>
          <a:lstStyle>
            <a:lvl1pPr>
              <a:defRPr/>
            </a:lvl1pPr>
          </a:lstStyle>
          <a:p>
            <a:pPr>
              <a:defRPr/>
            </a:pPr>
            <a:endParaRPr lang="cs-CZ" altLang="cs-CZ"/>
          </a:p>
        </p:txBody>
      </p:sp>
      <p:sp>
        <p:nvSpPr>
          <p:cNvPr id="5" name="Rectangle 4"/>
          <p:cNvSpPr>
            <a:spLocks noGrp="1" noChangeArrowheads="1"/>
          </p:cNvSpPr>
          <p:nvPr>
            <p:ph type="ftr" idx="11"/>
          </p:nvPr>
        </p:nvSpPr>
        <p:spPr>
          <a:ln/>
        </p:spPr>
        <p:txBody>
          <a:bodyPr/>
          <a:lstStyle>
            <a:lvl1pPr>
              <a:defRPr/>
            </a:lvl1pPr>
          </a:lstStyle>
          <a:p>
            <a:pPr>
              <a:defRPr/>
            </a:pPr>
            <a:endParaRPr lang="cs-CZ" altLang="cs-CZ"/>
          </a:p>
        </p:txBody>
      </p:sp>
      <p:sp>
        <p:nvSpPr>
          <p:cNvPr id="6" name="Rectangle 5"/>
          <p:cNvSpPr>
            <a:spLocks noGrp="1" noChangeArrowheads="1"/>
          </p:cNvSpPr>
          <p:nvPr>
            <p:ph type="sldNum" idx="12"/>
          </p:nvPr>
        </p:nvSpPr>
        <p:spPr>
          <a:ln/>
        </p:spPr>
        <p:txBody>
          <a:bodyPr/>
          <a:lstStyle>
            <a:lvl1pPr>
              <a:defRPr/>
            </a:lvl1pPr>
          </a:lstStyle>
          <a:p>
            <a:pPr>
              <a:defRPr/>
            </a:pPr>
            <a:fld id="{29392793-FED5-4143-A271-65C3549DE3E3}" type="slidenum">
              <a:rPr lang="cs-CZ" altLang="cs-CZ"/>
              <a:pPr>
                <a:defRPr/>
              </a:pPr>
              <a:t>‹#›</a:t>
            </a:fld>
            <a:endParaRPr lang="cs-CZ" altLang="cs-CZ"/>
          </a:p>
        </p:txBody>
      </p:sp>
    </p:spTree>
    <p:extLst>
      <p:ext uri="{BB962C8B-B14F-4D97-AF65-F5344CB8AC3E}">
        <p14:creationId xmlns:p14="http://schemas.microsoft.com/office/powerpoint/2010/main" val="34281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835150"/>
            <a:ext cx="4035425" cy="6653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5025" y="1835150"/>
            <a:ext cx="4035425" cy="6653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3"/>
          <p:cNvSpPr>
            <a:spLocks noGrp="1" noChangeArrowheads="1"/>
          </p:cNvSpPr>
          <p:nvPr>
            <p:ph type="dt" idx="10"/>
          </p:nvPr>
        </p:nvSpPr>
        <p:spPr>
          <a:ln/>
        </p:spPr>
        <p:txBody>
          <a:bodyPr/>
          <a:lstStyle>
            <a:lvl1pPr>
              <a:defRPr/>
            </a:lvl1pPr>
          </a:lstStyle>
          <a:p>
            <a:pPr>
              <a:defRPr/>
            </a:pPr>
            <a:endParaRPr lang="cs-CZ" altLang="cs-CZ"/>
          </a:p>
        </p:txBody>
      </p:sp>
      <p:sp>
        <p:nvSpPr>
          <p:cNvPr id="6" name="Rectangle 4"/>
          <p:cNvSpPr>
            <a:spLocks noGrp="1" noChangeArrowheads="1"/>
          </p:cNvSpPr>
          <p:nvPr>
            <p:ph type="ftr" idx="11"/>
          </p:nvPr>
        </p:nvSpPr>
        <p:spPr>
          <a:ln/>
        </p:spPr>
        <p:txBody>
          <a:bodyPr/>
          <a:lstStyle>
            <a:lvl1pPr>
              <a:defRPr/>
            </a:lvl1pPr>
          </a:lstStyle>
          <a:p>
            <a:pPr>
              <a:defRPr/>
            </a:pPr>
            <a:endParaRPr lang="cs-CZ" altLang="cs-CZ"/>
          </a:p>
        </p:txBody>
      </p:sp>
      <p:sp>
        <p:nvSpPr>
          <p:cNvPr id="7" name="Rectangle 5"/>
          <p:cNvSpPr>
            <a:spLocks noGrp="1" noChangeArrowheads="1"/>
          </p:cNvSpPr>
          <p:nvPr>
            <p:ph type="sldNum" idx="12"/>
          </p:nvPr>
        </p:nvSpPr>
        <p:spPr>
          <a:ln/>
        </p:spPr>
        <p:txBody>
          <a:bodyPr/>
          <a:lstStyle>
            <a:lvl1pPr>
              <a:defRPr/>
            </a:lvl1pPr>
          </a:lstStyle>
          <a:p>
            <a:pPr>
              <a:defRPr/>
            </a:pPr>
            <a:fld id="{4102355C-4256-4650-AAE6-C19C543540A7}" type="slidenum">
              <a:rPr lang="cs-CZ" altLang="cs-CZ"/>
              <a:pPr>
                <a:defRPr/>
              </a:pPr>
              <a:t>‹#›</a:t>
            </a:fld>
            <a:endParaRPr lang="cs-CZ" altLang="cs-CZ"/>
          </a:p>
        </p:txBody>
      </p:sp>
    </p:spTree>
    <p:extLst>
      <p:ext uri="{BB962C8B-B14F-4D97-AF65-F5344CB8AC3E}">
        <p14:creationId xmlns:p14="http://schemas.microsoft.com/office/powerpoint/2010/main" val="3785623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314325"/>
            <a:ext cx="8229600" cy="1311275"/>
          </a:xfrm>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760538"/>
            <a:ext cx="4040188" cy="7334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493963"/>
            <a:ext cx="4040188" cy="45323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760538"/>
            <a:ext cx="4041775" cy="7334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493963"/>
            <a:ext cx="4041775" cy="45323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Rectangle 3"/>
          <p:cNvSpPr>
            <a:spLocks noGrp="1" noChangeArrowheads="1"/>
          </p:cNvSpPr>
          <p:nvPr>
            <p:ph type="dt" idx="10"/>
          </p:nvPr>
        </p:nvSpPr>
        <p:spPr>
          <a:ln/>
        </p:spPr>
        <p:txBody>
          <a:bodyPr/>
          <a:lstStyle>
            <a:lvl1pPr>
              <a:defRPr/>
            </a:lvl1pPr>
          </a:lstStyle>
          <a:p>
            <a:pPr>
              <a:defRPr/>
            </a:pPr>
            <a:endParaRPr lang="cs-CZ" altLang="cs-CZ"/>
          </a:p>
        </p:txBody>
      </p:sp>
      <p:sp>
        <p:nvSpPr>
          <p:cNvPr id="8" name="Rectangle 4"/>
          <p:cNvSpPr>
            <a:spLocks noGrp="1" noChangeArrowheads="1"/>
          </p:cNvSpPr>
          <p:nvPr>
            <p:ph type="ftr" idx="11"/>
          </p:nvPr>
        </p:nvSpPr>
        <p:spPr>
          <a:ln/>
        </p:spPr>
        <p:txBody>
          <a:bodyPr/>
          <a:lstStyle>
            <a:lvl1pPr>
              <a:defRPr/>
            </a:lvl1pPr>
          </a:lstStyle>
          <a:p>
            <a:pPr>
              <a:defRPr/>
            </a:pPr>
            <a:endParaRPr lang="cs-CZ" altLang="cs-CZ"/>
          </a:p>
        </p:txBody>
      </p:sp>
      <p:sp>
        <p:nvSpPr>
          <p:cNvPr id="9" name="Rectangle 5"/>
          <p:cNvSpPr>
            <a:spLocks noGrp="1" noChangeArrowheads="1"/>
          </p:cNvSpPr>
          <p:nvPr>
            <p:ph type="sldNum" idx="12"/>
          </p:nvPr>
        </p:nvSpPr>
        <p:spPr>
          <a:ln/>
        </p:spPr>
        <p:txBody>
          <a:bodyPr/>
          <a:lstStyle>
            <a:lvl1pPr>
              <a:defRPr/>
            </a:lvl1pPr>
          </a:lstStyle>
          <a:p>
            <a:pPr>
              <a:defRPr/>
            </a:pPr>
            <a:fld id="{41CB3966-5D03-459D-9506-100C6EC52431}" type="slidenum">
              <a:rPr lang="cs-CZ" altLang="cs-CZ"/>
              <a:pPr>
                <a:defRPr/>
              </a:pPr>
              <a:t>‹#›</a:t>
            </a:fld>
            <a:endParaRPr lang="cs-CZ" altLang="cs-CZ"/>
          </a:p>
        </p:txBody>
      </p:sp>
    </p:spTree>
    <p:extLst>
      <p:ext uri="{BB962C8B-B14F-4D97-AF65-F5344CB8AC3E}">
        <p14:creationId xmlns:p14="http://schemas.microsoft.com/office/powerpoint/2010/main" val="3538537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Rectangle 3"/>
          <p:cNvSpPr>
            <a:spLocks noGrp="1" noChangeArrowheads="1"/>
          </p:cNvSpPr>
          <p:nvPr>
            <p:ph type="dt" idx="10"/>
          </p:nvPr>
        </p:nvSpPr>
        <p:spPr>
          <a:ln/>
        </p:spPr>
        <p:txBody>
          <a:bodyPr/>
          <a:lstStyle>
            <a:lvl1pPr>
              <a:defRPr/>
            </a:lvl1pPr>
          </a:lstStyle>
          <a:p>
            <a:pPr>
              <a:defRPr/>
            </a:pPr>
            <a:endParaRPr lang="cs-CZ" altLang="cs-CZ"/>
          </a:p>
        </p:txBody>
      </p:sp>
      <p:sp>
        <p:nvSpPr>
          <p:cNvPr id="4" name="Rectangle 4"/>
          <p:cNvSpPr>
            <a:spLocks noGrp="1" noChangeArrowheads="1"/>
          </p:cNvSpPr>
          <p:nvPr>
            <p:ph type="ftr" idx="11"/>
          </p:nvPr>
        </p:nvSpPr>
        <p:spPr>
          <a:ln/>
        </p:spPr>
        <p:txBody>
          <a:bodyPr/>
          <a:lstStyle>
            <a:lvl1pPr>
              <a:defRPr/>
            </a:lvl1pPr>
          </a:lstStyle>
          <a:p>
            <a:pPr>
              <a:defRPr/>
            </a:pPr>
            <a:endParaRPr lang="cs-CZ" altLang="cs-CZ"/>
          </a:p>
        </p:txBody>
      </p:sp>
      <p:sp>
        <p:nvSpPr>
          <p:cNvPr id="5" name="Rectangle 5"/>
          <p:cNvSpPr>
            <a:spLocks noGrp="1" noChangeArrowheads="1"/>
          </p:cNvSpPr>
          <p:nvPr>
            <p:ph type="sldNum" idx="12"/>
          </p:nvPr>
        </p:nvSpPr>
        <p:spPr>
          <a:ln/>
        </p:spPr>
        <p:txBody>
          <a:bodyPr/>
          <a:lstStyle>
            <a:lvl1pPr>
              <a:defRPr/>
            </a:lvl1pPr>
          </a:lstStyle>
          <a:p>
            <a:pPr>
              <a:defRPr/>
            </a:pPr>
            <a:fld id="{49CB3428-7E6B-4EC4-889E-C04D61A56C93}" type="slidenum">
              <a:rPr lang="cs-CZ" altLang="cs-CZ"/>
              <a:pPr>
                <a:defRPr/>
              </a:pPr>
              <a:t>‹#›</a:t>
            </a:fld>
            <a:endParaRPr lang="cs-CZ" altLang="cs-CZ"/>
          </a:p>
        </p:txBody>
      </p:sp>
    </p:spTree>
    <p:extLst>
      <p:ext uri="{BB962C8B-B14F-4D97-AF65-F5344CB8AC3E}">
        <p14:creationId xmlns:p14="http://schemas.microsoft.com/office/powerpoint/2010/main" val="25698466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cs-CZ" altLang="cs-CZ"/>
          </a:p>
        </p:txBody>
      </p:sp>
      <p:sp>
        <p:nvSpPr>
          <p:cNvPr id="3" name="Rectangle 4"/>
          <p:cNvSpPr>
            <a:spLocks noGrp="1" noChangeArrowheads="1"/>
          </p:cNvSpPr>
          <p:nvPr>
            <p:ph type="ftr" idx="11"/>
          </p:nvPr>
        </p:nvSpPr>
        <p:spPr>
          <a:ln/>
        </p:spPr>
        <p:txBody>
          <a:bodyPr/>
          <a:lstStyle>
            <a:lvl1pPr>
              <a:defRPr/>
            </a:lvl1pPr>
          </a:lstStyle>
          <a:p>
            <a:pPr>
              <a:defRPr/>
            </a:pPr>
            <a:endParaRPr lang="cs-CZ" altLang="cs-CZ"/>
          </a:p>
        </p:txBody>
      </p:sp>
      <p:sp>
        <p:nvSpPr>
          <p:cNvPr id="4" name="Rectangle 5"/>
          <p:cNvSpPr>
            <a:spLocks noGrp="1" noChangeArrowheads="1"/>
          </p:cNvSpPr>
          <p:nvPr>
            <p:ph type="sldNum" idx="12"/>
          </p:nvPr>
        </p:nvSpPr>
        <p:spPr>
          <a:ln/>
        </p:spPr>
        <p:txBody>
          <a:bodyPr/>
          <a:lstStyle>
            <a:lvl1pPr>
              <a:defRPr/>
            </a:lvl1pPr>
          </a:lstStyle>
          <a:p>
            <a:pPr>
              <a:defRPr/>
            </a:pPr>
            <a:fld id="{AB76B332-BDF6-45CD-AE9C-441110C1807C}" type="slidenum">
              <a:rPr lang="cs-CZ" altLang="cs-CZ"/>
              <a:pPr>
                <a:defRPr/>
              </a:pPr>
              <a:t>‹#›</a:t>
            </a:fld>
            <a:endParaRPr lang="cs-CZ" altLang="cs-CZ"/>
          </a:p>
        </p:txBody>
      </p:sp>
    </p:spTree>
    <p:extLst>
      <p:ext uri="{BB962C8B-B14F-4D97-AF65-F5344CB8AC3E}">
        <p14:creationId xmlns:p14="http://schemas.microsoft.com/office/powerpoint/2010/main" val="868827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312738"/>
            <a:ext cx="3008313" cy="133350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312738"/>
            <a:ext cx="5111750" cy="67135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646238"/>
            <a:ext cx="3008313" cy="538003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Rectangle 3"/>
          <p:cNvSpPr>
            <a:spLocks noGrp="1" noChangeArrowheads="1"/>
          </p:cNvSpPr>
          <p:nvPr>
            <p:ph type="dt" idx="10"/>
          </p:nvPr>
        </p:nvSpPr>
        <p:spPr>
          <a:ln/>
        </p:spPr>
        <p:txBody>
          <a:bodyPr/>
          <a:lstStyle>
            <a:lvl1pPr>
              <a:defRPr/>
            </a:lvl1pPr>
          </a:lstStyle>
          <a:p>
            <a:pPr>
              <a:defRPr/>
            </a:pPr>
            <a:endParaRPr lang="cs-CZ" altLang="cs-CZ"/>
          </a:p>
        </p:txBody>
      </p:sp>
      <p:sp>
        <p:nvSpPr>
          <p:cNvPr id="6" name="Rectangle 4"/>
          <p:cNvSpPr>
            <a:spLocks noGrp="1" noChangeArrowheads="1"/>
          </p:cNvSpPr>
          <p:nvPr>
            <p:ph type="ftr" idx="11"/>
          </p:nvPr>
        </p:nvSpPr>
        <p:spPr>
          <a:ln/>
        </p:spPr>
        <p:txBody>
          <a:bodyPr/>
          <a:lstStyle>
            <a:lvl1pPr>
              <a:defRPr/>
            </a:lvl1pPr>
          </a:lstStyle>
          <a:p>
            <a:pPr>
              <a:defRPr/>
            </a:pPr>
            <a:endParaRPr lang="cs-CZ" altLang="cs-CZ"/>
          </a:p>
        </p:txBody>
      </p:sp>
      <p:sp>
        <p:nvSpPr>
          <p:cNvPr id="7" name="Rectangle 5"/>
          <p:cNvSpPr>
            <a:spLocks noGrp="1" noChangeArrowheads="1"/>
          </p:cNvSpPr>
          <p:nvPr>
            <p:ph type="sldNum" idx="12"/>
          </p:nvPr>
        </p:nvSpPr>
        <p:spPr>
          <a:ln/>
        </p:spPr>
        <p:txBody>
          <a:bodyPr/>
          <a:lstStyle>
            <a:lvl1pPr>
              <a:defRPr/>
            </a:lvl1pPr>
          </a:lstStyle>
          <a:p>
            <a:pPr>
              <a:defRPr/>
            </a:pPr>
            <a:fld id="{A6BAF7AE-4609-4340-95F5-F4152F67DD69}" type="slidenum">
              <a:rPr lang="cs-CZ" altLang="cs-CZ"/>
              <a:pPr>
                <a:defRPr/>
              </a:pPr>
              <a:t>‹#›</a:t>
            </a:fld>
            <a:endParaRPr lang="cs-CZ" altLang="cs-CZ"/>
          </a:p>
        </p:txBody>
      </p:sp>
    </p:spTree>
    <p:extLst>
      <p:ext uri="{BB962C8B-B14F-4D97-AF65-F5344CB8AC3E}">
        <p14:creationId xmlns:p14="http://schemas.microsoft.com/office/powerpoint/2010/main" val="448683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5507038"/>
            <a:ext cx="5486400" cy="649287"/>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703263"/>
            <a:ext cx="5486400" cy="47196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792288" y="6156325"/>
            <a:ext cx="5486400" cy="9239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Rectangle 3"/>
          <p:cNvSpPr>
            <a:spLocks noGrp="1" noChangeArrowheads="1"/>
          </p:cNvSpPr>
          <p:nvPr>
            <p:ph type="dt" idx="10"/>
          </p:nvPr>
        </p:nvSpPr>
        <p:spPr>
          <a:ln/>
        </p:spPr>
        <p:txBody>
          <a:bodyPr/>
          <a:lstStyle>
            <a:lvl1pPr>
              <a:defRPr/>
            </a:lvl1pPr>
          </a:lstStyle>
          <a:p>
            <a:pPr>
              <a:defRPr/>
            </a:pPr>
            <a:endParaRPr lang="cs-CZ" altLang="cs-CZ"/>
          </a:p>
        </p:txBody>
      </p:sp>
      <p:sp>
        <p:nvSpPr>
          <p:cNvPr id="6" name="Rectangle 4"/>
          <p:cNvSpPr>
            <a:spLocks noGrp="1" noChangeArrowheads="1"/>
          </p:cNvSpPr>
          <p:nvPr>
            <p:ph type="ftr" idx="11"/>
          </p:nvPr>
        </p:nvSpPr>
        <p:spPr>
          <a:ln/>
        </p:spPr>
        <p:txBody>
          <a:bodyPr/>
          <a:lstStyle>
            <a:lvl1pPr>
              <a:defRPr/>
            </a:lvl1pPr>
          </a:lstStyle>
          <a:p>
            <a:pPr>
              <a:defRPr/>
            </a:pPr>
            <a:endParaRPr lang="cs-CZ" altLang="cs-CZ"/>
          </a:p>
        </p:txBody>
      </p:sp>
      <p:sp>
        <p:nvSpPr>
          <p:cNvPr id="7" name="Rectangle 5"/>
          <p:cNvSpPr>
            <a:spLocks noGrp="1" noChangeArrowheads="1"/>
          </p:cNvSpPr>
          <p:nvPr>
            <p:ph type="sldNum" idx="12"/>
          </p:nvPr>
        </p:nvSpPr>
        <p:spPr>
          <a:ln/>
        </p:spPr>
        <p:txBody>
          <a:bodyPr/>
          <a:lstStyle>
            <a:lvl1pPr>
              <a:defRPr/>
            </a:lvl1pPr>
          </a:lstStyle>
          <a:p>
            <a:pPr>
              <a:defRPr/>
            </a:pPr>
            <a:fld id="{7F2C977A-A212-414B-B15D-0B599BA78A67}" type="slidenum">
              <a:rPr lang="cs-CZ" altLang="cs-CZ"/>
              <a:pPr>
                <a:defRPr/>
              </a:pPr>
              <a:t>‹#›</a:t>
            </a:fld>
            <a:endParaRPr lang="cs-CZ" altLang="cs-CZ"/>
          </a:p>
        </p:txBody>
      </p:sp>
    </p:spTree>
    <p:extLst>
      <p:ext uri="{BB962C8B-B14F-4D97-AF65-F5344CB8AC3E}">
        <p14:creationId xmlns:p14="http://schemas.microsoft.com/office/powerpoint/2010/main" val="634555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3"/>
          <p:cNvSpPr>
            <a:spLocks noGrp="1" noChangeArrowheads="1"/>
          </p:cNvSpPr>
          <p:nvPr>
            <p:ph type="dt" idx="10"/>
          </p:nvPr>
        </p:nvSpPr>
        <p:spPr>
          <a:ln/>
        </p:spPr>
        <p:txBody>
          <a:bodyPr/>
          <a:lstStyle>
            <a:lvl1pPr>
              <a:defRPr/>
            </a:lvl1pPr>
          </a:lstStyle>
          <a:p>
            <a:pPr>
              <a:defRPr/>
            </a:pPr>
            <a:endParaRPr lang="cs-CZ" altLang="cs-CZ"/>
          </a:p>
        </p:txBody>
      </p:sp>
      <p:sp>
        <p:nvSpPr>
          <p:cNvPr id="5" name="Rectangle 4"/>
          <p:cNvSpPr>
            <a:spLocks noGrp="1" noChangeArrowheads="1"/>
          </p:cNvSpPr>
          <p:nvPr>
            <p:ph type="ftr" idx="11"/>
          </p:nvPr>
        </p:nvSpPr>
        <p:spPr>
          <a:ln/>
        </p:spPr>
        <p:txBody>
          <a:bodyPr/>
          <a:lstStyle>
            <a:lvl1pPr>
              <a:defRPr/>
            </a:lvl1pPr>
          </a:lstStyle>
          <a:p>
            <a:pPr>
              <a:defRPr/>
            </a:pPr>
            <a:endParaRPr lang="cs-CZ" altLang="cs-CZ"/>
          </a:p>
        </p:txBody>
      </p:sp>
      <p:sp>
        <p:nvSpPr>
          <p:cNvPr id="6" name="Rectangle 5"/>
          <p:cNvSpPr>
            <a:spLocks noGrp="1" noChangeArrowheads="1"/>
          </p:cNvSpPr>
          <p:nvPr>
            <p:ph type="sldNum" idx="12"/>
          </p:nvPr>
        </p:nvSpPr>
        <p:spPr>
          <a:ln/>
        </p:spPr>
        <p:txBody>
          <a:bodyPr/>
          <a:lstStyle>
            <a:lvl1pPr>
              <a:defRPr/>
            </a:lvl1pPr>
          </a:lstStyle>
          <a:p>
            <a:pPr>
              <a:defRPr/>
            </a:pPr>
            <a:fld id="{FF3CEDEC-49AF-40E3-8E57-6D3A483BA31B}" type="slidenum">
              <a:rPr lang="cs-CZ" altLang="cs-CZ"/>
              <a:pPr>
                <a:defRPr/>
              </a:pPr>
              <a:t>‹#›</a:t>
            </a:fld>
            <a:endParaRPr lang="cs-CZ" altLang="cs-CZ"/>
          </a:p>
        </p:txBody>
      </p:sp>
    </p:spTree>
    <p:extLst>
      <p:ext uri="{BB962C8B-B14F-4D97-AF65-F5344CB8AC3E}">
        <p14:creationId xmlns:p14="http://schemas.microsoft.com/office/powerpoint/2010/main" val="1939565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4638" y="146050"/>
            <a:ext cx="2055812" cy="8342313"/>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146050"/>
            <a:ext cx="6015038" cy="8342313"/>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3"/>
          <p:cNvSpPr>
            <a:spLocks noGrp="1" noChangeArrowheads="1"/>
          </p:cNvSpPr>
          <p:nvPr>
            <p:ph type="dt" idx="10"/>
          </p:nvPr>
        </p:nvSpPr>
        <p:spPr>
          <a:ln/>
        </p:spPr>
        <p:txBody>
          <a:bodyPr/>
          <a:lstStyle>
            <a:lvl1pPr>
              <a:defRPr/>
            </a:lvl1pPr>
          </a:lstStyle>
          <a:p>
            <a:pPr>
              <a:defRPr/>
            </a:pPr>
            <a:endParaRPr lang="cs-CZ" altLang="cs-CZ"/>
          </a:p>
        </p:txBody>
      </p:sp>
      <p:sp>
        <p:nvSpPr>
          <p:cNvPr id="5" name="Rectangle 4"/>
          <p:cNvSpPr>
            <a:spLocks noGrp="1" noChangeArrowheads="1"/>
          </p:cNvSpPr>
          <p:nvPr>
            <p:ph type="ftr" idx="11"/>
          </p:nvPr>
        </p:nvSpPr>
        <p:spPr>
          <a:ln/>
        </p:spPr>
        <p:txBody>
          <a:bodyPr/>
          <a:lstStyle>
            <a:lvl1pPr>
              <a:defRPr/>
            </a:lvl1pPr>
          </a:lstStyle>
          <a:p>
            <a:pPr>
              <a:defRPr/>
            </a:pPr>
            <a:endParaRPr lang="cs-CZ" altLang="cs-CZ"/>
          </a:p>
        </p:txBody>
      </p:sp>
      <p:sp>
        <p:nvSpPr>
          <p:cNvPr id="6" name="Rectangle 5"/>
          <p:cNvSpPr>
            <a:spLocks noGrp="1" noChangeArrowheads="1"/>
          </p:cNvSpPr>
          <p:nvPr>
            <p:ph type="sldNum" idx="12"/>
          </p:nvPr>
        </p:nvSpPr>
        <p:spPr>
          <a:ln/>
        </p:spPr>
        <p:txBody>
          <a:bodyPr/>
          <a:lstStyle>
            <a:lvl1pPr>
              <a:defRPr/>
            </a:lvl1pPr>
          </a:lstStyle>
          <a:p>
            <a:pPr>
              <a:defRPr/>
            </a:pPr>
            <a:fld id="{D4DBEC85-0608-4AC3-8248-A5AB69F4823A}" type="slidenum">
              <a:rPr lang="cs-CZ" altLang="cs-CZ"/>
              <a:pPr>
                <a:defRPr/>
              </a:pPr>
              <a:t>‹#›</a:t>
            </a:fld>
            <a:endParaRPr lang="cs-CZ" altLang="cs-CZ"/>
          </a:p>
        </p:txBody>
      </p:sp>
    </p:spTree>
    <p:extLst>
      <p:ext uri="{BB962C8B-B14F-4D97-AF65-F5344CB8AC3E}">
        <p14:creationId xmlns:p14="http://schemas.microsoft.com/office/powerpoint/2010/main" val="22779463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Vlastní rozlože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46050"/>
            <a:ext cx="8223250" cy="1641475"/>
          </a:xfrm>
        </p:spPr>
        <p:txBody>
          <a:bodyPr/>
          <a:lstStyle/>
          <a:p>
            <a:r>
              <a:rPr lang="cs-CZ" smtClean="0"/>
              <a:t>Kliknutím lze upravit styl.</a:t>
            </a:r>
            <a:endParaRPr lang="cs-CZ"/>
          </a:p>
        </p:txBody>
      </p:sp>
      <p:sp>
        <p:nvSpPr>
          <p:cNvPr id="3" name="Rectangle 3"/>
          <p:cNvSpPr>
            <a:spLocks noGrp="1" noChangeArrowheads="1"/>
          </p:cNvSpPr>
          <p:nvPr>
            <p:ph type="dt" idx="10"/>
          </p:nvPr>
        </p:nvSpPr>
        <p:spPr>
          <a:ln/>
        </p:spPr>
        <p:txBody>
          <a:bodyPr/>
          <a:lstStyle>
            <a:lvl1pPr>
              <a:defRPr/>
            </a:lvl1pPr>
          </a:lstStyle>
          <a:p>
            <a:pPr>
              <a:defRPr/>
            </a:pPr>
            <a:endParaRPr lang="cs-CZ" altLang="cs-CZ"/>
          </a:p>
        </p:txBody>
      </p:sp>
      <p:sp>
        <p:nvSpPr>
          <p:cNvPr id="4" name="Rectangle 4"/>
          <p:cNvSpPr>
            <a:spLocks noGrp="1" noChangeArrowheads="1"/>
          </p:cNvSpPr>
          <p:nvPr>
            <p:ph type="ftr" idx="11"/>
          </p:nvPr>
        </p:nvSpPr>
        <p:spPr>
          <a:ln/>
        </p:spPr>
        <p:txBody>
          <a:bodyPr/>
          <a:lstStyle>
            <a:lvl1pPr>
              <a:defRPr/>
            </a:lvl1pPr>
          </a:lstStyle>
          <a:p>
            <a:pPr>
              <a:defRPr/>
            </a:pPr>
            <a:endParaRPr lang="cs-CZ" altLang="cs-CZ"/>
          </a:p>
        </p:txBody>
      </p:sp>
      <p:sp>
        <p:nvSpPr>
          <p:cNvPr id="5" name="Rectangle 5"/>
          <p:cNvSpPr>
            <a:spLocks noGrp="1" noChangeArrowheads="1"/>
          </p:cNvSpPr>
          <p:nvPr>
            <p:ph type="sldNum" idx="12"/>
          </p:nvPr>
        </p:nvSpPr>
        <p:spPr>
          <a:ln/>
        </p:spPr>
        <p:txBody>
          <a:bodyPr/>
          <a:lstStyle>
            <a:lvl1pPr>
              <a:defRPr/>
            </a:lvl1pPr>
          </a:lstStyle>
          <a:p>
            <a:pPr>
              <a:defRPr/>
            </a:pPr>
            <a:fld id="{09C461E4-5A6C-4B4F-8D36-B726223EB258}" type="slidenum">
              <a:rPr lang="cs-CZ" altLang="cs-CZ"/>
              <a:pPr>
                <a:defRPr/>
              </a:pPr>
              <a:t>‹#›</a:t>
            </a:fld>
            <a:endParaRPr lang="cs-CZ" altLang="cs-CZ"/>
          </a:p>
        </p:txBody>
      </p:sp>
    </p:spTree>
    <p:extLst>
      <p:ext uri="{BB962C8B-B14F-4D97-AF65-F5344CB8AC3E}">
        <p14:creationId xmlns:p14="http://schemas.microsoft.com/office/powerpoint/2010/main" val="2893399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457200" y="146050"/>
            <a:ext cx="8223250" cy="164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p>
            <a:pPr lvl="0"/>
            <a:r>
              <a:rPr lang="en-GB" altLang="cs-CZ" smtClean="0"/>
              <a:t>Klepněte pro úpravu formátu titulního textu</a:t>
            </a:r>
          </a:p>
        </p:txBody>
      </p:sp>
      <p:sp>
        <p:nvSpPr>
          <p:cNvPr id="1027" name="Rectangle 2"/>
          <p:cNvSpPr>
            <a:spLocks noGrp="1" noChangeArrowheads="1"/>
          </p:cNvSpPr>
          <p:nvPr>
            <p:ph type="body" idx="1"/>
          </p:nvPr>
        </p:nvSpPr>
        <p:spPr bwMode="auto">
          <a:xfrm>
            <a:off x="457200" y="1835150"/>
            <a:ext cx="8223250" cy="665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bodyPr>
          <a:lstStyle/>
          <a:p>
            <a:pPr lvl="0"/>
            <a:r>
              <a:rPr lang="en-GB" altLang="cs-CZ" smtClean="0"/>
              <a:t>Klepněte pro úpravu formátu textu osnovy</a:t>
            </a:r>
          </a:p>
          <a:p>
            <a:pPr lvl="1"/>
            <a:r>
              <a:rPr lang="en-GB" altLang="cs-CZ" smtClean="0"/>
              <a:t>Druhá úroveň</a:t>
            </a:r>
          </a:p>
          <a:p>
            <a:pPr lvl="2"/>
            <a:r>
              <a:rPr lang="en-GB" altLang="cs-CZ" smtClean="0"/>
              <a:t>Třetí úroveň</a:t>
            </a:r>
          </a:p>
          <a:p>
            <a:pPr lvl="3"/>
            <a:r>
              <a:rPr lang="en-GB" altLang="cs-CZ" smtClean="0"/>
              <a:t>Čtvrtá úroveň osnovy</a:t>
            </a:r>
          </a:p>
          <a:p>
            <a:pPr lvl="4"/>
            <a:r>
              <a:rPr lang="en-GB" altLang="cs-CZ" smtClean="0"/>
              <a:t>Pátá úroveň osnovy</a:t>
            </a:r>
          </a:p>
          <a:p>
            <a:pPr lvl="4"/>
            <a:r>
              <a:rPr lang="en-GB" altLang="cs-CZ" smtClean="0"/>
              <a:t>Šestá úroveň</a:t>
            </a:r>
          </a:p>
          <a:p>
            <a:pPr lvl="4"/>
            <a:r>
              <a:rPr lang="en-GB" altLang="cs-CZ" smtClean="0"/>
              <a:t>Sedmá úroveň</a:t>
            </a:r>
          </a:p>
          <a:p>
            <a:pPr lvl="4"/>
            <a:r>
              <a:rPr lang="en-GB" altLang="cs-CZ" smtClean="0"/>
              <a:t>Osmá úroveň textu</a:t>
            </a:r>
          </a:p>
          <a:p>
            <a:pPr lvl="4"/>
            <a:r>
              <a:rPr lang="en-GB" altLang="cs-CZ" smtClean="0"/>
              <a:t>Devátá úroveň</a:t>
            </a:r>
          </a:p>
        </p:txBody>
      </p:sp>
      <p:sp>
        <p:nvSpPr>
          <p:cNvPr id="2" name="Rectangle 3"/>
          <p:cNvSpPr>
            <a:spLocks noGrp="1" noChangeArrowheads="1"/>
          </p:cNvSpPr>
          <p:nvPr>
            <p:ph type="dt"/>
          </p:nvPr>
        </p:nvSpPr>
        <p:spPr bwMode="auto">
          <a:xfrm>
            <a:off x="457200" y="7162800"/>
            <a:ext cx="2127250" cy="539750"/>
          </a:xfrm>
          <a:prstGeom prst="rect">
            <a:avLst/>
          </a:prstGeom>
          <a:noFill/>
          <a:ln>
            <a:noFill/>
          </a:ln>
          <a:effectLst/>
          <a:extLst/>
        </p:spPr>
        <p:txBody>
          <a:bodyPr vert="horz" wrap="square" lIns="90000" tIns="46800" rIns="90000" bIns="46800" numCol="1" anchor="t" anchorCtr="0" compatLnSpc="1">
            <a:prstTxWarp prst="textNoShape">
              <a:avLst/>
            </a:prstTxWarp>
          </a:bodyPr>
          <a:lstStyle>
            <a:lvl1pPr eaLnBrk="1" hangingPunct="1">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n-ea"/>
                <a:cs typeface="Lucida Sans Unicode" pitchFamily="32" charset="0"/>
              </a:defRPr>
            </a:lvl1pPr>
          </a:lstStyle>
          <a:p>
            <a:pPr>
              <a:defRPr/>
            </a:pPr>
            <a:endParaRPr lang="cs-CZ" altLang="cs-CZ"/>
          </a:p>
        </p:txBody>
      </p:sp>
      <p:sp>
        <p:nvSpPr>
          <p:cNvPr id="1028" name="Rectangle 4"/>
          <p:cNvSpPr>
            <a:spLocks noGrp="1" noChangeArrowheads="1"/>
          </p:cNvSpPr>
          <p:nvPr>
            <p:ph type="ftr"/>
          </p:nvPr>
        </p:nvSpPr>
        <p:spPr bwMode="auto">
          <a:xfrm>
            <a:off x="3124200" y="7162800"/>
            <a:ext cx="2889250" cy="539750"/>
          </a:xfrm>
          <a:prstGeom prst="rect">
            <a:avLst/>
          </a:prstGeom>
          <a:noFill/>
          <a:ln>
            <a:noFill/>
          </a:ln>
          <a:effectLst/>
          <a:extLst/>
        </p:spPr>
        <p:txBody>
          <a:bodyPr vert="horz" wrap="square" lIns="90000" tIns="46800" rIns="90000" bIns="46800" numCol="1" anchor="t" anchorCtr="0" compatLnSpc="1">
            <a:prstTxWarp prst="textNoShape">
              <a:avLst/>
            </a:prstTxWarp>
          </a:bodyPr>
          <a:lstStyle>
            <a:lvl1pPr eaLnBrk="1" hangingPunct="1">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charset="0"/>
                <a:ea typeface="+mn-ea"/>
                <a:cs typeface="Lucida Sans Unicode" pitchFamily="32" charset="0"/>
              </a:defRPr>
            </a:lvl1pPr>
          </a:lstStyle>
          <a:p>
            <a:pPr>
              <a:defRPr/>
            </a:pPr>
            <a:endParaRPr lang="cs-CZ" altLang="cs-CZ"/>
          </a:p>
        </p:txBody>
      </p:sp>
      <p:sp>
        <p:nvSpPr>
          <p:cNvPr id="1029" name="Rectangle 5"/>
          <p:cNvSpPr>
            <a:spLocks noGrp="1" noChangeArrowheads="1"/>
          </p:cNvSpPr>
          <p:nvPr>
            <p:ph type="sldNum"/>
          </p:nvPr>
        </p:nvSpPr>
        <p:spPr bwMode="auto">
          <a:xfrm>
            <a:off x="6553200" y="7162800"/>
            <a:ext cx="2127250" cy="539750"/>
          </a:xfrm>
          <a:prstGeom prst="rect">
            <a:avLst/>
          </a:prstGeom>
          <a:noFill/>
          <a:ln>
            <a:noFill/>
          </a:ln>
          <a:effectLst/>
          <a:extLst/>
        </p:spPr>
        <p:txBody>
          <a:bodyPr vert="horz" wrap="square" lIns="90000" tIns="46800" rIns="90000" bIns="46800" numCol="1" anchor="t" anchorCtr="0" compatLnSpc="1">
            <a:prstTxWarp prst="textNoShape">
              <a:avLst/>
            </a:prstTxWarp>
          </a:bodyPr>
          <a:lstStyle>
            <a:lvl1pPr eaLnBrk="1" hangingPunct="1">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defRPr>
            </a:lvl1pPr>
          </a:lstStyle>
          <a:p>
            <a:pPr>
              <a:defRPr/>
            </a:pPr>
            <a:fld id="{D046F188-8718-43FB-95FF-96401BBD8A62}" type="slidenum">
              <a:rPr lang="cs-CZ" altLang="cs-CZ"/>
              <a:pPr>
                <a:defRPr/>
              </a:pPr>
              <a:t>‹#›</a:t>
            </a:fld>
            <a:endParaRPr lang="cs-CZ" alt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49263" rtl="0" eaLnBrk="0" fontAlgn="base" hangingPunct="0">
        <a:spcBef>
          <a:spcPct val="0"/>
        </a:spcBef>
        <a:spcAft>
          <a:spcPct val="0"/>
        </a:spcAft>
        <a:buClr>
          <a:srgbClr val="000000"/>
        </a:buClr>
        <a:buSzPct val="100000"/>
        <a:buFont typeface="Times New Roman" panose="02020603050405020304" pitchFamily="18" charset="0"/>
        <a:defRPr sz="50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anose="02020603050405020304" pitchFamily="18" charset="0"/>
        <a:defRPr sz="5000">
          <a:solidFill>
            <a:srgbClr val="000000"/>
          </a:solidFill>
          <a:latin typeface="Arial" charset="0"/>
          <a:ea typeface="Lucida Sans Unicode" pitchFamily="32" charset="0"/>
          <a:cs typeface="Lucida Sans Unicode" pitchFamily="32" charset="0"/>
        </a:defRPr>
      </a:lvl2pPr>
      <a:lvl3pPr algn="ctr" defTabSz="449263" rtl="0" eaLnBrk="0" fontAlgn="base" hangingPunct="0">
        <a:spcBef>
          <a:spcPct val="0"/>
        </a:spcBef>
        <a:spcAft>
          <a:spcPct val="0"/>
        </a:spcAft>
        <a:buClr>
          <a:srgbClr val="000000"/>
        </a:buClr>
        <a:buSzPct val="100000"/>
        <a:buFont typeface="Times New Roman" panose="02020603050405020304" pitchFamily="18" charset="0"/>
        <a:defRPr sz="5000">
          <a:solidFill>
            <a:srgbClr val="000000"/>
          </a:solidFill>
          <a:latin typeface="Arial" charset="0"/>
          <a:ea typeface="Lucida Sans Unicode" pitchFamily="32" charset="0"/>
          <a:cs typeface="Lucida Sans Unicode" pitchFamily="32" charset="0"/>
        </a:defRPr>
      </a:lvl3pPr>
      <a:lvl4pPr algn="ctr" defTabSz="449263" rtl="0" eaLnBrk="0" fontAlgn="base" hangingPunct="0">
        <a:spcBef>
          <a:spcPct val="0"/>
        </a:spcBef>
        <a:spcAft>
          <a:spcPct val="0"/>
        </a:spcAft>
        <a:buClr>
          <a:srgbClr val="000000"/>
        </a:buClr>
        <a:buSzPct val="100000"/>
        <a:buFont typeface="Times New Roman" panose="02020603050405020304" pitchFamily="18" charset="0"/>
        <a:defRPr sz="5000">
          <a:solidFill>
            <a:srgbClr val="000000"/>
          </a:solidFill>
          <a:latin typeface="Arial" charset="0"/>
          <a:ea typeface="Lucida Sans Unicode" pitchFamily="32" charset="0"/>
          <a:cs typeface="Lucida Sans Unicode" pitchFamily="32" charset="0"/>
        </a:defRPr>
      </a:lvl4pPr>
      <a:lvl5pPr algn="ctr" defTabSz="449263" rtl="0" eaLnBrk="0" fontAlgn="base" hangingPunct="0">
        <a:spcBef>
          <a:spcPct val="0"/>
        </a:spcBef>
        <a:spcAft>
          <a:spcPct val="0"/>
        </a:spcAft>
        <a:buClr>
          <a:srgbClr val="000000"/>
        </a:buClr>
        <a:buSzPct val="100000"/>
        <a:buFont typeface="Times New Roman" panose="02020603050405020304" pitchFamily="18" charset="0"/>
        <a:defRPr sz="5000">
          <a:solidFill>
            <a:srgbClr val="000000"/>
          </a:solidFill>
          <a:latin typeface="Arial" charset="0"/>
          <a:ea typeface="Lucida Sans Unicode" pitchFamily="32" charset="0"/>
          <a:cs typeface="Lucida Sans Unicode" pitchFamily="32" charset="0"/>
        </a:defRPr>
      </a:lvl5pPr>
      <a:lvl6pPr marL="2514600" indent="-228600" algn="ctr" defTabSz="449263" rtl="0" fontAlgn="base">
        <a:spcBef>
          <a:spcPct val="0"/>
        </a:spcBef>
        <a:spcAft>
          <a:spcPct val="0"/>
        </a:spcAft>
        <a:buClr>
          <a:srgbClr val="000000"/>
        </a:buClr>
        <a:buSzPct val="100000"/>
        <a:buFont typeface="Times New Roman" pitchFamily="16" charset="0"/>
        <a:defRPr sz="5000">
          <a:solidFill>
            <a:srgbClr val="000000"/>
          </a:solidFill>
          <a:latin typeface="Arial" charset="0"/>
          <a:ea typeface="Lucida Sans Unicode" pitchFamily="32" charset="0"/>
          <a:cs typeface="Lucida Sans Unicode" pitchFamily="32" charset="0"/>
        </a:defRPr>
      </a:lvl6pPr>
      <a:lvl7pPr marL="2971800" indent="-228600" algn="ctr" defTabSz="449263" rtl="0" fontAlgn="base">
        <a:spcBef>
          <a:spcPct val="0"/>
        </a:spcBef>
        <a:spcAft>
          <a:spcPct val="0"/>
        </a:spcAft>
        <a:buClr>
          <a:srgbClr val="000000"/>
        </a:buClr>
        <a:buSzPct val="100000"/>
        <a:buFont typeface="Times New Roman" pitchFamily="16" charset="0"/>
        <a:defRPr sz="5000">
          <a:solidFill>
            <a:srgbClr val="000000"/>
          </a:solidFill>
          <a:latin typeface="Arial" charset="0"/>
          <a:ea typeface="Lucida Sans Unicode" pitchFamily="32" charset="0"/>
          <a:cs typeface="Lucida Sans Unicode" pitchFamily="32" charset="0"/>
        </a:defRPr>
      </a:lvl7pPr>
      <a:lvl8pPr marL="3429000" indent="-228600" algn="ctr" defTabSz="449263" rtl="0" fontAlgn="base">
        <a:spcBef>
          <a:spcPct val="0"/>
        </a:spcBef>
        <a:spcAft>
          <a:spcPct val="0"/>
        </a:spcAft>
        <a:buClr>
          <a:srgbClr val="000000"/>
        </a:buClr>
        <a:buSzPct val="100000"/>
        <a:buFont typeface="Times New Roman" pitchFamily="16" charset="0"/>
        <a:defRPr sz="5000">
          <a:solidFill>
            <a:srgbClr val="000000"/>
          </a:solidFill>
          <a:latin typeface="Arial" charset="0"/>
          <a:ea typeface="Lucida Sans Unicode" pitchFamily="32" charset="0"/>
          <a:cs typeface="Lucida Sans Unicode" pitchFamily="32" charset="0"/>
        </a:defRPr>
      </a:lvl8pPr>
      <a:lvl9pPr marL="3886200" indent="-228600" algn="ctr" defTabSz="449263" rtl="0" fontAlgn="base">
        <a:spcBef>
          <a:spcPct val="0"/>
        </a:spcBef>
        <a:spcAft>
          <a:spcPct val="0"/>
        </a:spcAft>
        <a:buClr>
          <a:srgbClr val="000000"/>
        </a:buClr>
        <a:buSzPct val="100000"/>
        <a:buFont typeface="Times New Roman" pitchFamily="16" charset="0"/>
        <a:defRPr sz="5000">
          <a:solidFill>
            <a:srgbClr val="000000"/>
          </a:solidFill>
          <a:latin typeface="Arial" charset="0"/>
          <a:ea typeface="Lucida Sans Unicode" pitchFamily="32" charset="0"/>
          <a:cs typeface="Lucida Sans Unicode" pitchFamily="32" charset="0"/>
        </a:defRPr>
      </a:lvl9pPr>
    </p:titleStyle>
    <p:bodyStyle>
      <a:lvl1pPr marL="342900" indent="-342900" algn="l" defTabSz="449263" rtl="0" eaLnBrk="0" fontAlgn="base" hangingPunct="0">
        <a:spcBef>
          <a:spcPts val="913"/>
        </a:spcBef>
        <a:spcAft>
          <a:spcPct val="0"/>
        </a:spcAft>
        <a:buClr>
          <a:srgbClr val="000000"/>
        </a:buClr>
        <a:buSzPct val="100000"/>
        <a:buFont typeface="Times New Roman" panose="02020603050405020304" pitchFamily="18" charset="0"/>
        <a:defRPr sz="3700">
          <a:solidFill>
            <a:srgbClr val="000000"/>
          </a:solidFill>
          <a:latin typeface="+mn-lt"/>
          <a:ea typeface="+mn-ea"/>
          <a:cs typeface="+mn-cs"/>
        </a:defRPr>
      </a:lvl1pPr>
      <a:lvl2pPr marL="742950" indent="-285750" algn="l" defTabSz="449263" rtl="0" eaLnBrk="0" fontAlgn="base" hangingPunct="0">
        <a:spcBef>
          <a:spcPts val="800"/>
        </a:spcBef>
        <a:spcAft>
          <a:spcPct val="0"/>
        </a:spcAft>
        <a:buClr>
          <a:srgbClr val="000000"/>
        </a:buClr>
        <a:buSzPct val="100000"/>
        <a:buFont typeface="Times New Roman" panose="02020603050405020304" pitchFamily="18" charset="0"/>
        <a:defRPr sz="3200">
          <a:solidFill>
            <a:srgbClr val="000000"/>
          </a:solidFill>
          <a:latin typeface="+mn-lt"/>
          <a:ea typeface="+mn-ea"/>
          <a:cs typeface="+mn-cs"/>
        </a:defRPr>
      </a:lvl2pPr>
      <a:lvl3pPr marL="1143000" indent="-228600" algn="l" defTabSz="449263" rtl="0" eaLnBrk="0" fontAlgn="base" hangingPunct="0">
        <a:spcBef>
          <a:spcPts val="688"/>
        </a:spcBef>
        <a:spcAft>
          <a:spcPct val="0"/>
        </a:spcAft>
        <a:buClr>
          <a:srgbClr val="000000"/>
        </a:buClr>
        <a:buSzPct val="100000"/>
        <a:buFont typeface="Times New Roman" panose="02020603050405020304" pitchFamily="18" charset="0"/>
        <a:defRPr sz="2800">
          <a:solidFill>
            <a:srgbClr val="000000"/>
          </a:solidFill>
          <a:latin typeface="+mn-lt"/>
          <a:ea typeface="+mn-ea"/>
          <a:cs typeface="+mn-cs"/>
        </a:defRPr>
      </a:lvl3pPr>
      <a:lvl4pPr marL="1600200" indent="-228600" algn="l" defTabSz="449263" rtl="0" eaLnBrk="0" fontAlgn="base" hangingPunct="0">
        <a:spcBef>
          <a:spcPts val="563"/>
        </a:spcBef>
        <a:spcAft>
          <a:spcPct val="0"/>
        </a:spcAft>
        <a:buClr>
          <a:srgbClr val="000000"/>
        </a:buClr>
        <a:buSzPct val="100000"/>
        <a:buFont typeface="Times New Roman" panose="02020603050405020304" pitchFamily="18" charset="0"/>
        <a:defRPr sz="2300">
          <a:solidFill>
            <a:srgbClr val="000000"/>
          </a:solidFill>
          <a:latin typeface="+mn-lt"/>
          <a:ea typeface="+mn-ea"/>
          <a:cs typeface="+mn-cs"/>
        </a:defRPr>
      </a:lvl4pPr>
      <a:lvl5pPr marL="2057400" indent="-228600" algn="l" defTabSz="449263" rtl="0" eaLnBrk="0" fontAlgn="base" hangingPunct="0">
        <a:spcBef>
          <a:spcPts val="563"/>
        </a:spcBef>
        <a:spcAft>
          <a:spcPct val="0"/>
        </a:spcAft>
        <a:buClr>
          <a:srgbClr val="000000"/>
        </a:buClr>
        <a:buSzPct val="100000"/>
        <a:buFont typeface="Times New Roman" panose="02020603050405020304" pitchFamily="18" charset="0"/>
        <a:defRPr sz="2300">
          <a:solidFill>
            <a:srgbClr val="000000"/>
          </a:solidFill>
          <a:latin typeface="+mn-lt"/>
          <a:ea typeface="+mn-ea"/>
          <a:cs typeface="+mn-cs"/>
        </a:defRPr>
      </a:lvl5pPr>
      <a:lvl6pPr marL="2514600" indent="-228600" algn="l" defTabSz="449263" rtl="0" fontAlgn="base">
        <a:spcBef>
          <a:spcPts val="563"/>
        </a:spcBef>
        <a:spcAft>
          <a:spcPct val="0"/>
        </a:spcAft>
        <a:buClr>
          <a:srgbClr val="000000"/>
        </a:buClr>
        <a:buSzPct val="100000"/>
        <a:buFont typeface="Times New Roman" pitchFamily="16" charset="0"/>
        <a:defRPr sz="2300">
          <a:solidFill>
            <a:srgbClr val="000000"/>
          </a:solidFill>
          <a:latin typeface="+mn-lt"/>
          <a:ea typeface="+mn-ea"/>
          <a:cs typeface="+mn-cs"/>
        </a:defRPr>
      </a:lvl6pPr>
      <a:lvl7pPr marL="2971800" indent="-228600" algn="l" defTabSz="449263" rtl="0" fontAlgn="base">
        <a:spcBef>
          <a:spcPts val="563"/>
        </a:spcBef>
        <a:spcAft>
          <a:spcPct val="0"/>
        </a:spcAft>
        <a:buClr>
          <a:srgbClr val="000000"/>
        </a:buClr>
        <a:buSzPct val="100000"/>
        <a:buFont typeface="Times New Roman" pitchFamily="16" charset="0"/>
        <a:defRPr sz="2300">
          <a:solidFill>
            <a:srgbClr val="000000"/>
          </a:solidFill>
          <a:latin typeface="+mn-lt"/>
          <a:ea typeface="+mn-ea"/>
          <a:cs typeface="+mn-cs"/>
        </a:defRPr>
      </a:lvl7pPr>
      <a:lvl8pPr marL="3429000" indent="-228600" algn="l" defTabSz="449263" rtl="0" fontAlgn="base">
        <a:spcBef>
          <a:spcPts val="563"/>
        </a:spcBef>
        <a:spcAft>
          <a:spcPct val="0"/>
        </a:spcAft>
        <a:buClr>
          <a:srgbClr val="000000"/>
        </a:buClr>
        <a:buSzPct val="100000"/>
        <a:buFont typeface="Times New Roman" pitchFamily="16" charset="0"/>
        <a:defRPr sz="2300">
          <a:solidFill>
            <a:srgbClr val="000000"/>
          </a:solidFill>
          <a:latin typeface="+mn-lt"/>
          <a:ea typeface="+mn-ea"/>
          <a:cs typeface="+mn-cs"/>
        </a:defRPr>
      </a:lvl8pPr>
      <a:lvl9pPr marL="3886200" indent="-228600" algn="l" defTabSz="449263" rtl="0" fontAlgn="base">
        <a:spcBef>
          <a:spcPts val="563"/>
        </a:spcBef>
        <a:spcAft>
          <a:spcPct val="0"/>
        </a:spcAft>
        <a:buClr>
          <a:srgbClr val="000000"/>
        </a:buClr>
        <a:buSzPct val="100000"/>
        <a:buFont typeface="Times New Roman" pitchFamily="16" charset="0"/>
        <a:defRPr sz="2300">
          <a:solidFill>
            <a:srgbClr val="000000"/>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audio" Target="../media/media7.m4a"/><Relationship Id="rId7" Type="http://schemas.openxmlformats.org/officeDocument/2006/relationships/image" Target="../media/image10.wmf"/><Relationship Id="rId2" Type="http://schemas.microsoft.com/office/2007/relationships/media" Target="../media/media7.m4a"/><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notesSlide" Target="../notesSlides/notesSlide7.xml"/><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2.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png"/><Relationship Id="rId5" Type="http://schemas.openxmlformats.org/officeDocument/2006/relationships/image" Target="../media/image11.jpeg"/><Relationship Id="rId4"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png"/><Relationship Id="rId5" Type="http://schemas.openxmlformats.org/officeDocument/2006/relationships/image" Target="../media/image13.png"/><Relationship Id="rId4"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png"/><Relationship Id="rId4"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1.png"/><Relationship Id="rId5" Type="http://schemas.openxmlformats.org/officeDocument/2006/relationships/image" Target="../media/image14.emf"/><Relationship Id="rId4" Type="http://schemas.openxmlformats.org/officeDocument/2006/relationships/notesSlide" Target="../notesSlides/notesSlide13.xml"/></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audio" Target="../media/media16.m4a"/><Relationship Id="rId7" Type="http://schemas.openxmlformats.org/officeDocument/2006/relationships/image" Target="../media/image15.wmf"/><Relationship Id="rId2" Type="http://schemas.microsoft.com/office/2007/relationships/media" Target="../media/media16.m4a"/><Relationship Id="rId1" Type="http://schemas.openxmlformats.org/officeDocument/2006/relationships/vmlDrawing" Target="../drawings/vmlDrawing2.vml"/><Relationship Id="rId6" Type="http://schemas.openxmlformats.org/officeDocument/2006/relationships/oleObject" Target="../embeddings/oleObject2.bin"/><Relationship Id="rId5" Type="http://schemas.openxmlformats.org/officeDocument/2006/relationships/notesSlide" Target="../notesSlides/notesSlide14.xml"/><Relationship Id="rId10" Type="http://schemas.openxmlformats.org/officeDocument/2006/relationships/image" Target="../media/image1.png"/><Relationship Id="rId4" Type="http://schemas.openxmlformats.org/officeDocument/2006/relationships/slideLayout" Target="../slideLayouts/slideLayout2.xml"/><Relationship Id="rId9" Type="http://schemas.openxmlformats.org/officeDocument/2006/relationships/image" Target="../media/image16.wmf"/></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1.png"/><Relationship Id="rId5" Type="http://schemas.openxmlformats.org/officeDocument/2006/relationships/image" Target="../media/image17.emf"/><Relationship Id="rId4" Type="http://schemas.openxmlformats.org/officeDocument/2006/relationships/notesSlide" Target="../notesSlides/notesSlide15.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1.png"/><Relationship Id="rId5" Type="http://schemas.openxmlformats.org/officeDocument/2006/relationships/image" Target="../media/image18.jpeg"/><Relationship Id="rId4" Type="http://schemas.openxmlformats.org/officeDocument/2006/relationships/notesSlide" Target="../notesSlides/notesSlide16.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21.png"/><Relationship Id="rId5" Type="http://schemas.openxmlformats.org/officeDocument/2006/relationships/image" Target="../media/image20.emf"/><Relationship Id="rId4" Type="http://schemas.openxmlformats.org/officeDocument/2006/relationships/notesSlide" Target="../notesSlides/notesSlide17.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1.png"/><Relationship Id="rId5" Type="http://schemas.openxmlformats.org/officeDocument/2006/relationships/image" Target="../media/image22.emf"/><Relationship Id="rId4" Type="http://schemas.openxmlformats.org/officeDocument/2006/relationships/notesSlide" Target="../notesSlides/notesSlide18.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1.png"/><Relationship Id="rId5" Type="http://schemas.openxmlformats.org/officeDocument/2006/relationships/image" Target="../media/image23.jpeg"/><Relationship Id="rId4" Type="http://schemas.openxmlformats.org/officeDocument/2006/relationships/notesSlide" Target="../notesSlides/notesSlide19.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2.m4a"/><Relationship Id="rId1" Type="http://schemas.microsoft.com/office/2007/relationships/media" Target="../media/media22.m4a"/><Relationship Id="rId5" Type="http://schemas.openxmlformats.org/officeDocument/2006/relationships/image" Target="../media/image1.png"/><Relationship Id="rId4" Type="http://schemas.openxmlformats.org/officeDocument/2006/relationships/notesSlide" Target="../notesSlides/notesSlide20.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24.png"/><Relationship Id="rId5" Type="http://schemas.openxmlformats.org/officeDocument/2006/relationships/image" Target="../media/image1.png"/><Relationship Id="rId4" Type="http://schemas.openxmlformats.org/officeDocument/2006/relationships/notesSlide" Target="../notesSlides/notesSlide21.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1.png"/><Relationship Id="rId5" Type="http://schemas.openxmlformats.org/officeDocument/2006/relationships/image" Target="../media/image25.emf"/><Relationship Id="rId4" Type="http://schemas.openxmlformats.org/officeDocument/2006/relationships/notesSlide" Target="../notesSlides/notesSlide2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pn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notesSlide" Target="../notesSlides/notesSlide23.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29.png"/><Relationship Id="rId5" Type="http://schemas.openxmlformats.org/officeDocument/2006/relationships/image" Target="../media/image28.emf"/><Relationship Id="rId4" Type="http://schemas.openxmlformats.org/officeDocument/2006/relationships/notesSlide" Target="../notesSlides/notesSlide24.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1.png"/><Relationship Id="rId5" Type="http://schemas.openxmlformats.org/officeDocument/2006/relationships/image" Target="../media/image30.png"/><Relationship Id="rId4" Type="http://schemas.openxmlformats.org/officeDocument/2006/relationships/notesSlide" Target="../notesSlides/notesSlide25.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8.m4a"/><Relationship Id="rId1" Type="http://schemas.microsoft.com/office/2007/relationships/media" Target="../media/media28.m4a"/><Relationship Id="rId5" Type="http://schemas.openxmlformats.org/officeDocument/2006/relationships/image" Target="../media/image1.png"/><Relationship Id="rId4" Type="http://schemas.openxmlformats.org/officeDocument/2006/relationships/notesSlide" Target="../notesSlides/notesSlide26.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1.png"/><Relationship Id="rId5" Type="http://schemas.openxmlformats.org/officeDocument/2006/relationships/image" Target="../media/image31.png"/><Relationship Id="rId4" Type="http://schemas.openxmlformats.org/officeDocument/2006/relationships/notesSlide" Target="../notesSlides/notesSlide27.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0.m4a"/><Relationship Id="rId1" Type="http://schemas.microsoft.com/office/2007/relationships/media" Target="../media/media30.m4a"/><Relationship Id="rId5" Type="http://schemas.openxmlformats.org/officeDocument/2006/relationships/image" Target="../media/image1.png"/><Relationship Id="rId4" Type="http://schemas.openxmlformats.org/officeDocument/2006/relationships/notesSlide" Target="../notesSlides/notesSlide2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1"/>
          <p:cNvSpPr>
            <a:spLocks noGrp="1" noChangeArrowheads="1"/>
          </p:cNvSpPr>
          <p:nvPr>
            <p:ph type="title"/>
          </p:nvPr>
        </p:nvSpPr>
        <p:spPr>
          <a:xfrm>
            <a:off x="-180975" y="476250"/>
            <a:ext cx="9144000" cy="908050"/>
          </a:xfrm>
        </p:spPr>
        <p:txBody>
          <a:bodyPr/>
          <a:lstStyle/>
          <a:p>
            <a:pPr eaLnBrk="1" hangingPunct="1">
              <a:lnSpc>
                <a:spcPct val="145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2100" b="1" dirty="0" smtClean="0">
                <a:solidFill>
                  <a:srgbClr val="FF0000"/>
                </a:solidFill>
                <a:latin typeface="Times New Roman" panose="02020603050405020304" pitchFamily="18" charset="0"/>
              </a:rPr>
              <a:t>KLINICKÁ  BIOCHEMIE </a:t>
            </a:r>
            <a:br>
              <a:rPr lang="cs-CZ" altLang="cs-CZ" sz="2100" b="1" dirty="0" smtClean="0">
                <a:solidFill>
                  <a:srgbClr val="FF0000"/>
                </a:solidFill>
                <a:latin typeface="Times New Roman" panose="02020603050405020304" pitchFamily="18" charset="0"/>
              </a:rPr>
            </a:br>
            <a:r>
              <a:rPr lang="cs-CZ" altLang="cs-CZ" sz="2100" b="1" dirty="0" smtClean="0">
                <a:solidFill>
                  <a:srgbClr val="FF0000"/>
                </a:solidFill>
                <a:latin typeface="Times New Roman" panose="02020603050405020304" pitchFamily="18" charset="0"/>
              </a:rPr>
              <a:t>(též LÉKAŘSKÁ BIOCHEMIE A LABORATORNÍ DIAGNOSTIKA)</a:t>
            </a:r>
            <a:br>
              <a:rPr lang="cs-CZ" altLang="cs-CZ" sz="2100" b="1" dirty="0" smtClean="0">
                <a:solidFill>
                  <a:srgbClr val="FF0000"/>
                </a:solidFill>
                <a:latin typeface="Times New Roman" panose="02020603050405020304" pitchFamily="18" charset="0"/>
              </a:rPr>
            </a:br>
            <a:r>
              <a:rPr lang="cs-CZ" altLang="cs-CZ" sz="2100" b="1" dirty="0" smtClean="0">
                <a:solidFill>
                  <a:srgbClr val="FF0000"/>
                </a:solidFill>
                <a:latin typeface="Times New Roman" panose="02020603050405020304" pitchFamily="18" charset="0"/>
              </a:rPr>
              <a:t> </a:t>
            </a:r>
          </a:p>
        </p:txBody>
      </p:sp>
      <p:sp>
        <p:nvSpPr>
          <p:cNvPr id="3075" name="Rectangle 2"/>
          <p:cNvSpPr>
            <a:spLocks noGrp="1" noChangeArrowheads="1"/>
          </p:cNvSpPr>
          <p:nvPr>
            <p:ph type="subTitle" idx="4294967295"/>
          </p:nvPr>
        </p:nvSpPr>
        <p:spPr>
          <a:xfrm>
            <a:off x="179512" y="1268735"/>
            <a:ext cx="8605838" cy="2011363"/>
          </a:xfrm>
        </p:spPr>
        <p:txBody>
          <a:bodyPr/>
          <a:lstStyle/>
          <a:p>
            <a:pPr marL="0" indent="0" eaLnBrk="1" hangingPunct="1">
              <a:lnSpc>
                <a:spcPct val="80000"/>
              </a:lnSpc>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2000" dirty="0" smtClean="0">
                <a:solidFill>
                  <a:schemeClr val="accent2"/>
                </a:solidFill>
                <a:latin typeface="Times New Roman" panose="02020603050405020304" pitchFamily="18" charset="0"/>
              </a:rPr>
              <a:t>Hlavní důvody zařazení této prezentace?</a:t>
            </a:r>
          </a:p>
          <a:p>
            <a:pPr marL="185738" indent="-185738" eaLnBrk="1" hangingPunct="1">
              <a:lnSpc>
                <a:spcPct val="80000"/>
              </a:lnSpc>
              <a:spcBef>
                <a:spcPts val="450"/>
              </a:spcBef>
              <a:spcAft>
                <a:spcPts val="600"/>
              </a:spcAft>
              <a:buClrTx/>
              <a:tabLst>
                <a:tab pos="185738"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800" dirty="0" smtClean="0">
                <a:solidFill>
                  <a:schemeClr val="tx1"/>
                </a:solidFill>
                <a:latin typeface="Times New Roman" panose="02020603050405020304" pitchFamily="18" charset="0"/>
              </a:rPr>
              <a:t>-  </a:t>
            </a:r>
            <a:r>
              <a:rPr lang="cs-CZ" altLang="cs-CZ" sz="1800" dirty="0">
                <a:latin typeface="Times New Roman" panose="02020603050405020304" pitchFamily="18" charset="0"/>
              </a:rPr>
              <a:t>Pedagogické cíle: zopakovat biochemii z jiného pohledu, uvědomit si význam a použití </a:t>
            </a:r>
            <a:r>
              <a:rPr lang="cs-CZ" altLang="cs-CZ" sz="1800" dirty="0" err="1">
                <a:latin typeface="Times New Roman" panose="02020603050405020304" pitchFamily="18" charset="0"/>
              </a:rPr>
              <a:t>bioanalytických</a:t>
            </a:r>
            <a:r>
              <a:rPr lang="cs-CZ" altLang="cs-CZ" sz="1800" dirty="0">
                <a:latin typeface="Times New Roman" panose="02020603050405020304" pitchFamily="18" charset="0"/>
              </a:rPr>
              <a:t> </a:t>
            </a:r>
            <a:r>
              <a:rPr lang="cs-CZ" altLang="cs-CZ" sz="1800" dirty="0" smtClean="0">
                <a:latin typeface="Times New Roman" panose="02020603050405020304" pitchFamily="18" charset="0"/>
              </a:rPr>
              <a:t>metod, osudové propojení biochemie, fyzikální a analytické chemie a samozřejmě biologie člověka.</a:t>
            </a:r>
            <a:endParaRPr lang="cs-CZ" altLang="cs-CZ" sz="1800" dirty="0">
              <a:latin typeface="Times New Roman" panose="02020603050405020304" pitchFamily="18" charset="0"/>
            </a:endParaRPr>
          </a:p>
          <a:p>
            <a:pPr marL="185738" indent="-185738" eaLnBrk="1" hangingPunct="1">
              <a:lnSpc>
                <a:spcPct val="80000"/>
              </a:lnSpc>
              <a:spcBef>
                <a:spcPts val="450"/>
              </a:spcBef>
              <a:spcAft>
                <a:spcPts val="600"/>
              </a:spcAft>
              <a:buClrTx/>
              <a:tabLst>
                <a:tab pos="185738"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800" dirty="0" smtClean="0">
                <a:latin typeface="Times New Roman" panose="02020603050405020304" pitchFamily="18" charset="0"/>
              </a:rPr>
              <a:t>- Ekonomický </a:t>
            </a:r>
            <a:r>
              <a:rPr lang="cs-CZ" altLang="cs-CZ" sz="1800" dirty="0">
                <a:latin typeface="Times New Roman" panose="02020603050405020304" pitchFamily="18" charset="0"/>
              </a:rPr>
              <a:t>obrat tohoto průmyslového odvětví jsou desítky miliard Kč ročně, pracoviště jsou v každém okrese → chemik zde vždy najde výhodné profesní uplatnění.</a:t>
            </a:r>
          </a:p>
          <a:p>
            <a:pPr marL="185738" indent="-185738" eaLnBrk="1" hangingPunct="1">
              <a:lnSpc>
                <a:spcPct val="80000"/>
              </a:lnSpc>
              <a:spcBef>
                <a:spcPts val="450"/>
              </a:spcBef>
              <a:spcAft>
                <a:spcPts val="600"/>
              </a:spcAft>
              <a:buClrTx/>
              <a:buFontTx/>
              <a:buNone/>
              <a:tabLst>
                <a:tab pos="185738"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800" dirty="0" smtClean="0">
                <a:solidFill>
                  <a:schemeClr val="tx1"/>
                </a:solidFill>
                <a:latin typeface="Times New Roman" panose="02020603050405020304" pitchFamily="18" charset="0"/>
              </a:rPr>
              <a:t>- Našim cílem je porozumět pokud možno tomu, co s námi lékaři páchají nebo chtějí páchat; patří to ke všeobecnému vzdělání a nutné sebeobraně moderního člověka.</a:t>
            </a:r>
          </a:p>
          <a:p>
            <a:pPr marL="0" indent="0" eaLnBrk="1" hangingPunct="1">
              <a:lnSpc>
                <a:spcPct val="80000"/>
              </a:lnSpc>
              <a:spcBef>
                <a:spcPts val="450"/>
              </a:spcBef>
              <a:buClrTx/>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800" dirty="0" smtClean="0">
                <a:solidFill>
                  <a:schemeClr val="accent2"/>
                </a:solidFill>
                <a:latin typeface="Times New Roman" panose="02020603050405020304" pitchFamily="18" charset="0"/>
              </a:rPr>
              <a:t>POZNÁMKY K PREZENTACI:</a:t>
            </a:r>
          </a:p>
          <a:p>
            <a:pPr marL="185738" indent="-185738" eaLnBrk="1" hangingPunct="1">
              <a:lnSpc>
                <a:spcPct val="80000"/>
              </a:lnSpc>
              <a:spcBef>
                <a:spcPts val="450"/>
              </a:spcBef>
              <a:buClrTx/>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800" dirty="0" smtClean="0">
                <a:latin typeface="Times New Roman" panose="02020603050405020304" pitchFamily="18" charset="0"/>
              </a:rPr>
              <a:t>- cíl: seznámení s tím, co se běžně v klinicko-biochemické laboratoři stanovuje, jak se to dělá a jaký to má význam pro diagnostiku onemocnění;</a:t>
            </a:r>
          </a:p>
          <a:p>
            <a:pPr marL="185738" indent="-185738" eaLnBrk="1" hangingPunct="1">
              <a:lnSpc>
                <a:spcPct val="80000"/>
              </a:lnSpc>
              <a:spcBef>
                <a:spcPts val="450"/>
              </a:spcBef>
              <a:buClrTx/>
              <a:buFontTx/>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800" dirty="0" smtClean="0">
                <a:latin typeface="Times New Roman" panose="02020603050405020304" pitchFamily="18" charset="0"/>
              </a:rPr>
              <a:t> metody jsou pouze naznačeny, jsou prezentovány formou standardizované tabulky (viz   3. </a:t>
            </a:r>
            <a:r>
              <a:rPr lang="cs-CZ" altLang="cs-CZ" sz="1800" dirty="0" err="1" smtClean="0">
                <a:latin typeface="Times New Roman" panose="02020603050405020304" pitchFamily="18" charset="0"/>
              </a:rPr>
              <a:t>slide</a:t>
            </a:r>
            <a:r>
              <a:rPr lang="cs-CZ" altLang="cs-CZ" sz="1800" dirty="0" smtClean="0">
                <a:latin typeface="Times New Roman" panose="02020603050405020304" pitchFamily="18" charset="0"/>
              </a:rPr>
              <a:t>) </a:t>
            </a:r>
          </a:p>
          <a:p>
            <a:pPr marL="185738" indent="-185738" eaLnBrk="1" hangingPunct="1">
              <a:lnSpc>
                <a:spcPct val="80000"/>
              </a:lnSpc>
              <a:spcBef>
                <a:spcPts val="450"/>
              </a:spcBef>
              <a:buClrTx/>
              <a:buFontTx/>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800" dirty="0" smtClean="0">
                <a:latin typeface="Times New Roman" panose="02020603050405020304" pitchFamily="18" charset="0"/>
              </a:rPr>
              <a:t>označení STATIM: nezbytná vyšetření prováděná pokud možno okamžitě; proto mají laboratoře nepřetržitý provoz;</a:t>
            </a:r>
          </a:p>
          <a:p>
            <a:pPr marL="185738" indent="-185738" eaLnBrk="1" hangingPunct="1">
              <a:lnSpc>
                <a:spcPct val="80000"/>
              </a:lnSpc>
              <a:spcBef>
                <a:spcPts val="450"/>
              </a:spcBef>
              <a:buClrTx/>
              <a:buFontTx/>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800" dirty="0" smtClean="0">
                <a:latin typeface="Times New Roman" panose="02020603050405020304" pitchFamily="18" charset="0"/>
              </a:rPr>
              <a:t>v kolonce „materiál“: P – plasma (kapalná složka krve získá se centrifugací nesrážlivé krve), S - sérum (získá se centrifugací sražené krve), U - moč (sbíraná = za den);</a:t>
            </a:r>
          </a:p>
          <a:p>
            <a:pPr marL="185738" indent="-185738" eaLnBrk="1" hangingPunct="1">
              <a:lnSpc>
                <a:spcPct val="80000"/>
              </a:lnSpc>
              <a:spcBef>
                <a:spcPts val="450"/>
              </a:spcBef>
              <a:buClrTx/>
              <a:buFontTx/>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800" dirty="0" smtClean="0">
                <a:latin typeface="Times New Roman" panose="02020603050405020304" pitchFamily="18" charset="0"/>
              </a:rPr>
              <a:t>referenční hodnoty: rozsah hodnot považovaný za „normální“ (tedy nepatologický); jednotlivé laboratoře (nemocnice) používají poněkud odlišné hodnoty, i ty se v průběhu času mění – čísla jsou pouze orientační.</a:t>
            </a:r>
          </a:p>
          <a:p>
            <a:pPr marL="0" indent="0" eaLnBrk="1" hangingPunct="1">
              <a:lnSpc>
                <a:spcPct val="80000"/>
              </a:lnSpc>
              <a:spcBef>
                <a:spcPts val="1200"/>
              </a:spcBef>
              <a:spcAft>
                <a:spcPts val="0"/>
              </a:spcAft>
              <a:buClrTx/>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800" dirty="0" smtClean="0">
                <a:latin typeface="Times New Roman" panose="02020603050405020304" pitchFamily="18" charset="0"/>
              </a:rPr>
              <a:t>Příští </a:t>
            </a:r>
            <a:r>
              <a:rPr lang="cs-CZ" altLang="cs-CZ" sz="1800" dirty="0" err="1" smtClean="0">
                <a:latin typeface="Times New Roman" panose="02020603050405020304" pitchFamily="18" charset="0"/>
              </a:rPr>
              <a:t>slide</a:t>
            </a:r>
            <a:r>
              <a:rPr lang="cs-CZ" altLang="cs-CZ" sz="1800" dirty="0" smtClean="0">
                <a:latin typeface="Times New Roman" panose="02020603050405020304" pitchFamily="18" charset="0"/>
              </a:rPr>
              <a:t>: výběr ze stanovení základních analytů nabízených lékařům ve Všeobecné fakultní nemocnici (Karlovo náměstí); výběr stanovení popisovaných v této prezentaci je inspirován tímto dokumentem (subjektivní výběr MK); metody se velmi rychle vyvíjejí (zdokonalování starších a zavádění nových metod).</a:t>
            </a:r>
          </a:p>
          <a:p>
            <a:pPr marL="0" indent="0" eaLnBrk="1" hangingPunct="1">
              <a:lnSpc>
                <a:spcPct val="80000"/>
              </a:lnSpc>
              <a:spcBef>
                <a:spcPts val="450"/>
              </a:spcBef>
              <a:buClrTx/>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cs-CZ" altLang="cs-CZ" sz="1800" dirty="0" smtClean="0">
              <a:latin typeface="Times New Roman" panose="02020603050405020304" pitchFamily="18" charset="0"/>
            </a:endParaRPr>
          </a:p>
        </p:txBody>
      </p:sp>
      <p:pic>
        <p:nvPicPr>
          <p:cNvPr id="7" name="slid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63393" y="7101383"/>
            <a:ext cx="609600" cy="609600"/>
          </a:xfrm>
          <a:prstGeom prst="rect">
            <a:avLst/>
          </a:prstGeom>
        </p:spPr>
      </p:pic>
    </p:spTree>
  </p:cSld>
  <p:clrMapOvr>
    <a:masterClrMapping/>
  </p:clrMapOvr>
  <p:transition spd="med"/>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88707"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Obrázek 8"/>
          <p:cNvPicPr>
            <a:picLocks noChangeAspect="1"/>
          </p:cNvPicPr>
          <p:nvPr/>
        </p:nvPicPr>
        <p:blipFill>
          <a:blip r:embed="rId2">
            <a:extLst>
              <a:ext uri="{28A0092B-C50C-407E-A947-70E740481C1C}">
                <a14:useLocalDpi xmlns:a14="http://schemas.microsoft.com/office/drawing/2010/main" val="0"/>
              </a:ext>
            </a:extLst>
          </a:blip>
          <a:srcRect l="16380" t="38710" r="14320" b="18887"/>
          <a:stretch>
            <a:fillRect/>
          </a:stretch>
        </p:blipFill>
        <p:spPr bwMode="auto">
          <a:xfrm>
            <a:off x="395288" y="-12700"/>
            <a:ext cx="8194675" cy="802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Rectangle 1"/>
          <p:cNvSpPr>
            <a:spLocks noChangeArrowheads="1"/>
          </p:cNvSpPr>
          <p:nvPr/>
        </p:nvSpPr>
        <p:spPr bwMode="auto">
          <a:xfrm>
            <a:off x="3081338" y="320675"/>
            <a:ext cx="3303587"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nchor="ct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spcBef>
                <a:spcPct val="0"/>
              </a:spcBef>
              <a:buClrTx/>
              <a:buFontTx/>
              <a:buNone/>
            </a:pPr>
            <a:r>
              <a:rPr lang="cs-CZ" altLang="cs-CZ" sz="3200" b="1">
                <a:solidFill>
                  <a:srgbClr val="FF0000"/>
                </a:solidFill>
                <a:latin typeface="Times New Roman" panose="02020603050405020304" pitchFamily="18" charset="0"/>
                <a:cs typeface="Times New Roman" panose="02020603050405020304" pitchFamily="18" charset="0"/>
              </a:rPr>
              <a:t>KREVNÍ PLYNY</a:t>
            </a:r>
          </a:p>
        </p:txBody>
      </p:sp>
      <p:graphicFrame>
        <p:nvGraphicFramePr>
          <p:cNvPr id="5122" name="Group 2"/>
          <p:cNvGraphicFramePr>
            <a:graphicFrameLocks noGrp="1"/>
          </p:cNvGraphicFramePr>
          <p:nvPr/>
        </p:nvGraphicFramePr>
        <p:xfrm>
          <a:off x="555625" y="903288"/>
          <a:ext cx="8588375" cy="2529946"/>
        </p:xfrm>
        <a:graphic>
          <a:graphicData uri="http://schemas.openxmlformats.org/drawingml/2006/table">
            <a:tbl>
              <a:tblPr/>
              <a:tblGrid>
                <a:gridCol w="1887538">
                  <a:extLst>
                    <a:ext uri="{9D8B030D-6E8A-4147-A177-3AD203B41FA5}">
                      <a16:colId xmlns:a16="http://schemas.microsoft.com/office/drawing/2014/main" xmlns="" val="314789478"/>
                    </a:ext>
                  </a:extLst>
                </a:gridCol>
                <a:gridCol w="1111250">
                  <a:extLst>
                    <a:ext uri="{9D8B030D-6E8A-4147-A177-3AD203B41FA5}">
                      <a16:colId xmlns:a16="http://schemas.microsoft.com/office/drawing/2014/main" xmlns="" val="3070062642"/>
                    </a:ext>
                  </a:extLst>
                </a:gridCol>
                <a:gridCol w="1276350">
                  <a:extLst>
                    <a:ext uri="{9D8B030D-6E8A-4147-A177-3AD203B41FA5}">
                      <a16:colId xmlns:a16="http://schemas.microsoft.com/office/drawing/2014/main" xmlns="" val="4020209039"/>
                    </a:ext>
                  </a:extLst>
                </a:gridCol>
                <a:gridCol w="931862">
                  <a:extLst>
                    <a:ext uri="{9D8B030D-6E8A-4147-A177-3AD203B41FA5}">
                      <a16:colId xmlns:a16="http://schemas.microsoft.com/office/drawing/2014/main" xmlns="" val="1768750362"/>
                    </a:ext>
                  </a:extLst>
                </a:gridCol>
                <a:gridCol w="3381375">
                  <a:extLst>
                    <a:ext uri="{9D8B030D-6E8A-4147-A177-3AD203B41FA5}">
                      <a16:colId xmlns:a16="http://schemas.microsoft.com/office/drawing/2014/main" xmlns="" val="2285265106"/>
                    </a:ext>
                  </a:extLst>
                </a:gridCol>
              </a:tblGrid>
              <a:tr h="36195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Analyt</a:t>
                      </a:r>
                    </a:p>
                  </a:txBody>
                  <a:tcPr marL="90000" marR="90000" marT="141408"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Materiál</a:t>
                      </a:r>
                    </a:p>
                  </a:txBody>
                  <a:tcPr marL="90000" marR="90000" marT="141408"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Referenční hodnoty</a:t>
                      </a:r>
                    </a:p>
                  </a:txBody>
                  <a:tcPr marL="90000" marR="90000" marT="141408"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Statim</a:t>
                      </a:r>
                    </a:p>
                  </a:txBody>
                  <a:tcPr marL="90000" marR="90000" marT="141408"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Poznámky</a:t>
                      </a:r>
                    </a:p>
                  </a:txBody>
                  <a:tcPr marL="90000" marR="90000" marT="141408"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3199956498"/>
                  </a:ext>
                </a:extLst>
              </a:tr>
              <a:tr h="18954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krevní plyny</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1"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p</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O</a:t>
                      </a:r>
                      <a:r>
                        <a:rPr kumimoji="0" lang="cs-CZ" altLang="cs-CZ" sz="1400" b="0"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2</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(art.) </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1"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p</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CO</a:t>
                      </a:r>
                      <a:r>
                        <a:rPr kumimoji="0" lang="cs-CZ" altLang="cs-CZ" sz="1400" b="0"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2</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(art.)</a:t>
                      </a:r>
                    </a:p>
                    <a:p>
                      <a:pPr marL="0" marR="0" lvl="0" indent="0" algn="l" defTabSz="449263" rtl="0" eaLnBrk="1" fontAlgn="base" latinLnBrk="0" hangingPunct="1">
                        <a:lnSpc>
                          <a:spcPct val="82000"/>
                        </a:lnSpc>
                        <a:spcBef>
                          <a:spcPts val="338"/>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p>
                      <a:pPr marL="0" marR="0" lvl="0" indent="0" algn="l" defTabSz="449263" rtl="0" eaLnBrk="1" fontAlgn="base" latinLnBrk="0" hangingPunct="1">
                        <a:lnSpc>
                          <a:spcPct val="82000"/>
                        </a:lnSpc>
                        <a:spcBef>
                          <a:spcPts val="338"/>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p>
                      <a:pPr marL="0" marR="0" lvl="0" indent="0" algn="l" defTabSz="449263" rtl="0" eaLnBrk="1" fontAlgn="base" latinLnBrk="0" hangingPunct="1">
                        <a:lnSpc>
                          <a:spcPct val="82000"/>
                        </a:lnSpc>
                        <a:spcBef>
                          <a:spcPts val="338"/>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p>
                      <a:pPr marL="0" marR="0" lvl="0" indent="0" algn="l" defTabSz="449263" rtl="0" eaLnBrk="1" fontAlgn="base" latinLnBrk="0" hangingPunct="1">
                        <a:lnSpc>
                          <a:spcPct val="82000"/>
                        </a:lnSpc>
                        <a:spcBef>
                          <a:spcPts val="338"/>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pH</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krev (nesrážlivá)</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10-13 kPa (88-108 mmHg)</a:t>
                      </a:r>
                    </a:p>
                    <a:p>
                      <a:pPr marL="0" marR="0" lvl="0" indent="0" algn="ctr" defTabSz="449263" rtl="0" eaLnBrk="1" fontAlgn="base" latinLnBrk="0" hangingPunct="1">
                        <a:lnSpc>
                          <a:spcPct val="82000"/>
                        </a:lnSpc>
                        <a:spcBef>
                          <a:spcPct val="0"/>
                        </a:spcBef>
                        <a:spcAft>
                          <a:spcPts val="338"/>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p>
                      <a:pPr marL="0" marR="0" lvl="0" indent="0" algn="ctr" defTabSz="449263" rtl="0" eaLnBrk="1" fontAlgn="base" latinLnBrk="0" hangingPunct="1">
                        <a:lnSpc>
                          <a:spcPct val="82000"/>
                        </a:lnSpc>
                        <a:spcBef>
                          <a:spcPct val="0"/>
                        </a:spcBef>
                        <a:spcAft>
                          <a:spcPts val="120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4,6-6,0 kPa (35-45 mmHg)</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7,35-7,45</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a:t>
                      </a:r>
                    </a:p>
                    <a:p>
                      <a:pPr marL="0" marR="0" lvl="0" indent="0" algn="ctr" defTabSz="449263" rtl="0" eaLnBrk="1" fontAlgn="base" latinLnBrk="0" hangingPunct="1">
                        <a:lnSpc>
                          <a:spcPct val="82000"/>
                        </a:lnSpc>
                        <a:spcBef>
                          <a:spcPts val="338"/>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p>
                      <a:pPr marL="0" marR="0" lvl="0" indent="0" algn="ctr" defTabSz="449263" rtl="0" eaLnBrk="1" fontAlgn="base" latinLnBrk="0" hangingPunct="1">
                        <a:lnSpc>
                          <a:spcPct val="82000"/>
                        </a:lnSpc>
                        <a:spcBef>
                          <a:spcPts val="338"/>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p>
                      <a:pPr marL="0" marR="0" lvl="0" indent="0" algn="ctr" defTabSz="449263" rtl="0" eaLnBrk="1" fontAlgn="base" latinLnBrk="0" hangingPunct="1">
                        <a:lnSpc>
                          <a:spcPct val="82000"/>
                        </a:lnSpc>
                        <a:spcBef>
                          <a:spcPts val="338"/>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p>
                      <a:pPr marL="0" marR="0" lvl="0" indent="0" algn="ctr" defTabSz="449263" rtl="0" eaLnBrk="1" fontAlgn="base" latinLnBrk="0" hangingPunct="1">
                        <a:lnSpc>
                          <a:spcPct val="82000"/>
                        </a:lnSpc>
                        <a:spcBef>
                          <a:spcPts val="338"/>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
                          <a:srgbClr val="000000"/>
                        </a:buClr>
                        <a:buSzPct val="100000"/>
                        <a:buFont typeface="Times New Roman" panose="02020603050405020304"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"Astrupův přístroj": </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Clarkovo čidlo pro měření </a:t>
                      </a:r>
                      <a:r>
                        <a:rPr kumimoji="0" lang="cs-CZ" altLang="cs-CZ" sz="1400" b="0" i="1"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p</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O</a:t>
                      </a:r>
                      <a:r>
                        <a:rPr kumimoji="0" lang="cs-CZ" altLang="cs-CZ" sz="1400" b="0"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2 </a:t>
                      </a:r>
                      <a:r>
                        <a:rPr kumimoji="0" lang="cs-CZ" altLang="cs-CZ" sz="14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 amperometrie, </a:t>
                      </a:r>
                      <a:endParaRPr kumimoji="0" lang="cs-CZ" altLang="cs-CZ" sz="1400" b="0" i="0" u="none" strike="noStrike" cap="none" normalizeH="0" baseline="-15000" smtClean="0">
                        <a:ln>
                          <a:noFill/>
                        </a:ln>
                        <a:solidFill>
                          <a:srgbClr val="000000"/>
                        </a:solidFill>
                        <a:effectLst/>
                        <a:latin typeface="Times New Roman" panose="02020603050405020304" pitchFamily="18" charset="0"/>
                        <a:cs typeface="Times New Roman CE" panose="02020603050405020304" pitchFamily="18" charset="0"/>
                      </a:endParaRPr>
                    </a:p>
                    <a:p>
                      <a:pPr marL="0" marR="0" lvl="0" indent="0" algn="ctr" defTabSz="449263" rtl="0" eaLnBrk="1" fontAlgn="base" latinLnBrk="0" hangingPunct="1">
                        <a:lnSpc>
                          <a:spcPct val="82000"/>
                        </a:lnSpc>
                        <a:spcBef>
                          <a:spcPct val="0"/>
                        </a:spcBef>
                        <a:spcAft>
                          <a:spcPct val="0"/>
                        </a:spcAft>
                        <a:buClr>
                          <a:srgbClr val="000000"/>
                        </a:buClr>
                        <a:buSzPct val="100000"/>
                        <a:buFont typeface="Times New Roman" panose="02020603050405020304"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membránová skleněná pH-elektroda pro </a:t>
                      </a:r>
                    </a:p>
                    <a:p>
                      <a:pPr marL="0" marR="0" lvl="0" indent="0" algn="ctr" defTabSz="449263" rtl="0" eaLnBrk="1" fontAlgn="base" latinLnBrk="0" hangingPunct="1">
                        <a:lnSpc>
                          <a:spcPct val="82000"/>
                        </a:lnSpc>
                        <a:spcBef>
                          <a:spcPct val="0"/>
                        </a:spcBef>
                        <a:spcAft>
                          <a:spcPct val="0"/>
                        </a:spcAft>
                        <a:buClr>
                          <a:srgbClr val="000000"/>
                        </a:buClr>
                        <a:buSzPct val="100000"/>
                        <a:buFont typeface="Times New Roman" panose="02020603050405020304"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cs-CZ" altLang="cs-CZ" sz="1400" b="0" i="1"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p</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CO</a:t>
                      </a:r>
                      <a:r>
                        <a:rPr kumimoji="0" lang="cs-CZ" altLang="cs-CZ" sz="1400" b="0"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2,</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 skleněná elektroda pro pH- obojí potenciometrie</a:t>
                      </a:r>
                    </a:p>
                    <a:p>
                      <a:pPr marL="0" marR="0" lvl="0" indent="0" algn="ctr" defTabSz="449263" rtl="0" eaLnBrk="1" fontAlgn="base" latinLnBrk="0" hangingPunct="1">
                        <a:lnSpc>
                          <a:spcPct val="82000"/>
                        </a:lnSpc>
                        <a:spcBef>
                          <a:spcPct val="0"/>
                        </a:spcBef>
                        <a:spcAft>
                          <a:spcPct val="0"/>
                        </a:spcAft>
                        <a:buClr>
                          <a:srgbClr val="000000"/>
                        </a:buClr>
                        <a:buSzPct val="100000"/>
                        <a:buFont typeface="Times New Roman" panose="02020603050405020304" pitchFamily="18"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kumimoji="0" lang="cs-CZ" altLang="cs-CZ" sz="1400" b="0" i="0" u="none" strike="noStrike" cap="none" normalizeH="0" baseline="-15000" smtClean="0">
                        <a:ln>
                          <a:noFill/>
                        </a:ln>
                        <a:solidFill>
                          <a:srgbClr val="000000"/>
                        </a:solidFill>
                        <a:effectLst/>
                        <a:latin typeface="Times New Roman" panose="02020603050405020304" pitchFamily="18" charset="0"/>
                        <a:cs typeface="Times New Roman CE" panose="02020603050405020304" pitchFamily="18" charset="0"/>
                      </a:endParaRPr>
                    </a:p>
                    <a:p>
                      <a:pPr marL="0" marR="0" lvl="0" indent="0" algn="ctr" defTabSz="449263" rtl="0" eaLnBrk="1" fontAlgn="base" latinLnBrk="0" hangingPunct="1">
                        <a:lnSpc>
                          <a:spcPct val="82000"/>
                        </a:lnSpc>
                        <a:spcBef>
                          <a:spcPct val="0"/>
                        </a:spcBef>
                        <a:spcAft>
                          <a:spcPct val="0"/>
                        </a:spcAft>
                        <a:buClrTx/>
                        <a:buSzPct val="10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měření saturace kyslíkem (viz dolní obr., měření laserem): nad 95%</a:t>
                      </a:r>
                    </a:p>
                    <a:p>
                      <a:pPr marL="0" marR="0" lvl="0" indent="0" algn="ctr" defTabSz="449263" rtl="0" eaLnBrk="1" fontAlgn="base" latinLnBrk="0" hangingPunct="1">
                        <a:lnSpc>
                          <a:spcPct val="82000"/>
                        </a:lnSpc>
                        <a:spcBef>
                          <a:spcPct val="0"/>
                        </a:spcBef>
                        <a:spcAft>
                          <a:spcPct val="0"/>
                        </a:spcAft>
                        <a:buClrTx/>
                        <a:buSzPct val="10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p>
                      <a:pPr marL="0" marR="0" lvl="0" indent="0" algn="l" defTabSz="449263" rtl="0" eaLnBrk="1" fontAlgn="base" latinLnBrk="0" hangingPunct="1">
                        <a:lnSpc>
                          <a:spcPct val="82000"/>
                        </a:lnSpc>
                        <a:spcBef>
                          <a:spcPct val="0"/>
                        </a:spcBef>
                        <a:spcAft>
                          <a:spcPct val="0"/>
                        </a:spcAft>
                        <a:buClrTx/>
                        <a:buSzPct val="100000"/>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pH &lt; 7,35 = acidosa, pH &gt; 7,45 = alkalosa</a:t>
                      </a:r>
                    </a:p>
                  </a:txBody>
                  <a:tcPr marL="90000" marR="90000" marT="130032"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2620393742"/>
                  </a:ext>
                </a:extLst>
              </a:tr>
            </a:tbl>
          </a:graphicData>
        </a:graphic>
      </p:graphicFrame>
      <p:pic>
        <p:nvPicPr>
          <p:cNvPr id="6158" name="Obrázek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92113" y="3700463"/>
            <a:ext cx="4095750"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9" name="Obrázek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473575" y="4076700"/>
            <a:ext cx="4670425" cy="291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60" name="Rectangle 1"/>
          <p:cNvSpPr>
            <a:spLocks noChangeArrowheads="1"/>
          </p:cNvSpPr>
          <p:nvPr/>
        </p:nvSpPr>
        <p:spPr bwMode="auto">
          <a:xfrm>
            <a:off x="544513" y="7381875"/>
            <a:ext cx="3635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nchor="ct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spcBef>
                <a:spcPct val="0"/>
              </a:spcBef>
              <a:buClrTx/>
              <a:buFontTx/>
              <a:buNone/>
            </a:pPr>
            <a:r>
              <a:rPr lang="cs-CZ" altLang="cs-CZ" sz="1600" b="1">
                <a:solidFill>
                  <a:schemeClr val="tx1"/>
                </a:solidFill>
                <a:latin typeface="Times New Roman" panose="02020603050405020304" pitchFamily="18" charset="0"/>
                <a:cs typeface="Times New Roman" panose="02020603050405020304" pitchFamily="18" charset="0"/>
              </a:rPr>
              <a:t>Astrupův přístroj </a:t>
            </a:r>
            <a:r>
              <a:rPr lang="cs-CZ" altLang="cs-CZ" sz="1600">
                <a:solidFill>
                  <a:schemeClr val="tx1"/>
                </a:solidFill>
                <a:latin typeface="Times New Roman" panose="02020603050405020304" pitchFamily="18" charset="0"/>
                <a:cs typeface="Times New Roman" panose="02020603050405020304" pitchFamily="18" charset="0"/>
              </a:rPr>
              <a:t>(snadná automatizace)</a:t>
            </a:r>
            <a:endParaRPr lang="cs-CZ" altLang="cs-CZ" sz="1600" b="1">
              <a:solidFill>
                <a:schemeClr val="tx1"/>
              </a:solidFill>
              <a:latin typeface="Times New Roman" panose="02020603050405020304" pitchFamily="18" charset="0"/>
              <a:cs typeface="Times New Roman" panose="02020603050405020304" pitchFamily="18" charset="0"/>
            </a:endParaRPr>
          </a:p>
        </p:txBody>
      </p:sp>
      <p:sp>
        <p:nvSpPr>
          <p:cNvPr id="6161" name="Rectangle 1"/>
          <p:cNvSpPr>
            <a:spLocks noChangeArrowheads="1"/>
          </p:cNvSpPr>
          <p:nvPr/>
        </p:nvSpPr>
        <p:spPr bwMode="auto">
          <a:xfrm>
            <a:off x="4500563" y="7026275"/>
            <a:ext cx="4792662"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nchor="ct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spcBef>
                <a:spcPct val="0"/>
              </a:spcBef>
              <a:buClrTx/>
              <a:buFontTx/>
              <a:buNone/>
            </a:pPr>
            <a:r>
              <a:rPr lang="cs-CZ" altLang="cs-CZ" sz="1400" b="1">
                <a:solidFill>
                  <a:schemeClr val="tx1"/>
                </a:solidFill>
                <a:latin typeface="Times New Roman" panose="02020603050405020304" pitchFamily="18" charset="0"/>
                <a:cs typeface="Times New Roman" panose="02020603050405020304" pitchFamily="18" charset="0"/>
              </a:rPr>
              <a:t>Absorpční spektra různých forem hemoglobinu </a:t>
            </a:r>
          </a:p>
          <a:p>
            <a:pPr eaLnBrk="1" hangingPunct="1">
              <a:spcBef>
                <a:spcPct val="0"/>
              </a:spcBef>
              <a:buClrTx/>
              <a:buFontTx/>
              <a:buNone/>
            </a:pPr>
            <a:r>
              <a:rPr lang="cs-CZ" altLang="cs-CZ" sz="1400">
                <a:solidFill>
                  <a:schemeClr val="tx1"/>
                </a:solidFill>
                <a:latin typeface="Times New Roman" panose="02020603050405020304" pitchFamily="18" charset="0"/>
                <a:cs typeface="Times New Roman" panose="02020603050405020304" pitchFamily="18" charset="0"/>
              </a:rPr>
              <a:t>(možnost stanovení saturace Hb kyslíkem spektrofotometricky) </a:t>
            </a:r>
          </a:p>
        </p:txBody>
      </p:sp>
      <p:pic>
        <p:nvPicPr>
          <p:cNvPr id="2" name="slide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3627438"/>
            <a:ext cx="609600" cy="609600"/>
          </a:xfrm>
          <a:prstGeom prst="rect">
            <a:avLst/>
          </a:prstGeom>
        </p:spPr>
      </p:pic>
    </p:spTree>
  </p:cSld>
  <p:clrMapOvr>
    <a:masterClrMapping/>
  </p:clrMapOvr>
  <p:transition spd="med"/>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73045"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nvGraphicFramePr>
        <p:xfrm>
          <a:off x="468313" y="2857500"/>
          <a:ext cx="8355013" cy="2371725"/>
        </p:xfrm>
        <a:graphic>
          <a:graphicData uri="http://schemas.openxmlformats.org/drawingml/2006/table">
            <a:tbl>
              <a:tblPr/>
              <a:tblGrid>
                <a:gridCol w="1836738">
                  <a:extLst>
                    <a:ext uri="{9D8B030D-6E8A-4147-A177-3AD203B41FA5}">
                      <a16:colId xmlns:a16="http://schemas.microsoft.com/office/drawing/2014/main" xmlns="" val="20000"/>
                    </a:ext>
                  </a:extLst>
                </a:gridCol>
                <a:gridCol w="837902">
                  <a:extLst>
                    <a:ext uri="{9D8B030D-6E8A-4147-A177-3AD203B41FA5}">
                      <a16:colId xmlns:a16="http://schemas.microsoft.com/office/drawing/2014/main" xmlns="" val="20001"/>
                    </a:ext>
                  </a:extLst>
                </a:gridCol>
                <a:gridCol w="1484610">
                  <a:extLst>
                    <a:ext uri="{9D8B030D-6E8A-4147-A177-3AD203B41FA5}">
                      <a16:colId xmlns:a16="http://schemas.microsoft.com/office/drawing/2014/main" xmlns="" val="20002"/>
                    </a:ext>
                  </a:extLst>
                </a:gridCol>
                <a:gridCol w="906463">
                  <a:extLst>
                    <a:ext uri="{9D8B030D-6E8A-4147-A177-3AD203B41FA5}">
                      <a16:colId xmlns:a16="http://schemas.microsoft.com/office/drawing/2014/main" xmlns="" val="20003"/>
                    </a:ext>
                  </a:extLst>
                </a:gridCol>
                <a:gridCol w="3289300">
                  <a:extLst>
                    <a:ext uri="{9D8B030D-6E8A-4147-A177-3AD203B41FA5}">
                      <a16:colId xmlns:a16="http://schemas.microsoft.com/office/drawing/2014/main" xmlns="" val="20004"/>
                    </a:ext>
                  </a:extLst>
                </a:gridCol>
              </a:tblGrid>
              <a:tr h="2371725">
                <a:tc>
                  <a:txBody>
                    <a:bodyPr/>
                    <a:lstStyle>
                      <a:lvl1pPr eaLnBrk="0" hangingPunct="0">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4" charset="0"/>
                          <a:cs typeface="Lucida Sans Unicode" pitchFamily="34" charset="0"/>
                        </a:defRPr>
                      </a:lvl1pPr>
                      <a:lvl2pPr marL="457200" eaLnBrk="0" hangingPunct="0">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4" charset="0"/>
                          <a:cs typeface="Lucida Sans Unicode" pitchFamily="34" charset="0"/>
                        </a:defRPr>
                      </a:lvl2pPr>
                      <a:lvl3pPr marL="914400" eaLnBrk="0" hangingPunct="0">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4" charset="0"/>
                          <a:cs typeface="Lucida Sans Unicode" pitchFamily="34" charset="0"/>
                        </a:defRPr>
                      </a:lvl3pPr>
                      <a:lvl4pPr marL="1371600"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4pPr>
                      <a:lvl5pPr marL="1828800"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5pPr>
                      <a:lvl6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6pPr>
                      <a:lvl7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7pPr>
                      <a:lvl8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8pPr>
                      <a:lvl9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9pPr>
                    </a:lstStyle>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Na</a:t>
                      </a:r>
                      <a:r>
                        <a:rPr kumimoji="0" lang="cs-CZ" altLang="cs-CZ" sz="1600" b="1" i="0" u="none" strike="noStrike" cap="none" normalizeH="0" baseline="15000" dirty="0" smtClean="0">
                          <a:ln>
                            <a:noFill/>
                          </a:ln>
                          <a:solidFill>
                            <a:srgbClr val="000000"/>
                          </a:solidFill>
                          <a:effectLst/>
                          <a:latin typeface="Times New Roman CE" pitchFamily="16" charset="0"/>
                          <a:ea typeface="Times New Roman CE" pitchFamily="16" charset="0"/>
                          <a:cs typeface="Times New Roman CE" pitchFamily="16" charset="0"/>
                        </a:rPr>
                        <a:t>+</a:t>
                      </a: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K</a:t>
                      </a:r>
                      <a:r>
                        <a:rPr kumimoji="0" lang="cs-CZ" altLang="cs-CZ" sz="1600" b="1" i="0" u="none" strike="noStrike" cap="none" normalizeH="0" baseline="15000" dirty="0" smtClean="0">
                          <a:ln>
                            <a:noFill/>
                          </a:ln>
                          <a:solidFill>
                            <a:srgbClr val="000000"/>
                          </a:solidFill>
                          <a:effectLst/>
                          <a:latin typeface="Times New Roman CE" pitchFamily="16" charset="0"/>
                          <a:ea typeface="Times New Roman CE" pitchFamily="16" charset="0"/>
                          <a:cs typeface="Times New Roman CE" pitchFamily="16" charset="0"/>
                        </a:rPr>
                        <a:t>+</a:t>
                      </a: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Ca</a:t>
                      </a:r>
                      <a:r>
                        <a:rPr kumimoji="0" lang="cs-CZ" altLang="cs-CZ" sz="1600" b="1" i="0" u="none" strike="noStrike" cap="none" normalizeH="0" baseline="15000" dirty="0" smtClean="0">
                          <a:ln>
                            <a:noFill/>
                          </a:ln>
                          <a:solidFill>
                            <a:srgbClr val="000000"/>
                          </a:solidFill>
                          <a:effectLst/>
                          <a:latin typeface="Times New Roman CE" pitchFamily="16" charset="0"/>
                          <a:ea typeface="Times New Roman CE" pitchFamily="16" charset="0"/>
                          <a:cs typeface="Times New Roman CE" pitchFamily="16" charset="0"/>
                        </a:rPr>
                        <a:t>2+</a:t>
                      </a: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Cl</a:t>
                      </a:r>
                      <a:r>
                        <a:rPr kumimoji="0" lang="cs-CZ" altLang="cs-CZ" sz="1600" b="1" i="0" u="none" strike="noStrike" cap="none" normalizeH="0" baseline="15000" dirty="0" smtClean="0">
                          <a:ln>
                            <a:noFill/>
                          </a:ln>
                          <a:solidFill>
                            <a:srgbClr val="000000"/>
                          </a:solidFill>
                          <a:effectLst/>
                          <a:latin typeface="Times New Roman CE" pitchFamily="16" charset="0"/>
                          <a:ea typeface="Times New Roman CE" pitchFamily="16" charset="0"/>
                          <a:cs typeface="Times New Roman CE" pitchFamily="16" charset="0"/>
                        </a:rPr>
                        <a:t>-</a:t>
                      </a: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 </a:t>
                      </a:r>
                      <a:r>
                        <a:rPr kumimoji="0" lang="cs-CZ" altLang="cs-CZ" sz="1600" b="1" i="0" u="none" strike="noStrike" cap="none" normalizeH="0" baseline="0" dirty="0" err="1" smtClean="0">
                          <a:ln>
                            <a:noFill/>
                          </a:ln>
                          <a:solidFill>
                            <a:srgbClr val="000000"/>
                          </a:solidFill>
                          <a:effectLst/>
                          <a:latin typeface="Times New Roman" pitchFamily="18" charset="0"/>
                          <a:ea typeface="Times New Roman CE" pitchFamily="16" charset="0"/>
                          <a:cs typeface="Times New Roman CE" pitchFamily="16" charset="0"/>
                        </a:rPr>
                        <a:t>P</a:t>
                      </a:r>
                      <a:r>
                        <a:rPr kumimoji="0" lang="cs-CZ" altLang="cs-CZ" sz="1600" b="1" i="0" u="none" strike="noStrike" cap="none" normalizeH="0" baseline="-15000" dirty="0" err="1" smtClean="0">
                          <a:ln>
                            <a:noFill/>
                          </a:ln>
                          <a:solidFill>
                            <a:srgbClr val="000000"/>
                          </a:solidFill>
                          <a:effectLst/>
                          <a:latin typeface="Times New Roman CE" pitchFamily="16" charset="0"/>
                          <a:ea typeface="Times New Roman CE" pitchFamily="16" charset="0"/>
                          <a:cs typeface="Times New Roman CE" pitchFamily="16" charset="0"/>
                        </a:rPr>
                        <a:t>i</a:t>
                      </a:r>
                      <a:endParaRPr kumimoji="0" lang="cs-CZ" altLang="cs-CZ" sz="1600" b="1" i="0" u="none" strike="noStrike" cap="none" normalizeH="0" baseline="-15000" dirty="0" smtClean="0">
                        <a:ln>
                          <a:noFill/>
                        </a:ln>
                        <a:solidFill>
                          <a:srgbClr val="000000"/>
                        </a:solidFill>
                        <a:effectLst/>
                        <a:latin typeface="Times New Roman CE" pitchFamily="16" charset="0"/>
                        <a:ea typeface="Times New Roman CE" pitchFamily="16" charset="0"/>
                        <a:cs typeface="Times New Roman CE" pitchFamily="16" charset="0"/>
                      </a:endParaRP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Mg</a:t>
                      </a:r>
                      <a:r>
                        <a:rPr kumimoji="0" lang="cs-CZ" altLang="cs-CZ" sz="1600" b="1" i="0" u="none" strike="noStrike" cap="none" normalizeH="0" baseline="15000" dirty="0" smtClean="0">
                          <a:ln>
                            <a:noFill/>
                          </a:ln>
                          <a:solidFill>
                            <a:srgbClr val="000000"/>
                          </a:solidFill>
                          <a:effectLst/>
                          <a:latin typeface="Times New Roman CE" pitchFamily="16" charset="0"/>
                          <a:ea typeface="Times New Roman CE" pitchFamily="16" charset="0"/>
                          <a:cs typeface="Times New Roman CE" pitchFamily="16" charset="0"/>
                        </a:rPr>
                        <a:t>2+</a:t>
                      </a:r>
                    </a:p>
                  </a:txBody>
                  <a:tcPr marL="90000" marR="90000" marT="130050" marB="46807" horzOverflow="overflow">
                    <a:lnL>
                      <a:noFill/>
                    </a:lnL>
                    <a:lnR>
                      <a:noFill/>
                    </a:lnR>
                    <a:lnT>
                      <a:noFill/>
                    </a:lnT>
                    <a:lnB>
                      <a:noFill/>
                    </a:lnB>
                    <a:lnTlToBr>
                      <a:noFill/>
                    </a:lnTlToBr>
                    <a:lnBlToTr>
                      <a:noFill/>
                    </a:lnBlToTr>
                    <a:solidFill>
                      <a:srgbClr val="E6E6E6"/>
                    </a:solidFill>
                  </a:tcPr>
                </a:tc>
                <a:tc>
                  <a:txBody>
                    <a:bodyPr/>
                    <a:lstStyle>
                      <a:lvl1pPr eaLnBrk="0" hangingPunct="0">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4" charset="0"/>
                          <a:cs typeface="Lucida Sans Unicode" pitchFamily="34" charset="0"/>
                        </a:defRPr>
                      </a:lvl1pPr>
                      <a:lvl2pPr marL="457200" eaLnBrk="0" hangingPunct="0">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4" charset="0"/>
                          <a:cs typeface="Lucida Sans Unicode" pitchFamily="34" charset="0"/>
                        </a:defRPr>
                      </a:lvl2pPr>
                      <a:lvl3pPr marL="914400" eaLnBrk="0" hangingPunct="0">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4" charset="0"/>
                          <a:cs typeface="Lucida Sans Unicode" pitchFamily="34" charset="0"/>
                        </a:defRPr>
                      </a:lvl3pPr>
                      <a:lvl4pPr marL="1371600"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4pPr>
                      <a:lvl5pPr marL="1828800"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5pPr>
                      <a:lvl6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6pPr>
                      <a:lvl7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7pPr>
                      <a:lvl8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8pPr>
                      <a:lvl9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9pPr>
                    </a:lstStyle>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S</a:t>
                      </a: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endParaRP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endParaRP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endParaRP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endParaRPr>
                    </a:p>
                  </a:txBody>
                  <a:tcPr marL="90000" marR="90000" marT="130050" marB="46807" horzOverflow="overflow">
                    <a:lnL>
                      <a:noFill/>
                    </a:lnL>
                    <a:lnR>
                      <a:noFill/>
                    </a:lnR>
                    <a:lnT>
                      <a:noFill/>
                    </a:lnT>
                    <a:lnB>
                      <a:noFill/>
                    </a:lnB>
                    <a:lnTlToBr>
                      <a:noFill/>
                    </a:lnTlToBr>
                    <a:lnBlToTr>
                      <a:noFill/>
                    </a:lnBlToTr>
                    <a:solidFill>
                      <a:srgbClr val="E6E6E6"/>
                    </a:solidFill>
                  </a:tcPr>
                </a:tc>
                <a:tc>
                  <a:txBody>
                    <a:bodyPr/>
                    <a:lstStyle>
                      <a:lvl1pPr eaLnBrk="0" hangingPunct="0">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4" charset="0"/>
                          <a:cs typeface="Lucida Sans Unicode" pitchFamily="34" charset="0"/>
                        </a:defRPr>
                      </a:lvl1pPr>
                      <a:lvl2pPr marL="457200" eaLnBrk="0" hangingPunct="0">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4" charset="0"/>
                          <a:cs typeface="Lucida Sans Unicode" pitchFamily="34" charset="0"/>
                        </a:defRPr>
                      </a:lvl2pPr>
                      <a:lvl3pPr marL="914400" eaLnBrk="0" hangingPunct="0">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4" charset="0"/>
                          <a:cs typeface="Lucida Sans Unicode" pitchFamily="34" charset="0"/>
                        </a:defRPr>
                      </a:lvl3pPr>
                      <a:lvl4pPr marL="1371600"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4pPr>
                      <a:lvl5pPr marL="1828800"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5pPr>
                      <a:lvl6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6pPr>
                      <a:lvl7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7pPr>
                      <a:lvl8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8pPr>
                      <a:lvl9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9pPr>
                    </a:lstStyle>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136-145 </a:t>
                      </a:r>
                      <a:r>
                        <a:rPr kumimoji="0" lang="cs-CZ" altLang="cs-CZ" sz="1600" b="0" i="0" u="none" strike="noStrike" cap="none" normalizeH="0" baseline="0" dirty="0" err="1" smtClean="0">
                          <a:ln>
                            <a:noFill/>
                          </a:ln>
                          <a:solidFill>
                            <a:srgbClr val="000000"/>
                          </a:solidFill>
                          <a:effectLst/>
                          <a:latin typeface="Times New Roman" pitchFamily="18" charset="0"/>
                          <a:ea typeface="Times New Roman CE" pitchFamily="16" charset="0"/>
                          <a:cs typeface="Times New Roman CE" pitchFamily="16" charset="0"/>
                        </a:rPr>
                        <a:t>mM</a:t>
                      </a:r>
                      <a:endPar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endParaRP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3,5-5,5 </a:t>
                      </a:r>
                      <a:r>
                        <a:rPr kumimoji="0" lang="cs-CZ" altLang="cs-CZ" sz="1600" b="0" i="0" u="none" strike="noStrike" cap="none" normalizeH="0" baseline="0" dirty="0" err="1" smtClean="0">
                          <a:ln>
                            <a:noFill/>
                          </a:ln>
                          <a:solidFill>
                            <a:srgbClr val="000000"/>
                          </a:solidFill>
                          <a:effectLst/>
                          <a:latin typeface="Times New Roman" pitchFamily="18" charset="0"/>
                          <a:ea typeface="Times New Roman CE" pitchFamily="16" charset="0"/>
                          <a:cs typeface="Times New Roman CE" pitchFamily="16" charset="0"/>
                        </a:rPr>
                        <a:t>mM</a:t>
                      </a:r>
                      <a:endPar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endParaRP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2,1-2,6 </a:t>
                      </a:r>
                      <a:r>
                        <a:rPr kumimoji="0" lang="cs-CZ" altLang="cs-CZ" sz="1600" b="0" i="0" u="none" strike="noStrike" cap="none" normalizeH="0" baseline="0" dirty="0" err="1" smtClean="0">
                          <a:ln>
                            <a:noFill/>
                          </a:ln>
                          <a:solidFill>
                            <a:srgbClr val="000000"/>
                          </a:solidFill>
                          <a:effectLst/>
                          <a:latin typeface="Times New Roman" pitchFamily="18" charset="0"/>
                          <a:ea typeface="Times New Roman CE" pitchFamily="16" charset="0"/>
                          <a:cs typeface="Times New Roman CE" pitchFamily="16" charset="0"/>
                        </a:rPr>
                        <a:t>mM</a:t>
                      </a:r>
                      <a:endPar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endParaRP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100-106 </a:t>
                      </a:r>
                      <a:r>
                        <a:rPr kumimoji="0" lang="cs-CZ" altLang="cs-CZ" sz="1600" b="0" i="0" u="none" strike="noStrike" cap="none" normalizeH="0" baseline="0" dirty="0" err="1" smtClean="0">
                          <a:ln>
                            <a:noFill/>
                          </a:ln>
                          <a:solidFill>
                            <a:srgbClr val="000000"/>
                          </a:solidFill>
                          <a:effectLst/>
                          <a:latin typeface="Times New Roman" pitchFamily="18" charset="0"/>
                          <a:ea typeface="Times New Roman CE" pitchFamily="16" charset="0"/>
                          <a:cs typeface="Times New Roman CE" pitchFamily="16" charset="0"/>
                        </a:rPr>
                        <a:t>mM</a:t>
                      </a:r>
                      <a:endPar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endParaRP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0,8-1,5 </a:t>
                      </a:r>
                      <a:r>
                        <a:rPr kumimoji="0" lang="cs-CZ" altLang="cs-CZ" sz="1600" b="0" i="0" u="none" strike="noStrike" cap="none" normalizeH="0" baseline="0" dirty="0" err="1" smtClean="0">
                          <a:ln>
                            <a:noFill/>
                          </a:ln>
                          <a:solidFill>
                            <a:srgbClr val="000000"/>
                          </a:solidFill>
                          <a:effectLst/>
                          <a:latin typeface="Times New Roman" pitchFamily="18" charset="0"/>
                          <a:ea typeface="Times New Roman CE" pitchFamily="16" charset="0"/>
                          <a:cs typeface="Times New Roman CE" pitchFamily="16" charset="0"/>
                        </a:rPr>
                        <a:t>mM</a:t>
                      </a:r>
                      <a:endPar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endParaRP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0,70-1,0 </a:t>
                      </a:r>
                      <a:r>
                        <a:rPr kumimoji="0" lang="cs-CZ" altLang="cs-CZ" sz="1600" b="0" i="0" u="none" strike="noStrike" cap="none" normalizeH="0" baseline="0" dirty="0" err="1" smtClean="0">
                          <a:ln>
                            <a:noFill/>
                          </a:ln>
                          <a:solidFill>
                            <a:srgbClr val="000000"/>
                          </a:solidFill>
                          <a:effectLst/>
                          <a:latin typeface="Times New Roman" pitchFamily="18" charset="0"/>
                          <a:ea typeface="Times New Roman CE" pitchFamily="16" charset="0"/>
                          <a:cs typeface="Times New Roman CE" pitchFamily="16" charset="0"/>
                        </a:rPr>
                        <a:t>mM</a:t>
                      </a:r>
                      <a:endPar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endParaRPr>
                    </a:p>
                  </a:txBody>
                  <a:tcPr marL="90000" marR="90000" marT="130050" marB="46807" horzOverflow="overflow">
                    <a:lnL>
                      <a:noFill/>
                    </a:lnL>
                    <a:lnR>
                      <a:noFill/>
                    </a:lnR>
                    <a:lnT>
                      <a:noFill/>
                    </a:lnT>
                    <a:lnB>
                      <a:noFill/>
                    </a:lnB>
                    <a:lnTlToBr>
                      <a:noFill/>
                    </a:lnTlToBr>
                    <a:lnBlToTr>
                      <a:noFill/>
                    </a:lnBlToTr>
                    <a:solidFill>
                      <a:srgbClr val="E6E6E6"/>
                    </a:solidFill>
                  </a:tcPr>
                </a:tc>
                <a:tc>
                  <a:txBody>
                    <a:bodyPr/>
                    <a:lstStyle>
                      <a:lvl1pPr eaLnBrk="0" hangingPunct="0">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4" charset="0"/>
                          <a:cs typeface="Lucida Sans Unicode" pitchFamily="34" charset="0"/>
                        </a:defRPr>
                      </a:lvl1pPr>
                      <a:lvl2pPr marL="457200" eaLnBrk="0" hangingPunct="0">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4" charset="0"/>
                          <a:cs typeface="Lucida Sans Unicode" pitchFamily="34" charset="0"/>
                        </a:defRPr>
                      </a:lvl2pPr>
                      <a:lvl3pPr marL="914400" eaLnBrk="0" hangingPunct="0">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4" charset="0"/>
                          <a:cs typeface="Lucida Sans Unicode" pitchFamily="34" charset="0"/>
                        </a:defRPr>
                      </a:lvl3pPr>
                      <a:lvl4pPr marL="1371600"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4pPr>
                      <a:lvl5pPr marL="1828800"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5pPr>
                      <a:lvl6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6pPr>
                      <a:lvl7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7pPr>
                      <a:lvl8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8pPr>
                      <a:lvl9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9pPr>
                    </a:lstStyle>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a:t>
                      </a: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a:t>
                      </a: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a:t>
                      </a: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a:t>
                      </a: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a:t>
                      </a:r>
                    </a:p>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rPr>
                        <a:t>+</a:t>
                      </a:r>
                    </a:p>
                  </a:txBody>
                  <a:tcPr marL="90000" marR="90000" marT="130050" marB="46807" horzOverflow="overflow">
                    <a:lnL>
                      <a:noFill/>
                    </a:lnL>
                    <a:lnR>
                      <a:noFill/>
                    </a:lnR>
                    <a:lnT>
                      <a:noFill/>
                    </a:lnT>
                    <a:lnB>
                      <a:noFill/>
                    </a:lnB>
                    <a:lnTlToBr>
                      <a:noFill/>
                    </a:lnTlToBr>
                    <a:lnBlToTr>
                      <a:noFill/>
                    </a:lnBlToTr>
                    <a:solidFill>
                      <a:srgbClr val="E6E6E6"/>
                    </a:solidFill>
                  </a:tcPr>
                </a:tc>
                <a:tc>
                  <a:txBody>
                    <a:bodyPr/>
                    <a:lstStyle>
                      <a:lvl1pPr eaLnBrk="0" hangingPunct="0">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4" charset="0"/>
                          <a:cs typeface="Lucida Sans Unicode" pitchFamily="34" charset="0"/>
                        </a:defRPr>
                      </a:lvl1pPr>
                      <a:lvl2pPr marL="457200" eaLnBrk="0" hangingPunct="0">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4" charset="0"/>
                          <a:cs typeface="Lucida Sans Unicode" pitchFamily="34" charset="0"/>
                        </a:defRPr>
                      </a:lvl2pPr>
                      <a:lvl3pPr marL="914400" eaLnBrk="0" hangingPunct="0">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4" charset="0"/>
                          <a:cs typeface="Lucida Sans Unicode" pitchFamily="34" charset="0"/>
                        </a:defRPr>
                      </a:lvl3pPr>
                      <a:lvl4pPr marL="1371600"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4pPr>
                      <a:lvl5pPr marL="1828800"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5pPr>
                      <a:lvl6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6pPr>
                      <a:lvl7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7pPr>
                      <a:lvl8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8pPr>
                      <a:lvl9pPr indent="-228600" defTabSz="449263" eaLnBrk="0" fontAlgn="base" hangingPunct="0">
                        <a:spcBef>
                          <a:spcPts val="563"/>
                        </a:spcBef>
                        <a:spcAft>
                          <a:spcPct val="0"/>
                        </a:spcAft>
                        <a:buClr>
                          <a:srgbClr val="000000"/>
                        </a:buClr>
                        <a:buSzPct val="100000"/>
                        <a:buFont typeface="Times New Roman"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4" charset="0"/>
                          <a:cs typeface="Lucida Sans Unicode" pitchFamily="34" charset="0"/>
                        </a:defRPr>
                      </a:lvl9pPr>
                    </a:lstStyle>
                    <a:p>
                      <a:pPr marL="0" marR="0" lvl="0" indent="0" algn="ctr" defTabSz="449263" rtl="0" eaLnBrk="1" fontAlgn="base" latinLnBrk="0" hangingPunct="1">
                        <a:lnSpc>
                          <a:spcPct val="15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dirty="0" smtClean="0">
                        <a:ln>
                          <a:noFill/>
                        </a:ln>
                        <a:solidFill>
                          <a:srgbClr val="000000"/>
                        </a:solidFill>
                        <a:effectLst/>
                        <a:latin typeface="Times New Roman" pitchFamily="18" charset="0"/>
                        <a:ea typeface="Times New Roman CE" pitchFamily="16" charset="0"/>
                        <a:cs typeface="Times New Roman CE" pitchFamily="16" charset="0"/>
                      </a:endParaRPr>
                    </a:p>
                  </a:txBody>
                  <a:tcPr marL="90000" marR="90000" marT="130050" marB="46807"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10000"/>
                  </a:ext>
                </a:extLst>
              </a:tr>
            </a:tbl>
          </a:graphicData>
        </a:graphic>
      </p:graphicFrame>
      <p:sp>
        <p:nvSpPr>
          <p:cNvPr id="8200" name="Obdélník 2"/>
          <p:cNvSpPr>
            <a:spLocks noChangeArrowheads="1"/>
          </p:cNvSpPr>
          <p:nvPr/>
        </p:nvSpPr>
        <p:spPr bwMode="auto">
          <a:xfrm>
            <a:off x="793750" y="-100013"/>
            <a:ext cx="7704138" cy="295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lnSpc>
                <a:spcPct val="150000"/>
              </a:lnSpc>
              <a:spcBef>
                <a:spcPct val="0"/>
              </a:spcBef>
              <a:buClrTx/>
            </a:pPr>
            <a:r>
              <a:rPr lang="cs-CZ" altLang="cs-CZ" sz="2400" b="1" dirty="0">
                <a:solidFill>
                  <a:srgbClr val="FF0000"/>
                </a:solidFill>
                <a:latin typeface="Times New Roman" panose="02020603050405020304" pitchFamily="18" charset="0"/>
                <a:cs typeface="Times New Roman CE" panose="02020603050405020304" pitchFamily="18" charset="0"/>
              </a:rPr>
              <a:t>ANORGANICKÉ IONTY</a:t>
            </a:r>
          </a:p>
          <a:p>
            <a:pPr eaLnBrk="1" hangingPunct="1">
              <a:spcBef>
                <a:spcPct val="0"/>
              </a:spcBef>
              <a:spcAft>
                <a:spcPts val="600"/>
              </a:spcAft>
              <a:buClrTx/>
            </a:pPr>
            <a:r>
              <a:rPr lang="cs-CZ" altLang="cs-CZ" sz="1800" dirty="0">
                <a:latin typeface="Times New Roman" panose="02020603050405020304" pitchFamily="18" charset="0"/>
                <a:cs typeface="Times New Roman CE" panose="02020603050405020304" pitchFamily="18" charset="0"/>
              </a:rPr>
              <a:t>metody stanovení: iontově selektivní elektrody, plamenová fotometrie, atomová absorpční spektrometrie (AAS)</a:t>
            </a:r>
          </a:p>
          <a:p>
            <a:pPr eaLnBrk="1" hangingPunct="1">
              <a:spcBef>
                <a:spcPct val="0"/>
              </a:spcBef>
              <a:spcAft>
                <a:spcPts val="600"/>
              </a:spcAft>
              <a:buClrTx/>
            </a:pPr>
            <a:r>
              <a:rPr lang="cs-CZ" altLang="cs-CZ" sz="1800" dirty="0">
                <a:latin typeface="Times New Roman" panose="02020603050405020304" pitchFamily="18" charset="0"/>
                <a:cs typeface="Times New Roman CE" panose="02020603050405020304" pitchFamily="18" charset="0"/>
              </a:rPr>
              <a:t>funkce iontů viz učebnice Tab. </a:t>
            </a:r>
            <a:r>
              <a:rPr lang="cs-CZ" altLang="cs-CZ" sz="1800" dirty="0" smtClean="0">
                <a:latin typeface="Times New Roman" panose="02020603050405020304" pitchFamily="18" charset="0"/>
                <a:cs typeface="Times New Roman CE" panose="02020603050405020304" pitchFamily="18" charset="0"/>
              </a:rPr>
              <a:t>1.1 </a:t>
            </a:r>
          </a:p>
          <a:p>
            <a:pPr eaLnBrk="1" hangingPunct="1">
              <a:spcBef>
                <a:spcPct val="0"/>
              </a:spcBef>
              <a:spcAft>
                <a:spcPts val="600"/>
              </a:spcAft>
              <a:buClrTx/>
            </a:pPr>
            <a:r>
              <a:rPr lang="cs-CZ" altLang="cs-CZ" sz="1800" dirty="0" smtClean="0">
                <a:latin typeface="Times New Roman" panose="02020603050405020304" pitchFamily="18" charset="0"/>
                <a:cs typeface="Times New Roman CE" panose="02020603050405020304" pitchFamily="18" charset="0"/>
              </a:rPr>
              <a:t>pečlivá regulace: relativně </a:t>
            </a:r>
            <a:r>
              <a:rPr lang="cs-CZ" altLang="cs-CZ" sz="1800" dirty="0">
                <a:latin typeface="Times New Roman" panose="02020603050405020304" pitchFamily="18" charset="0"/>
                <a:cs typeface="Times New Roman CE" panose="02020603050405020304" pitchFamily="18" charset="0"/>
              </a:rPr>
              <a:t>malé referenční intervaly, přitom však malé rezervy v organismu; podstatné odchylky hlavních iontů (horní tabulka) vyvolávají tzv</a:t>
            </a:r>
            <a:r>
              <a:rPr lang="cs-CZ" altLang="cs-CZ" sz="1800" dirty="0" smtClean="0">
                <a:latin typeface="Times New Roman" panose="02020603050405020304" pitchFamily="18" charset="0"/>
                <a:cs typeface="Times New Roman CE" panose="02020603050405020304" pitchFamily="18" charset="0"/>
              </a:rPr>
              <a:t>. </a:t>
            </a:r>
            <a:r>
              <a:rPr lang="cs-CZ" altLang="cs-CZ" sz="1800" dirty="0" err="1" smtClean="0">
                <a:latin typeface="Times New Roman" panose="02020603050405020304" pitchFamily="18" charset="0"/>
                <a:cs typeface="Times New Roman CE" panose="02020603050405020304" pitchFamily="18" charset="0"/>
              </a:rPr>
              <a:t>minerálový</a:t>
            </a:r>
            <a:r>
              <a:rPr lang="cs-CZ" altLang="cs-CZ" sz="1800" dirty="0" smtClean="0">
                <a:latin typeface="Times New Roman" panose="02020603050405020304" pitchFamily="18" charset="0"/>
                <a:cs typeface="Times New Roman CE" panose="02020603050405020304" pitchFamily="18" charset="0"/>
              </a:rPr>
              <a:t> rozvrat </a:t>
            </a:r>
            <a:r>
              <a:rPr lang="cs-CZ" altLang="cs-CZ" sz="1800" dirty="0">
                <a:latin typeface="Times New Roman" panose="02020603050405020304" pitchFamily="18" charset="0"/>
                <a:cs typeface="Times New Roman CE" panose="02020603050405020304" pitchFamily="18" charset="0"/>
              </a:rPr>
              <a:t>– proto </a:t>
            </a:r>
            <a:r>
              <a:rPr lang="cs-CZ" altLang="cs-CZ" sz="1800" dirty="0" err="1" smtClean="0">
                <a:latin typeface="Times New Roman" panose="02020603050405020304" pitchFamily="18" charset="0"/>
                <a:cs typeface="Times New Roman CE" panose="02020603050405020304" pitchFamily="18" charset="0"/>
              </a:rPr>
              <a:t>statim</a:t>
            </a:r>
            <a:r>
              <a:rPr lang="cs-CZ" altLang="cs-CZ" sz="1800" dirty="0">
                <a:latin typeface="Times New Roman" panose="02020603050405020304" pitchFamily="18" charset="0"/>
                <a:cs typeface="Times New Roman CE" panose="02020603050405020304" pitchFamily="18" charset="0"/>
              </a:rPr>
              <a:t>;</a:t>
            </a:r>
            <a:r>
              <a:rPr lang="cs-CZ" altLang="cs-CZ" sz="1800" dirty="0" smtClean="0">
                <a:latin typeface="Times New Roman" panose="02020603050405020304" pitchFamily="18" charset="0"/>
                <a:cs typeface="Times New Roman CE" panose="02020603050405020304" pitchFamily="18" charset="0"/>
              </a:rPr>
              <a:t> </a:t>
            </a:r>
            <a:r>
              <a:rPr lang="cs-CZ" altLang="cs-CZ" sz="1800" dirty="0">
                <a:latin typeface="Times New Roman" panose="02020603050405020304" pitchFamily="18" charset="0"/>
                <a:cs typeface="Times New Roman CE" panose="02020603050405020304" pitchFamily="18" charset="0"/>
              </a:rPr>
              <a:t>vliv na hospodaření s vodou</a:t>
            </a:r>
          </a:p>
          <a:p>
            <a:pPr eaLnBrk="1" hangingPunct="1">
              <a:lnSpc>
                <a:spcPct val="150000"/>
              </a:lnSpc>
              <a:spcBef>
                <a:spcPct val="0"/>
              </a:spcBef>
              <a:spcAft>
                <a:spcPts val="600"/>
              </a:spcAft>
              <a:buClrTx/>
            </a:pPr>
            <a:r>
              <a:rPr lang="cs-CZ" altLang="cs-CZ" sz="1800" dirty="0">
                <a:latin typeface="Times New Roman" panose="02020603050405020304" pitchFamily="18" charset="0"/>
                <a:cs typeface="Times New Roman CE" panose="02020603050405020304" pitchFamily="18" charset="0"/>
              </a:rPr>
              <a:t>asi 50 % Ca</a:t>
            </a:r>
            <a:r>
              <a:rPr lang="cs-CZ" altLang="cs-CZ" sz="1800" baseline="30000" dirty="0">
                <a:latin typeface="Times New Roman" panose="02020603050405020304" pitchFamily="18" charset="0"/>
                <a:cs typeface="Times New Roman CE" panose="02020603050405020304" pitchFamily="18" charset="0"/>
              </a:rPr>
              <a:t>2+</a:t>
            </a:r>
            <a:r>
              <a:rPr lang="cs-CZ" altLang="cs-CZ" sz="1800" dirty="0">
                <a:latin typeface="Times New Roman" panose="02020603050405020304" pitchFamily="18" charset="0"/>
                <a:cs typeface="Times New Roman CE" panose="02020603050405020304" pitchFamily="18" charset="0"/>
              </a:rPr>
              <a:t>, Mg</a:t>
            </a:r>
            <a:r>
              <a:rPr lang="cs-CZ" altLang="cs-CZ" sz="1800" baseline="30000" dirty="0">
                <a:latin typeface="Times New Roman" panose="02020603050405020304" pitchFamily="18" charset="0"/>
                <a:cs typeface="Times New Roman CE" panose="02020603050405020304" pitchFamily="18" charset="0"/>
              </a:rPr>
              <a:t>2+</a:t>
            </a:r>
            <a:r>
              <a:rPr lang="cs-CZ" altLang="cs-CZ" sz="1800" dirty="0">
                <a:latin typeface="Times New Roman" panose="02020603050405020304" pitchFamily="18" charset="0"/>
                <a:cs typeface="Times New Roman CE" panose="02020603050405020304" pitchFamily="18" charset="0"/>
              </a:rPr>
              <a:t>, a </a:t>
            </a:r>
            <a:r>
              <a:rPr lang="cs-CZ" altLang="cs-CZ" sz="1800" dirty="0" err="1">
                <a:latin typeface="Times New Roman" panose="02020603050405020304" pitchFamily="18" charset="0"/>
                <a:cs typeface="Times New Roman CE" panose="02020603050405020304" pitchFamily="18" charset="0"/>
              </a:rPr>
              <a:t>P</a:t>
            </a:r>
            <a:r>
              <a:rPr lang="cs-CZ" altLang="cs-CZ" sz="1800" baseline="-25000" dirty="0" err="1">
                <a:latin typeface="Times New Roman" panose="02020603050405020304" pitchFamily="18" charset="0"/>
                <a:cs typeface="Times New Roman CE" panose="02020603050405020304" pitchFamily="18" charset="0"/>
              </a:rPr>
              <a:t>i</a:t>
            </a:r>
            <a:r>
              <a:rPr lang="cs-CZ" altLang="cs-CZ" sz="1800" dirty="0">
                <a:latin typeface="Times New Roman" panose="02020603050405020304" pitchFamily="18" charset="0"/>
                <a:cs typeface="Times New Roman CE" panose="02020603050405020304" pitchFamily="18" charset="0"/>
              </a:rPr>
              <a:t> volných, zbytek vázán na bílkoviny</a:t>
            </a:r>
          </a:p>
        </p:txBody>
      </p:sp>
      <p:graphicFrame>
        <p:nvGraphicFramePr>
          <p:cNvPr id="5" name="Tabulka 4"/>
          <p:cNvGraphicFramePr>
            <a:graphicFrameLocks noGrp="1"/>
          </p:cNvGraphicFramePr>
          <p:nvPr/>
        </p:nvGraphicFramePr>
        <p:xfrm>
          <a:off x="468313" y="5516563"/>
          <a:ext cx="8355012" cy="2130188"/>
        </p:xfrm>
        <a:graphic>
          <a:graphicData uri="http://schemas.openxmlformats.org/drawingml/2006/table">
            <a:tbl>
              <a:tblPr/>
              <a:tblGrid>
                <a:gridCol w="1836737">
                  <a:extLst>
                    <a:ext uri="{9D8B030D-6E8A-4147-A177-3AD203B41FA5}">
                      <a16:colId xmlns:a16="http://schemas.microsoft.com/office/drawing/2014/main" xmlns="" val="619150181"/>
                    </a:ext>
                  </a:extLst>
                </a:gridCol>
                <a:gridCol w="1081088">
                  <a:extLst>
                    <a:ext uri="{9D8B030D-6E8A-4147-A177-3AD203B41FA5}">
                      <a16:colId xmlns:a16="http://schemas.microsoft.com/office/drawing/2014/main" xmlns="" val="2195646626"/>
                    </a:ext>
                  </a:extLst>
                </a:gridCol>
                <a:gridCol w="1241425">
                  <a:extLst>
                    <a:ext uri="{9D8B030D-6E8A-4147-A177-3AD203B41FA5}">
                      <a16:colId xmlns:a16="http://schemas.microsoft.com/office/drawing/2014/main" xmlns="" val="1945508469"/>
                    </a:ext>
                  </a:extLst>
                </a:gridCol>
                <a:gridCol w="906462">
                  <a:extLst>
                    <a:ext uri="{9D8B030D-6E8A-4147-A177-3AD203B41FA5}">
                      <a16:colId xmlns:a16="http://schemas.microsoft.com/office/drawing/2014/main" xmlns="" val="3837885801"/>
                    </a:ext>
                  </a:extLst>
                </a:gridCol>
                <a:gridCol w="3289300">
                  <a:extLst>
                    <a:ext uri="{9D8B030D-6E8A-4147-A177-3AD203B41FA5}">
                      <a16:colId xmlns:a16="http://schemas.microsoft.com/office/drawing/2014/main" xmlns="" val="2938288984"/>
                    </a:ext>
                  </a:extLst>
                </a:gridCol>
              </a:tblGrid>
              <a:tr h="5683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Li</a:t>
                      </a:r>
                      <a:r>
                        <a:rPr kumimoji="0" lang="cs-CZ" altLang="cs-CZ" sz="1600" b="1"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S</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0,6-1,2 mM</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psychofarmakum, časté problémy s předávkováním</a:t>
                      </a:r>
                    </a:p>
                  </a:txBody>
                  <a:tcPr marL="90000" marR="90000" marT="130032"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3012888763"/>
                  </a:ext>
                </a:extLst>
              </a:tr>
              <a:tr h="5683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Cu</a:t>
                      </a:r>
                      <a:r>
                        <a:rPr kumimoji="0" lang="cs-CZ" altLang="cs-CZ" sz="1600" b="1"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2+</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txBody>
                  <a:tcPr marL="90000" marR="90000" marT="130032" marB="46800" horzOverflow="overflow">
                    <a:lnL>
                      <a:noFill/>
                    </a:lnL>
                    <a:lnR>
                      <a:noFill/>
                    </a:lnR>
                    <a:lnT>
                      <a:noFill/>
                    </a:lnT>
                    <a:lnB>
                      <a:noFill/>
                    </a:lnB>
                    <a:lnTlToBr>
                      <a:noFill/>
                    </a:lnTlToBr>
                    <a:lnBlToTr>
                      <a:noFill/>
                    </a:lnBlToTr>
                    <a:solidFill>
                      <a:srgbClr val="F2F2F2"/>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S</a:t>
                      </a:r>
                    </a:p>
                  </a:txBody>
                  <a:tcPr marL="90000" marR="90000" marT="130032" marB="46800" horzOverflow="overflow">
                    <a:lnL>
                      <a:noFill/>
                    </a:lnL>
                    <a:lnR>
                      <a:noFill/>
                    </a:lnR>
                    <a:lnT>
                      <a:noFill/>
                    </a:lnT>
                    <a:lnB>
                      <a:noFill/>
                    </a:lnB>
                    <a:lnTlToBr>
                      <a:noFill/>
                    </a:lnTlToBr>
                    <a:lnBlToTr>
                      <a:noFill/>
                    </a:lnBlToTr>
                    <a:solidFill>
                      <a:srgbClr val="F2F2F2"/>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11-24 </a:t>
                      </a:r>
                      <a:r>
                        <a:rPr kumimoji="0" lang="cs-CZ" altLang="cs-CZ" sz="1600" b="0" i="0" u="none" strike="noStrike" cap="none" normalizeH="0" baseline="0" smtClean="0">
                          <a:ln>
                            <a:noFill/>
                          </a:ln>
                          <a:solidFill>
                            <a:srgbClr val="000000"/>
                          </a:solidFill>
                          <a:effectLst/>
                          <a:latin typeface="Symbol" panose="05050102010706020507" pitchFamily="18" charset="2"/>
                          <a:cs typeface="Lucida Sans Unicode" panose="020B0602030504020204" pitchFamily="34" charset="0"/>
                        </a:rPr>
                        <a:t></a:t>
                      </a:r>
                      <a:r>
                        <a:rPr kumimoji="0" lang="cs-CZ" altLang="cs-CZ" sz="16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M</a:t>
                      </a:r>
                    </a:p>
                  </a:txBody>
                  <a:tcPr marL="90000" marR="90000" marT="130032" marB="46800" horzOverflow="overflow">
                    <a:lnL>
                      <a:noFill/>
                    </a:lnL>
                    <a:lnR>
                      <a:noFill/>
                    </a:lnR>
                    <a:lnT>
                      <a:noFill/>
                    </a:lnT>
                    <a:lnB>
                      <a:noFill/>
                    </a:lnB>
                    <a:lnTlToBr>
                      <a:noFill/>
                    </a:lnTlToBr>
                    <a:lnBlToTr>
                      <a:noFill/>
                    </a:lnBlToTr>
                    <a:solidFill>
                      <a:srgbClr val="F2F2F2"/>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F2F2F2"/>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AAS, spektrofotom. s chromogeny;</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většina Cu</a:t>
                      </a:r>
                      <a:r>
                        <a:rPr kumimoji="0" lang="cs-CZ" altLang="cs-CZ" sz="1600" b="1"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2+</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 vázána na ceruloplasmin (slide 14) ; </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řada onemocnění z nedostatku Cu</a:t>
                      </a:r>
                    </a:p>
                  </a:txBody>
                  <a:tcPr marL="90000" marR="90000" marT="130032" marB="46800" horzOverflow="overflow">
                    <a:lnL>
                      <a:noFill/>
                    </a:lnL>
                    <a:lnR>
                      <a:noFill/>
                    </a:lnR>
                    <a:lnT>
                      <a:noFill/>
                    </a:lnT>
                    <a:lnB>
                      <a:noFill/>
                    </a:lnB>
                    <a:lnTlToBr>
                      <a:noFill/>
                    </a:lnTlToBr>
                    <a:lnBlToTr>
                      <a:noFill/>
                    </a:lnBlToTr>
                    <a:solidFill>
                      <a:srgbClr val="F2F2F2"/>
                    </a:solidFill>
                  </a:tcPr>
                </a:tc>
                <a:extLst>
                  <a:ext uri="{0D108BD9-81ED-4DB2-BD59-A6C34878D82A}">
                    <a16:rowId xmlns:a16="http://schemas.microsoft.com/office/drawing/2014/main" xmlns="" val="195683630"/>
                  </a:ext>
                </a:extLst>
              </a:tr>
              <a:tr h="5683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Zn</a:t>
                      </a:r>
                      <a:r>
                        <a:rPr kumimoji="0" lang="cs-CZ" altLang="cs-CZ" sz="1600" b="1"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2+</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S</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10-23 </a:t>
                      </a:r>
                      <a:r>
                        <a:rPr kumimoji="0" lang="cs-CZ" altLang="cs-CZ" sz="1600" b="0" i="0" u="none" strike="noStrike" cap="none" normalizeH="0" baseline="0" smtClean="0">
                          <a:ln>
                            <a:noFill/>
                          </a:ln>
                          <a:solidFill>
                            <a:srgbClr val="000000"/>
                          </a:solidFill>
                          <a:effectLst/>
                          <a:latin typeface="Symbol" panose="05050102010706020507" pitchFamily="18" charset="2"/>
                          <a:cs typeface="Lucida Sans Unicode" panose="020B0602030504020204" pitchFamily="34" charset="0"/>
                        </a:rPr>
                        <a:t></a:t>
                      </a:r>
                      <a:r>
                        <a:rPr kumimoji="0" lang="cs-CZ" altLang="cs-CZ" sz="16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M </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AAS; nedostatek: zpomalení růstu a vývoje kostí, zvětšení jater...</a:t>
                      </a:r>
                    </a:p>
                  </a:txBody>
                  <a:tcPr marL="90000" marR="90000" marT="130032"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848374008"/>
                  </a:ext>
                </a:extLst>
              </a:tr>
            </a:tbl>
          </a:graphicData>
        </a:graphic>
      </p:graphicFrame>
      <p:pic>
        <p:nvPicPr>
          <p:cNvPr id="3" name="slid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668344" y="3738562"/>
            <a:ext cx="609600" cy="6096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2961"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4800" y="-603250"/>
            <a:ext cx="4994275" cy="767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43" name="Obrázek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2970213"/>
            <a:ext cx="91440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TextovéPole 2"/>
          <p:cNvSpPr txBox="1">
            <a:spLocks noChangeArrowheads="1"/>
          </p:cNvSpPr>
          <p:nvPr/>
        </p:nvSpPr>
        <p:spPr bwMode="auto">
          <a:xfrm>
            <a:off x="323850" y="115888"/>
            <a:ext cx="3313113" cy="39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lnSpc>
                <a:spcPct val="82000"/>
              </a:lnSpc>
              <a:spcBef>
                <a:spcPct val="0"/>
              </a:spcBef>
              <a:buClrTx/>
            </a:pPr>
            <a:r>
              <a:rPr lang="cs-CZ" altLang="cs-CZ" sz="2400" b="1">
                <a:solidFill>
                  <a:srgbClr val="FF0000"/>
                </a:solidFill>
                <a:latin typeface="Times New Roman" panose="02020603050405020304" pitchFamily="18" charset="0"/>
                <a:cs typeface="Times New Roman CE" panose="02020603050405020304" pitchFamily="18" charset="0"/>
              </a:rPr>
              <a:t>OSMOTICKÝ TLAK</a:t>
            </a:r>
          </a:p>
        </p:txBody>
      </p:sp>
      <p:sp>
        <p:nvSpPr>
          <p:cNvPr id="10245" name="TextovéPole 2"/>
          <p:cNvSpPr txBox="1">
            <a:spLocks noChangeArrowheads="1"/>
          </p:cNvSpPr>
          <p:nvPr/>
        </p:nvSpPr>
        <p:spPr bwMode="auto">
          <a:xfrm>
            <a:off x="0" y="620713"/>
            <a:ext cx="4284663" cy="34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lnSpc>
                <a:spcPct val="82000"/>
              </a:lnSpc>
              <a:spcBef>
                <a:spcPct val="0"/>
              </a:spcBef>
              <a:buClrTx/>
            </a:pPr>
            <a:r>
              <a:rPr lang="cs-CZ" altLang="cs-CZ" sz="2000"/>
              <a:t>π = RT Σc</a:t>
            </a:r>
            <a:r>
              <a:rPr lang="cs-CZ" altLang="cs-CZ" sz="2000" baseline="-25000"/>
              <a:t>i             </a:t>
            </a:r>
            <a:r>
              <a:rPr lang="cs-CZ" altLang="cs-CZ" sz="2000">
                <a:latin typeface="Times New Roman" panose="02020603050405020304" pitchFamily="18" charset="0"/>
              </a:rPr>
              <a:t>(„onkotický tlak“)  </a:t>
            </a:r>
            <a:endParaRPr lang="cs-CZ" altLang="cs-CZ" sz="2000"/>
          </a:p>
        </p:txBody>
      </p:sp>
      <p:graphicFrame>
        <p:nvGraphicFramePr>
          <p:cNvPr id="2" name="Tabulka 1"/>
          <p:cNvGraphicFramePr>
            <a:graphicFrameLocks noGrp="1"/>
          </p:cNvGraphicFramePr>
          <p:nvPr/>
        </p:nvGraphicFramePr>
        <p:xfrm>
          <a:off x="0" y="1277938"/>
          <a:ext cx="4643438" cy="1639872"/>
        </p:xfrm>
        <a:graphic>
          <a:graphicData uri="http://schemas.openxmlformats.org/drawingml/2006/table">
            <a:tbl>
              <a:tblPr/>
              <a:tblGrid>
                <a:gridCol w="1209675">
                  <a:extLst>
                    <a:ext uri="{9D8B030D-6E8A-4147-A177-3AD203B41FA5}">
                      <a16:colId xmlns:a16="http://schemas.microsoft.com/office/drawing/2014/main" xmlns="" val="3209626036"/>
                    </a:ext>
                  </a:extLst>
                </a:gridCol>
                <a:gridCol w="468313">
                  <a:extLst>
                    <a:ext uri="{9D8B030D-6E8A-4147-A177-3AD203B41FA5}">
                      <a16:colId xmlns:a16="http://schemas.microsoft.com/office/drawing/2014/main" xmlns="" val="636787259"/>
                    </a:ext>
                  </a:extLst>
                </a:gridCol>
                <a:gridCol w="1325562">
                  <a:extLst>
                    <a:ext uri="{9D8B030D-6E8A-4147-A177-3AD203B41FA5}">
                      <a16:colId xmlns:a16="http://schemas.microsoft.com/office/drawing/2014/main" xmlns="" val="1249895814"/>
                    </a:ext>
                  </a:extLst>
                </a:gridCol>
                <a:gridCol w="390525">
                  <a:extLst>
                    <a:ext uri="{9D8B030D-6E8A-4147-A177-3AD203B41FA5}">
                      <a16:colId xmlns:a16="http://schemas.microsoft.com/office/drawing/2014/main" xmlns="" val="142673026"/>
                    </a:ext>
                  </a:extLst>
                </a:gridCol>
                <a:gridCol w="1249363">
                  <a:extLst>
                    <a:ext uri="{9D8B030D-6E8A-4147-A177-3AD203B41FA5}">
                      <a16:colId xmlns:a16="http://schemas.microsoft.com/office/drawing/2014/main" xmlns="" val="1549289145"/>
                    </a:ext>
                  </a:extLst>
                </a:gridCol>
              </a:tblGrid>
              <a:tr h="5445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osmolarita</a:t>
                      </a:r>
                    </a:p>
                    <a:p>
                      <a:pPr marL="0" marR="0" lvl="0" indent="0" algn="ctr"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a:t>
                      </a:r>
                      <a:r>
                        <a:rPr kumimoji="0" lang="cs-CZ" altLang="cs-CZ" sz="1600" b="1"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Σc</a:t>
                      </a:r>
                      <a:r>
                        <a:rPr kumimoji="0" lang="cs-CZ" altLang="cs-CZ" sz="1600" b="1" i="0" u="none" strike="noStrike" cap="none" normalizeH="0" baseline="-25000" smtClean="0">
                          <a:ln>
                            <a:noFill/>
                          </a:ln>
                          <a:solidFill>
                            <a:srgbClr val="000000"/>
                          </a:solidFill>
                          <a:effectLst/>
                          <a:latin typeface="Arial" panose="020B0604020202020204" pitchFamily="34" charset="0"/>
                          <a:cs typeface="Lucida Sans Unicode" panose="020B0602030504020204" pitchFamily="34" charset="0"/>
                        </a:rPr>
                        <a:t>i</a:t>
                      </a:r>
                      <a:r>
                        <a:rPr kumimoji="0" lang="cs-CZ" altLang="cs-CZ" sz="1600" b="0" i="0" u="none" strike="noStrike" cap="none" normalizeH="0" baseline="-25000" smtClean="0">
                          <a:ln>
                            <a:noFill/>
                          </a:ln>
                          <a:solidFill>
                            <a:srgbClr val="000000"/>
                          </a:solidFill>
                          <a:effectLst/>
                          <a:latin typeface="Arial" panose="020B0604020202020204" pitchFamily="34" charset="0"/>
                          <a:cs typeface="Lucida Sans Unicode" panose="020B0602030504020204" pitchFamily="34" charset="0"/>
                        </a:rPr>
                        <a:t> </a:t>
                      </a:r>
                      <a:r>
                        <a:rPr kumimoji="0" lang="cs-CZ" altLang="cs-CZ" sz="16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a:t>
                      </a:r>
                      <a:endParaRPr kumimoji="0" lang="cs-CZ" altLang="cs-CZ" sz="16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S</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285-295 mOsm/l</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100000"/>
                        </a:lnSpc>
                        <a:spcBef>
                          <a:spcPct val="0"/>
                        </a:spcBef>
                        <a:spcAft>
                          <a:spcPct val="0"/>
                        </a:spcAft>
                        <a:buClrTx/>
                        <a:buSzPct val="100000"/>
                        <a:buFontTx/>
                        <a:buNone/>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míra koncentrace „osmoticky aktivních částic“ (molekul, iontů), hypotonicita i hypertonicita zpúsobují rozpad buněk   </a:t>
                      </a:r>
                    </a:p>
                  </a:txBody>
                  <a:tcPr marL="90000" marR="90000" marT="130032"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2816661501"/>
                  </a:ext>
                </a:extLst>
              </a:tr>
            </a:tbl>
          </a:graphicData>
        </a:graphic>
      </p:graphicFrame>
      <p:sp>
        <p:nvSpPr>
          <p:cNvPr id="7" name="Rectangle 1"/>
          <p:cNvSpPr>
            <a:spLocks noChangeArrowheads="1"/>
          </p:cNvSpPr>
          <p:nvPr/>
        </p:nvSpPr>
        <p:spPr bwMode="auto">
          <a:xfrm>
            <a:off x="2509838" y="5338763"/>
            <a:ext cx="1235075"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nchor="ctr">
            <a:spAutoFit/>
          </a:bodyPr>
          <a:lstStyle>
            <a:lvl1pPr eaLnBrk="0" hangingPunct="0">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eaLnBrk="0" hangingPunct="0">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eaLnBrk="0" hangingPunct="0">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spcBef>
                <a:spcPct val="0"/>
              </a:spcBef>
              <a:buSzPct val="100000"/>
              <a:defRPr/>
            </a:pPr>
            <a:r>
              <a:rPr lang="cs-CZ" altLang="cs-CZ" sz="1050" b="1" dirty="0" smtClean="0">
                <a:solidFill>
                  <a:schemeClr val="tx1"/>
                </a:solidFill>
                <a:latin typeface="Times New Roman" panose="02020603050405020304" pitchFamily="18" charset="0"/>
                <a:cs typeface="Times New Roman" panose="02020603050405020304" pitchFamily="18" charset="0"/>
              </a:rPr>
              <a:t>ACE </a:t>
            </a:r>
            <a:r>
              <a:rPr lang="cs-CZ" altLang="cs-CZ" sz="1050" dirty="0" smtClean="0">
                <a:solidFill>
                  <a:schemeClr val="tx1"/>
                </a:solidFill>
                <a:latin typeface="Times New Roman" panose="02020603050405020304" pitchFamily="18" charset="0"/>
                <a:cs typeface="Times New Roman" panose="02020603050405020304" pitchFamily="18" charset="0"/>
              </a:rPr>
              <a:t>= </a:t>
            </a:r>
            <a:r>
              <a:rPr lang="cs-CZ" altLang="cs-CZ" sz="1050" dirty="0" err="1" smtClean="0">
                <a:solidFill>
                  <a:schemeClr val="tx1"/>
                </a:solidFill>
                <a:latin typeface="Times New Roman" panose="02020603050405020304" pitchFamily="18" charset="0"/>
                <a:cs typeface="Times New Roman" panose="02020603050405020304" pitchFamily="18" charset="0"/>
              </a:rPr>
              <a:t>angiotenzin</a:t>
            </a:r>
            <a:endParaRPr lang="cs-CZ" altLang="cs-CZ" sz="1050" dirty="0" smtClean="0">
              <a:solidFill>
                <a:schemeClr val="tx1"/>
              </a:solidFill>
              <a:latin typeface="Times New Roman" panose="02020603050405020304" pitchFamily="18" charset="0"/>
              <a:cs typeface="Times New Roman" panose="02020603050405020304" pitchFamily="18" charset="0"/>
            </a:endParaRPr>
          </a:p>
          <a:p>
            <a:pPr algn="ctr" eaLnBrk="1" hangingPunct="1">
              <a:spcBef>
                <a:spcPct val="0"/>
              </a:spcBef>
              <a:buSzPct val="100000"/>
              <a:defRPr/>
            </a:pPr>
            <a:r>
              <a:rPr lang="cs-CZ" altLang="cs-CZ" sz="1050" dirty="0" smtClean="0">
                <a:solidFill>
                  <a:schemeClr val="tx1"/>
                </a:solidFill>
                <a:latin typeface="Times New Roman" panose="02020603050405020304" pitchFamily="18" charset="0"/>
                <a:cs typeface="Times New Roman" panose="02020603050405020304" pitchFamily="18" charset="0"/>
              </a:rPr>
              <a:t>konvertující enzym</a:t>
            </a:r>
          </a:p>
        </p:txBody>
      </p:sp>
      <p:sp>
        <p:nvSpPr>
          <p:cNvPr id="10253" name="Rectangle 1"/>
          <p:cNvSpPr>
            <a:spLocks noChangeArrowheads="1"/>
          </p:cNvSpPr>
          <p:nvPr/>
        </p:nvSpPr>
        <p:spPr bwMode="auto">
          <a:xfrm>
            <a:off x="6264275" y="-206375"/>
            <a:ext cx="2987675"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spcBef>
                <a:spcPct val="0"/>
              </a:spcBef>
              <a:buClrTx/>
              <a:buFontTx/>
              <a:buNone/>
            </a:pPr>
            <a:r>
              <a:rPr lang="cs-CZ" altLang="cs-CZ" sz="1400" b="1">
                <a:solidFill>
                  <a:schemeClr val="tx1"/>
                </a:solidFill>
                <a:latin typeface="Times New Roman" panose="02020603050405020304" pitchFamily="18" charset="0"/>
                <a:cs typeface="Times New Roman" panose="02020603050405020304" pitchFamily="18" charset="0"/>
              </a:rPr>
              <a:t>Osmometr: </a:t>
            </a:r>
            <a:r>
              <a:rPr lang="cs-CZ" altLang="cs-CZ" sz="1400">
                <a:latin typeface="Times New Roman" panose="02020603050405020304" pitchFamily="18" charset="0"/>
              </a:rPr>
              <a:t>měří tlak podle vychýlení polopropustné membrány</a:t>
            </a:r>
            <a:endParaRPr lang="cs-CZ" altLang="cs-CZ" sz="1400">
              <a:solidFill>
                <a:schemeClr val="tx1"/>
              </a:solidFill>
              <a:latin typeface="Times New Roman" panose="02020603050405020304" pitchFamily="18" charset="0"/>
              <a:cs typeface="Times New Roman" panose="02020603050405020304" pitchFamily="18" charset="0"/>
            </a:endParaRPr>
          </a:p>
          <a:p>
            <a:pPr eaLnBrk="1" hangingPunct="1">
              <a:spcBef>
                <a:spcPct val="0"/>
              </a:spcBef>
              <a:buClrTx/>
              <a:buFontTx/>
              <a:buNone/>
            </a:pPr>
            <a:r>
              <a:rPr lang="cs-CZ" altLang="cs-CZ" sz="1400">
                <a:solidFill>
                  <a:schemeClr val="tx1"/>
                </a:solidFill>
                <a:latin typeface="Times New Roman" panose="02020603050405020304" pitchFamily="18" charset="0"/>
                <a:cs typeface="Times New Roman" panose="02020603050405020304" pitchFamily="18" charset="0"/>
              </a:rPr>
              <a:t>Isotonický roztok: má osmotický tlak stejný jako krevní plasma,  opak: hypotonický a hypertonický roztok</a:t>
            </a:r>
          </a:p>
        </p:txBody>
      </p:sp>
      <p:sp>
        <p:nvSpPr>
          <p:cNvPr id="10" name="Rectangle 1"/>
          <p:cNvSpPr>
            <a:spLocks noChangeArrowheads="1"/>
          </p:cNvSpPr>
          <p:nvPr/>
        </p:nvSpPr>
        <p:spPr bwMode="auto">
          <a:xfrm>
            <a:off x="6038850" y="6629400"/>
            <a:ext cx="847725" cy="25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nchor="ctr">
            <a:spAutoFit/>
          </a:bodyPr>
          <a:lstStyle>
            <a:lvl1pPr eaLnBrk="0" hangingPunct="0">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eaLnBrk="0" hangingPunct="0">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eaLnBrk="0" hangingPunct="0">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eaLnBrk="0" hangingPunct="0">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spcBef>
                <a:spcPct val="0"/>
              </a:spcBef>
              <a:buSzPct val="100000"/>
              <a:defRPr/>
            </a:pPr>
            <a:r>
              <a:rPr lang="cs-CZ" altLang="cs-CZ" sz="1050" dirty="0" smtClean="0">
                <a:solidFill>
                  <a:schemeClr val="tx1"/>
                </a:solidFill>
                <a:latin typeface="Times New Roman" panose="02020603050405020304" pitchFamily="18" charset="0"/>
                <a:cs typeface="Times New Roman" panose="02020603050405020304" pitchFamily="18" charset="0"/>
              </a:rPr>
              <a:t>(vasopresin)</a:t>
            </a:r>
          </a:p>
        </p:txBody>
      </p:sp>
      <p:pic>
        <p:nvPicPr>
          <p:cNvPr id="3" name="slide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699792" y="6302376"/>
            <a:ext cx="609600" cy="609600"/>
          </a:xfrm>
          <a:prstGeom prst="rect">
            <a:avLst/>
          </a:prstGeom>
        </p:spPr>
      </p:pic>
    </p:spTree>
  </p:cSld>
  <p:clrMapOvr>
    <a:masterClrMapping/>
  </p:clrMapOvr>
  <p:transition spd="med"/>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52336"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aphicFrame>
        <p:nvGraphicFramePr>
          <p:cNvPr id="8215" name="Group 23"/>
          <p:cNvGraphicFramePr>
            <a:graphicFrameLocks noGrp="1"/>
          </p:cNvGraphicFramePr>
          <p:nvPr/>
        </p:nvGraphicFramePr>
        <p:xfrm>
          <a:off x="2309813" y="836613"/>
          <a:ext cx="6027737" cy="1412542"/>
        </p:xfrm>
        <a:graphic>
          <a:graphicData uri="http://schemas.openxmlformats.org/drawingml/2006/table">
            <a:tbl>
              <a:tblPr/>
              <a:tblGrid>
                <a:gridCol w="1325562">
                  <a:extLst>
                    <a:ext uri="{9D8B030D-6E8A-4147-A177-3AD203B41FA5}">
                      <a16:colId xmlns:a16="http://schemas.microsoft.com/office/drawing/2014/main" xmlns="" val="2323829857"/>
                    </a:ext>
                  </a:extLst>
                </a:gridCol>
                <a:gridCol w="779463">
                  <a:extLst>
                    <a:ext uri="{9D8B030D-6E8A-4147-A177-3AD203B41FA5}">
                      <a16:colId xmlns:a16="http://schemas.microsoft.com/office/drawing/2014/main" xmlns="" val="3158725003"/>
                    </a:ext>
                  </a:extLst>
                </a:gridCol>
                <a:gridCol w="895350">
                  <a:extLst>
                    <a:ext uri="{9D8B030D-6E8A-4147-A177-3AD203B41FA5}">
                      <a16:colId xmlns:a16="http://schemas.microsoft.com/office/drawing/2014/main" xmlns="" val="2627252562"/>
                    </a:ext>
                  </a:extLst>
                </a:gridCol>
                <a:gridCol w="655637">
                  <a:extLst>
                    <a:ext uri="{9D8B030D-6E8A-4147-A177-3AD203B41FA5}">
                      <a16:colId xmlns:a16="http://schemas.microsoft.com/office/drawing/2014/main" xmlns="" val="3890299565"/>
                    </a:ext>
                  </a:extLst>
                </a:gridCol>
                <a:gridCol w="2371725">
                  <a:extLst>
                    <a:ext uri="{9D8B030D-6E8A-4147-A177-3AD203B41FA5}">
                      <a16:colId xmlns:a16="http://schemas.microsoft.com/office/drawing/2014/main" xmlns="" val="1035676503"/>
                    </a:ext>
                  </a:extLst>
                </a:gridCol>
              </a:tblGrid>
              <a:tr h="5111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Fe plasmatické</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S</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10-27 </a:t>
                      </a:r>
                      <a:r>
                        <a:rPr kumimoji="0" lang="cs-CZ" altLang="cs-CZ" sz="1400" b="0" i="0" u="none" strike="noStrike" cap="none" normalizeH="0" baseline="0" smtClean="0">
                          <a:ln>
                            <a:noFill/>
                          </a:ln>
                          <a:solidFill>
                            <a:srgbClr val="000000"/>
                          </a:solidFill>
                          <a:effectLst/>
                          <a:latin typeface="Symbol" panose="05050102010706020507" pitchFamily="18" charset="2"/>
                          <a:cs typeface="Lucida Sans Unicode" panose="020B0602030504020204" pitchFamily="34" charset="0"/>
                        </a:rPr>
                        <a:t></a:t>
                      </a:r>
                      <a:r>
                        <a:rPr kumimoji="0" lang="cs-CZ" altLang="cs-CZ" sz="14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M</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AAS, spekrtofot. s chromogenem</a:t>
                      </a:r>
                    </a:p>
                  </a:txBody>
                  <a:tcPr marL="90000" marR="90000" marT="130032"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1790218337"/>
                  </a:ext>
                </a:extLst>
              </a:tr>
              <a:tr h="8858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vazebná kapacita železa</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S</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40-72 </a:t>
                      </a:r>
                      <a:r>
                        <a:rPr kumimoji="0" lang="cs-CZ" altLang="cs-CZ" sz="1400" b="0" i="0" u="none" strike="noStrike" cap="none" normalizeH="0" baseline="0" smtClean="0">
                          <a:ln>
                            <a:noFill/>
                          </a:ln>
                          <a:solidFill>
                            <a:srgbClr val="000000"/>
                          </a:solidFill>
                          <a:effectLst/>
                          <a:latin typeface="Symbol" panose="05050102010706020507" pitchFamily="18" charset="2"/>
                          <a:cs typeface="Lucida Sans Unicode" panose="020B0602030504020204" pitchFamily="34" charset="0"/>
                        </a:rPr>
                        <a:t></a:t>
                      </a:r>
                      <a:r>
                        <a:rPr kumimoji="0" lang="cs-CZ" altLang="cs-CZ" sz="14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M</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1/3 transferrinové kapacity vysycena, úměrné množství transferrinu</a:t>
                      </a:r>
                    </a:p>
                  </a:txBody>
                  <a:tcPr marL="90000" marR="90000" marT="130032"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2329818882"/>
                  </a:ext>
                </a:extLst>
              </a:tr>
            </a:tbl>
          </a:graphicData>
        </a:graphic>
      </p:graphicFrame>
      <p:sp>
        <p:nvSpPr>
          <p:cNvPr id="12301" name="Text Box 19"/>
          <p:cNvSpPr txBox="1">
            <a:spLocks noChangeArrowheads="1"/>
          </p:cNvSpPr>
          <p:nvPr/>
        </p:nvSpPr>
        <p:spPr bwMode="auto">
          <a:xfrm>
            <a:off x="2303463" y="6065838"/>
            <a:ext cx="5256212"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spcBef>
                <a:spcPts val="1200"/>
              </a:spcBef>
              <a:spcAft>
                <a:spcPts val="1000"/>
              </a:spcAft>
              <a:buClrTx/>
              <a:buFontTx/>
              <a:buNone/>
            </a:pPr>
            <a:endParaRPr lang="cs-CZ" altLang="cs-CZ" sz="1000"/>
          </a:p>
          <a:p>
            <a:pPr eaLnBrk="1" hangingPunct="1">
              <a:spcBef>
                <a:spcPts val="1200"/>
              </a:spcBef>
              <a:spcAft>
                <a:spcPts val="1000"/>
              </a:spcAft>
              <a:buClrTx/>
              <a:buFontTx/>
              <a:buNone/>
            </a:pPr>
            <a:endParaRPr lang="cs-CZ" altLang="cs-CZ" sz="1000"/>
          </a:p>
        </p:txBody>
      </p:sp>
      <p:sp>
        <p:nvSpPr>
          <p:cNvPr id="12302" name="Obdélník 1"/>
          <p:cNvSpPr>
            <a:spLocks noChangeArrowheads="1"/>
          </p:cNvSpPr>
          <p:nvPr/>
        </p:nvSpPr>
        <p:spPr bwMode="auto">
          <a:xfrm>
            <a:off x="458788" y="333375"/>
            <a:ext cx="823912"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lnSpc>
                <a:spcPct val="150000"/>
              </a:lnSpc>
              <a:spcBef>
                <a:spcPct val="0"/>
              </a:spcBef>
              <a:buClrTx/>
            </a:pPr>
            <a:r>
              <a:rPr lang="cs-CZ" altLang="cs-CZ" sz="3200">
                <a:solidFill>
                  <a:srgbClr val="FF0000"/>
                </a:solidFill>
                <a:latin typeface="Times New Roman CE" panose="02020603050405020304" pitchFamily="18" charset="0"/>
                <a:cs typeface="Times New Roman CE" panose="02020603050405020304" pitchFamily="18" charset="0"/>
              </a:rPr>
              <a:t>Fe</a:t>
            </a:r>
          </a:p>
        </p:txBody>
      </p:sp>
      <p:sp>
        <p:nvSpPr>
          <p:cNvPr id="12303" name="Obdélník 2"/>
          <p:cNvSpPr>
            <a:spLocks noChangeArrowheads="1"/>
          </p:cNvSpPr>
          <p:nvPr/>
        </p:nvSpPr>
        <p:spPr bwMode="auto">
          <a:xfrm>
            <a:off x="1763713" y="2282825"/>
            <a:ext cx="6319837"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lnSpc>
                <a:spcPct val="82000"/>
              </a:lnSpc>
              <a:spcBef>
                <a:spcPct val="0"/>
              </a:spcBef>
              <a:buClrTx/>
            </a:pPr>
            <a:r>
              <a:rPr lang="cs-CZ" altLang="cs-CZ" sz="1400" b="1" dirty="0">
                <a:cs typeface="Times New Roman CE" panose="02020603050405020304" pitchFamily="18" charset="0"/>
              </a:rPr>
              <a:t>vazebná kapacita </a:t>
            </a:r>
            <a:r>
              <a:rPr lang="cs-CZ" altLang="cs-CZ" sz="1400" b="1" dirty="0" err="1">
                <a:cs typeface="Times New Roman CE" panose="02020603050405020304" pitchFamily="18" charset="0"/>
              </a:rPr>
              <a:t>Fe</a:t>
            </a:r>
            <a:r>
              <a:rPr lang="cs-CZ" altLang="cs-CZ" sz="1400" b="1" dirty="0">
                <a:cs typeface="Times New Roman CE" panose="02020603050405020304" pitchFamily="18" charset="0"/>
              </a:rPr>
              <a:t>: </a:t>
            </a:r>
            <a:r>
              <a:rPr lang="cs-CZ" altLang="cs-CZ" sz="1400" dirty="0" err="1">
                <a:cs typeface="Times New Roman CE" panose="02020603050405020304" pitchFamily="18" charset="0"/>
              </a:rPr>
              <a:t>transferrin</a:t>
            </a:r>
            <a:r>
              <a:rPr lang="cs-CZ" altLang="cs-CZ" sz="1400" dirty="0">
                <a:cs typeface="Times New Roman CE" panose="02020603050405020304" pitchFamily="18" charset="0"/>
              </a:rPr>
              <a:t> je krevní protein, zajišťující transport Fe</a:t>
            </a:r>
            <a:r>
              <a:rPr lang="cs-CZ" altLang="cs-CZ" sz="1400" baseline="30000" dirty="0">
                <a:cs typeface="Times New Roman CE" panose="02020603050405020304" pitchFamily="18" charset="0"/>
              </a:rPr>
              <a:t>3+</a:t>
            </a:r>
            <a:r>
              <a:rPr lang="cs-CZ" altLang="cs-CZ" sz="1400" dirty="0">
                <a:cs typeface="Times New Roman CE" panose="02020603050405020304" pitchFamily="18" charset="0"/>
              </a:rPr>
              <a:t>;</a:t>
            </a:r>
          </a:p>
          <a:p>
            <a:pPr eaLnBrk="1" hangingPunct="1">
              <a:lnSpc>
                <a:spcPct val="82000"/>
              </a:lnSpc>
              <a:spcBef>
                <a:spcPct val="0"/>
              </a:spcBef>
              <a:buClrTx/>
            </a:pPr>
            <a:r>
              <a:rPr lang="cs-CZ" altLang="cs-CZ" sz="1400" dirty="0">
                <a:cs typeface="Times New Roman CE" panose="02020603050405020304" pitchFamily="18" charset="0"/>
              </a:rPr>
              <a:t>		vazebná kapacita </a:t>
            </a:r>
            <a:r>
              <a:rPr lang="cs-CZ" altLang="cs-CZ" sz="1400" dirty="0" err="1">
                <a:cs typeface="Times New Roman CE" panose="02020603050405020304" pitchFamily="18" charset="0"/>
              </a:rPr>
              <a:t>Fe</a:t>
            </a:r>
            <a:r>
              <a:rPr lang="cs-CZ" altLang="cs-CZ" sz="1400" dirty="0">
                <a:cs typeface="Times New Roman CE" panose="02020603050405020304" pitchFamily="18" charset="0"/>
              </a:rPr>
              <a:t> poskytuje informaci o koncentraci </a:t>
            </a:r>
            <a:r>
              <a:rPr lang="cs-CZ" altLang="cs-CZ" sz="1400" dirty="0" err="1">
                <a:cs typeface="Times New Roman CE" panose="02020603050405020304" pitchFamily="18" charset="0"/>
              </a:rPr>
              <a:t>transferrinu</a:t>
            </a:r>
            <a:r>
              <a:rPr lang="cs-CZ" altLang="cs-CZ" sz="1400" dirty="0">
                <a:cs typeface="Times New Roman CE" panose="02020603050405020304" pitchFamily="18" charset="0"/>
              </a:rPr>
              <a:t> v 		séru jakož i o jeho </a:t>
            </a:r>
            <a:r>
              <a:rPr lang="cs-CZ" altLang="cs-CZ" sz="1400" dirty="0" err="1">
                <a:cs typeface="Times New Roman CE" panose="02020603050405020304" pitchFamily="18" charset="0"/>
              </a:rPr>
              <a:t>vysycení</a:t>
            </a:r>
            <a:r>
              <a:rPr lang="cs-CZ" altLang="cs-CZ" sz="1400" dirty="0">
                <a:cs typeface="Times New Roman CE" panose="02020603050405020304" pitchFamily="18" charset="0"/>
              </a:rPr>
              <a:t> </a:t>
            </a:r>
            <a:r>
              <a:rPr lang="cs-CZ" altLang="cs-CZ" sz="1400" dirty="0" smtClean="0">
                <a:cs typeface="Times New Roman CE" panose="02020603050405020304" pitchFamily="18" charset="0"/>
              </a:rPr>
              <a:t>železem.  </a:t>
            </a:r>
            <a:endParaRPr lang="cs-CZ" altLang="cs-CZ" sz="1400" b="1" dirty="0">
              <a:cs typeface="Times New Roman CE" panose="02020603050405020304" pitchFamily="18" charset="0"/>
            </a:endParaRPr>
          </a:p>
        </p:txBody>
      </p:sp>
      <p:pic>
        <p:nvPicPr>
          <p:cNvPr id="12304" name="Obrázek 7"/>
          <p:cNvPicPr>
            <a:picLocks noChangeAspect="1"/>
          </p:cNvPicPr>
          <p:nvPr/>
        </p:nvPicPr>
        <p:blipFill>
          <a:blip r:embed="rId5">
            <a:extLst>
              <a:ext uri="{28A0092B-C50C-407E-A947-70E740481C1C}">
                <a14:useLocalDpi xmlns:a14="http://schemas.microsoft.com/office/drawing/2010/main" val="0"/>
              </a:ext>
            </a:extLst>
          </a:blip>
          <a:srcRect l="32935" t="23540" r="29312" b="41180"/>
          <a:stretch>
            <a:fillRect/>
          </a:stretch>
        </p:blipFill>
        <p:spPr bwMode="auto">
          <a:xfrm>
            <a:off x="1763713" y="3384550"/>
            <a:ext cx="6648450"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5" name="Obdélník 3"/>
          <p:cNvSpPr>
            <a:spLocks noChangeArrowheads="1"/>
          </p:cNvSpPr>
          <p:nvPr/>
        </p:nvSpPr>
        <p:spPr bwMode="auto">
          <a:xfrm>
            <a:off x="854075" y="3357563"/>
            <a:ext cx="251301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lnSpc>
                <a:spcPct val="82000"/>
              </a:lnSpc>
              <a:spcBef>
                <a:spcPct val="0"/>
              </a:spcBef>
              <a:buClrTx/>
            </a:pPr>
            <a:r>
              <a:rPr lang="cs-CZ" altLang="cs-CZ" sz="1800" b="1">
                <a:solidFill>
                  <a:srgbClr val="FF0000"/>
                </a:solidFill>
                <a:cs typeface="Times New Roman CE" panose="02020603050405020304" pitchFamily="18" charset="0"/>
              </a:rPr>
              <a:t>„putování“ Fe</a:t>
            </a:r>
            <a:r>
              <a:rPr lang="cs-CZ" altLang="cs-CZ" sz="1800" b="1" baseline="30000">
                <a:solidFill>
                  <a:srgbClr val="FF0000"/>
                </a:solidFill>
                <a:cs typeface="Times New Roman CE" panose="02020603050405020304" pitchFamily="18" charset="0"/>
              </a:rPr>
              <a:t>3+ </a:t>
            </a:r>
            <a:r>
              <a:rPr lang="cs-CZ" altLang="cs-CZ" sz="1800" b="1">
                <a:solidFill>
                  <a:srgbClr val="FF0000"/>
                </a:solidFill>
                <a:cs typeface="Times New Roman CE" panose="02020603050405020304" pitchFamily="18" charset="0"/>
              </a:rPr>
              <a:t>v těle</a:t>
            </a:r>
          </a:p>
          <a:p>
            <a:pPr algn="ctr" eaLnBrk="1" hangingPunct="1">
              <a:lnSpc>
                <a:spcPct val="82000"/>
              </a:lnSpc>
              <a:spcBef>
                <a:spcPct val="0"/>
              </a:spcBef>
              <a:buClrTx/>
            </a:pPr>
            <a:r>
              <a:rPr lang="cs-CZ" altLang="cs-CZ" sz="1600">
                <a:solidFill>
                  <a:schemeClr val="tx1"/>
                </a:solidFill>
                <a:cs typeface="Times New Roman CE" panose="02020603050405020304" pitchFamily="18" charset="0"/>
              </a:rPr>
              <a:t>(dávky v mg/den)</a:t>
            </a:r>
          </a:p>
        </p:txBody>
      </p:sp>
      <p:pic>
        <p:nvPicPr>
          <p:cNvPr id="2" name="Nahraný zvuk">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559675" y="6753075"/>
            <a:ext cx="609600" cy="609600"/>
          </a:xfrm>
          <a:prstGeom prst="rect">
            <a:avLst/>
          </a:prstGeom>
        </p:spPr>
      </p:pic>
    </p:spTree>
  </p:cSld>
  <p:clrMapOvr>
    <a:masterClrMapping/>
  </p:clrMapOvr>
  <p:transition spd="med"/>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722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aphicFrame>
        <p:nvGraphicFramePr>
          <p:cNvPr id="9217" name="Group 1"/>
          <p:cNvGraphicFramePr>
            <a:graphicFrameLocks noGrp="1"/>
          </p:cNvGraphicFramePr>
          <p:nvPr/>
        </p:nvGraphicFramePr>
        <p:xfrm>
          <a:off x="542925" y="3241675"/>
          <a:ext cx="8345488" cy="1051545"/>
        </p:xfrm>
        <a:graphic>
          <a:graphicData uri="http://schemas.openxmlformats.org/drawingml/2006/table">
            <a:tbl>
              <a:tblPr/>
              <a:tblGrid>
                <a:gridCol w="1836738">
                  <a:extLst>
                    <a:ext uri="{9D8B030D-6E8A-4147-A177-3AD203B41FA5}">
                      <a16:colId xmlns:a16="http://schemas.microsoft.com/office/drawing/2014/main" xmlns="" val="3336431932"/>
                    </a:ext>
                  </a:extLst>
                </a:gridCol>
                <a:gridCol w="1079500">
                  <a:extLst>
                    <a:ext uri="{9D8B030D-6E8A-4147-A177-3AD203B41FA5}">
                      <a16:colId xmlns:a16="http://schemas.microsoft.com/office/drawing/2014/main" xmlns="" val="3023944796"/>
                    </a:ext>
                  </a:extLst>
                </a:gridCol>
                <a:gridCol w="1238250">
                  <a:extLst>
                    <a:ext uri="{9D8B030D-6E8A-4147-A177-3AD203B41FA5}">
                      <a16:colId xmlns:a16="http://schemas.microsoft.com/office/drawing/2014/main" xmlns="" val="4072117624"/>
                    </a:ext>
                  </a:extLst>
                </a:gridCol>
                <a:gridCol w="904875">
                  <a:extLst>
                    <a:ext uri="{9D8B030D-6E8A-4147-A177-3AD203B41FA5}">
                      <a16:colId xmlns:a16="http://schemas.microsoft.com/office/drawing/2014/main" xmlns="" val="3703104766"/>
                    </a:ext>
                  </a:extLst>
                </a:gridCol>
                <a:gridCol w="3286125">
                  <a:extLst>
                    <a:ext uri="{9D8B030D-6E8A-4147-A177-3AD203B41FA5}">
                      <a16:colId xmlns:a16="http://schemas.microsoft.com/office/drawing/2014/main" xmlns="" val="3197405889"/>
                    </a:ext>
                  </a:extLst>
                </a:gridCol>
              </a:tblGrid>
              <a:tr h="8794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800" b="1"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kreatinin</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S</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88 - 130 </a:t>
                      </a:r>
                      <a:r>
                        <a:rPr kumimoji="0" lang="cs-CZ" altLang="cs-CZ" sz="1400" b="0" i="0" u="none" strike="noStrike" cap="none" normalizeH="0" baseline="0" smtClean="0">
                          <a:ln>
                            <a:noFill/>
                          </a:ln>
                          <a:solidFill>
                            <a:srgbClr val="000000"/>
                          </a:solidFill>
                          <a:effectLst/>
                          <a:latin typeface="Symbol" panose="05050102010706020507" pitchFamily="18" charset="2"/>
                          <a:cs typeface="Lucida Sans Unicode" panose="020B0602030504020204" pitchFamily="34" charset="0"/>
                        </a:rPr>
                        <a:t></a:t>
                      </a: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M</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spektrofotometrie (s kyselinou pikrovou); </a:t>
                      </a:r>
                    </a:p>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množství úměrné množství svalové hmoty (1 - 2 %  denně), zvýšení při svalových chorobách</a:t>
                      </a:r>
                    </a:p>
                  </a:txBody>
                  <a:tcPr marL="90000" marR="90000" marT="130032"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906587801"/>
                  </a:ext>
                </a:extLst>
              </a:tr>
            </a:tbl>
          </a:graphicData>
        </a:graphic>
      </p:graphicFrame>
      <p:pic>
        <p:nvPicPr>
          <p:cNvPr id="14344"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65275" y="4294188"/>
            <a:ext cx="5454650" cy="361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5" name="Rectangle 15"/>
          <p:cNvSpPr>
            <a:spLocks noChangeArrowheads="1"/>
          </p:cNvSpPr>
          <p:nvPr/>
        </p:nvSpPr>
        <p:spPr bwMode="auto">
          <a:xfrm>
            <a:off x="2181225" y="3232150"/>
            <a:ext cx="13335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nchor="ct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spcBef>
                <a:spcPct val="0"/>
              </a:spcBef>
              <a:buClrTx/>
              <a:buFontTx/>
              <a:buNone/>
            </a:pPr>
            <a:r>
              <a:rPr lang="cs-CZ" altLang="cs-CZ" sz="1200">
                <a:cs typeface="Times New Roman" panose="02020603050405020304" pitchFamily="18" charset="0"/>
              </a:rPr>
              <a:t>                           </a:t>
            </a:r>
          </a:p>
        </p:txBody>
      </p:sp>
      <p:sp>
        <p:nvSpPr>
          <p:cNvPr id="14346" name="Text Box 18"/>
          <p:cNvSpPr txBox="1">
            <a:spLocks noChangeArrowheads="1"/>
          </p:cNvSpPr>
          <p:nvPr/>
        </p:nvSpPr>
        <p:spPr bwMode="auto">
          <a:xfrm>
            <a:off x="900113" y="2039938"/>
            <a:ext cx="72739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spcBef>
                <a:spcPct val="0"/>
              </a:spcBef>
              <a:buClrTx/>
              <a:buFontTx/>
              <a:buNone/>
            </a:pPr>
            <a:r>
              <a:rPr lang="cs-CZ" altLang="cs-CZ" sz="1600">
                <a:latin typeface="Times New Roman" panose="02020603050405020304" pitchFamily="18" charset="0"/>
              </a:rPr>
              <a:t>dále amoniak různě: - potenciometricky (iontově selektivní elektroda)</a:t>
            </a:r>
          </a:p>
          <a:p>
            <a:pPr eaLnBrk="1" hangingPunct="1">
              <a:spcBef>
                <a:spcPct val="0"/>
              </a:spcBef>
              <a:buClrTx/>
              <a:buFontTx/>
              <a:buNone/>
            </a:pPr>
            <a:r>
              <a:rPr lang="cs-CZ" altLang="cs-CZ" sz="1600">
                <a:latin typeface="Times New Roman" panose="02020603050405020304" pitchFamily="18" charset="0"/>
              </a:rPr>
              <a:t>                                  - reakce se salicylátem a chlornanem (barev. produkt)</a:t>
            </a:r>
          </a:p>
          <a:p>
            <a:pPr eaLnBrk="1" hangingPunct="1">
              <a:spcBef>
                <a:spcPct val="0"/>
              </a:spcBef>
              <a:buClrTx/>
              <a:buFontTx/>
              <a:buNone/>
            </a:pPr>
            <a:r>
              <a:rPr lang="cs-CZ" altLang="cs-CZ" sz="1600">
                <a:latin typeface="Times New Roman" panose="02020603050405020304" pitchFamily="18" charset="0"/>
              </a:rPr>
              <a:t>                                  - glutamátdehydrogenasová reakce:</a:t>
            </a:r>
          </a:p>
          <a:p>
            <a:pPr eaLnBrk="1">
              <a:lnSpc>
                <a:spcPct val="150000"/>
              </a:lnSpc>
              <a:spcBef>
                <a:spcPct val="0"/>
              </a:spcBef>
              <a:buClrTx/>
              <a:buSzTx/>
              <a:buFontTx/>
              <a:buNone/>
            </a:pPr>
            <a:r>
              <a:rPr lang="cs-CZ" altLang="cs-CZ" sz="1600">
                <a:latin typeface="Times New Roman" panose="02020603050405020304" pitchFamily="18" charset="0"/>
              </a:rPr>
              <a:t>                                     2-oxogluratát + NH</a:t>
            </a:r>
            <a:r>
              <a:rPr lang="cs-CZ" altLang="cs-CZ" sz="1600" baseline="-25000">
                <a:latin typeface="Times New Roman" panose="02020603050405020304" pitchFamily="18" charset="0"/>
              </a:rPr>
              <a:t>4</a:t>
            </a:r>
            <a:r>
              <a:rPr lang="cs-CZ" altLang="cs-CZ" sz="1600" baseline="30000">
                <a:latin typeface="Times New Roman" panose="02020603050405020304" pitchFamily="18" charset="0"/>
              </a:rPr>
              <a:t>+</a:t>
            </a:r>
            <a:r>
              <a:rPr lang="cs-CZ" altLang="cs-CZ" sz="1600">
                <a:latin typeface="Times New Roman" panose="02020603050405020304" pitchFamily="18" charset="0"/>
              </a:rPr>
              <a:t> + NAD(P)H + H</a:t>
            </a:r>
            <a:r>
              <a:rPr lang="cs-CZ" altLang="cs-CZ" sz="1600" baseline="30000">
                <a:latin typeface="Times New Roman" panose="02020603050405020304" pitchFamily="18" charset="0"/>
              </a:rPr>
              <a:t>+</a:t>
            </a:r>
            <a:r>
              <a:rPr lang="cs-CZ" altLang="cs-CZ" sz="1600">
                <a:latin typeface="Times New Roman" panose="02020603050405020304" pitchFamily="18" charset="0"/>
              </a:rPr>
              <a:t>  </a:t>
            </a:r>
            <a:r>
              <a:rPr lang="cs-CZ" altLang="cs-CZ" sz="1600">
                <a:latin typeface="Symbol" panose="05050102010706020507" pitchFamily="18" charset="2"/>
              </a:rPr>
              <a:t></a:t>
            </a:r>
            <a:r>
              <a:rPr lang="cs-CZ" altLang="cs-CZ" sz="1600">
                <a:latin typeface="Times New Roman" panose="02020603050405020304" pitchFamily="18" charset="0"/>
              </a:rPr>
              <a:t>  L-Glu + NAD(P)</a:t>
            </a:r>
            <a:r>
              <a:rPr lang="cs-CZ" altLang="cs-CZ" sz="1600" baseline="30000">
                <a:latin typeface="Times New Roman" panose="02020603050405020304" pitchFamily="18" charset="0"/>
              </a:rPr>
              <a:t>+</a:t>
            </a:r>
          </a:p>
          <a:p>
            <a:pPr eaLnBrk="1" hangingPunct="1">
              <a:spcBef>
                <a:spcPts val="1200"/>
              </a:spcBef>
              <a:spcAft>
                <a:spcPts val="1000"/>
              </a:spcAft>
              <a:buClrTx/>
              <a:buFontTx/>
              <a:buNone/>
            </a:pPr>
            <a:endParaRPr lang="cs-CZ" altLang="cs-CZ" sz="1400" baseline="30000">
              <a:latin typeface="Times New Roman" panose="02020603050405020304" pitchFamily="18" charset="0"/>
            </a:endParaRPr>
          </a:p>
        </p:txBody>
      </p:sp>
      <p:pic>
        <p:nvPicPr>
          <p:cNvPr id="14347" name="Picture 2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65275" y="1412875"/>
            <a:ext cx="5081588"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aphicFrame>
        <p:nvGraphicFramePr>
          <p:cNvPr id="10" name="Group 12"/>
          <p:cNvGraphicFramePr>
            <a:graphicFrameLocks noGrp="1"/>
          </p:cNvGraphicFramePr>
          <p:nvPr/>
        </p:nvGraphicFramePr>
        <p:xfrm>
          <a:off x="828675" y="620713"/>
          <a:ext cx="7416800" cy="713036"/>
        </p:xfrm>
        <a:graphic>
          <a:graphicData uri="http://schemas.openxmlformats.org/drawingml/2006/table">
            <a:tbl>
              <a:tblPr/>
              <a:tblGrid>
                <a:gridCol w="1457325">
                  <a:extLst>
                    <a:ext uri="{9D8B030D-6E8A-4147-A177-3AD203B41FA5}">
                      <a16:colId xmlns:a16="http://schemas.microsoft.com/office/drawing/2014/main" xmlns="" val="279990050"/>
                    </a:ext>
                  </a:extLst>
                </a:gridCol>
                <a:gridCol w="874713">
                  <a:extLst>
                    <a:ext uri="{9D8B030D-6E8A-4147-A177-3AD203B41FA5}">
                      <a16:colId xmlns:a16="http://schemas.microsoft.com/office/drawing/2014/main" xmlns="" val="3257914830"/>
                    </a:ext>
                  </a:extLst>
                </a:gridCol>
                <a:gridCol w="1020762">
                  <a:extLst>
                    <a:ext uri="{9D8B030D-6E8A-4147-A177-3AD203B41FA5}">
                      <a16:colId xmlns:a16="http://schemas.microsoft.com/office/drawing/2014/main" xmlns="" val="45047134"/>
                    </a:ext>
                  </a:extLst>
                </a:gridCol>
                <a:gridCol w="623888">
                  <a:extLst>
                    <a:ext uri="{9D8B030D-6E8A-4147-A177-3AD203B41FA5}">
                      <a16:colId xmlns:a16="http://schemas.microsoft.com/office/drawing/2014/main" xmlns="" val="1164635679"/>
                    </a:ext>
                  </a:extLst>
                </a:gridCol>
                <a:gridCol w="3440112">
                  <a:extLst>
                    <a:ext uri="{9D8B030D-6E8A-4147-A177-3AD203B41FA5}">
                      <a16:colId xmlns:a16="http://schemas.microsoft.com/office/drawing/2014/main" xmlns="" val="4046838181"/>
                    </a:ext>
                  </a:extLst>
                </a:gridCol>
              </a:tblGrid>
              <a:tr h="69056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800" b="1"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močovina</a:t>
                      </a:r>
                    </a:p>
                  </a:txBody>
                  <a:tcPr marL="90000" marR="90000" marT="14594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S</a:t>
                      </a:r>
                    </a:p>
                  </a:txBody>
                  <a:tcPr marL="90000" marR="90000" marT="141408"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3 - 7 mM</a:t>
                      </a:r>
                    </a:p>
                  </a:txBody>
                  <a:tcPr marL="90000" marR="90000" marT="141408"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a:t>
                      </a:r>
                    </a:p>
                  </a:txBody>
                  <a:tcPr marL="90000" marR="90000" marT="141408"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75 % nebílk. dusíku, synthesa v játrech, molární poměr močov/kreatinin: 48-80 -</a:t>
                      </a:r>
                    </a:p>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  diagnostika funkce ledvin </a:t>
                      </a:r>
                    </a:p>
                  </a:txBody>
                  <a:tcPr marL="90000" marR="90000" marT="141408"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338038865"/>
                  </a:ext>
                </a:extLst>
              </a:tr>
            </a:tbl>
          </a:graphicData>
        </a:graphic>
      </p:graphicFrame>
      <p:sp>
        <p:nvSpPr>
          <p:cNvPr id="14354" name="Obdélník 8"/>
          <p:cNvSpPr>
            <a:spLocks noChangeArrowheads="1"/>
          </p:cNvSpPr>
          <p:nvPr/>
        </p:nvSpPr>
        <p:spPr bwMode="auto">
          <a:xfrm>
            <a:off x="1763713" y="-166688"/>
            <a:ext cx="5903912" cy="83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lnSpc>
                <a:spcPct val="150000"/>
              </a:lnSpc>
              <a:spcBef>
                <a:spcPct val="0"/>
              </a:spcBef>
              <a:buClrTx/>
            </a:pPr>
            <a:r>
              <a:rPr lang="cs-CZ" altLang="cs-CZ" sz="3200">
                <a:solidFill>
                  <a:srgbClr val="FF0000"/>
                </a:solidFill>
                <a:latin typeface="Times New Roman CE" panose="02020603050405020304" pitchFamily="18" charset="0"/>
                <a:cs typeface="Times New Roman CE" panose="02020603050405020304" pitchFamily="18" charset="0"/>
              </a:rPr>
              <a:t>Nízkomolekulární organické látky</a:t>
            </a:r>
          </a:p>
        </p:txBody>
      </p:sp>
      <p:pic>
        <p:nvPicPr>
          <p:cNvPr id="2" name="slide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344569" y="6309295"/>
            <a:ext cx="609600" cy="609600"/>
          </a:xfrm>
          <a:prstGeom prst="rect">
            <a:avLst/>
          </a:prstGeom>
        </p:spPr>
      </p:pic>
    </p:spTree>
  </p:cSld>
  <p:clrMapOvr>
    <a:masterClrMapping/>
  </p:clrMapOvr>
  <p:transition spd="med"/>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55653"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aphicFrame>
        <p:nvGraphicFramePr>
          <p:cNvPr id="10241" name="Group 1"/>
          <p:cNvGraphicFramePr>
            <a:graphicFrameLocks noGrp="1"/>
          </p:cNvGraphicFramePr>
          <p:nvPr/>
        </p:nvGraphicFramePr>
        <p:xfrm>
          <a:off x="685800" y="4437063"/>
          <a:ext cx="8207375" cy="2252899"/>
        </p:xfrm>
        <a:graphic>
          <a:graphicData uri="http://schemas.openxmlformats.org/drawingml/2006/table">
            <a:tbl>
              <a:tblPr/>
              <a:tblGrid>
                <a:gridCol w="1804988">
                  <a:extLst>
                    <a:ext uri="{9D8B030D-6E8A-4147-A177-3AD203B41FA5}">
                      <a16:colId xmlns:a16="http://schemas.microsoft.com/office/drawing/2014/main" xmlns="" val="1838092192"/>
                    </a:ext>
                  </a:extLst>
                </a:gridCol>
                <a:gridCol w="925512">
                  <a:extLst>
                    <a:ext uri="{9D8B030D-6E8A-4147-A177-3AD203B41FA5}">
                      <a16:colId xmlns:a16="http://schemas.microsoft.com/office/drawing/2014/main" xmlns="" val="399294854"/>
                    </a:ext>
                  </a:extLst>
                </a:gridCol>
                <a:gridCol w="1355725">
                  <a:extLst>
                    <a:ext uri="{9D8B030D-6E8A-4147-A177-3AD203B41FA5}">
                      <a16:colId xmlns:a16="http://schemas.microsoft.com/office/drawing/2014/main" xmlns="" val="873055346"/>
                    </a:ext>
                  </a:extLst>
                </a:gridCol>
                <a:gridCol w="889000">
                  <a:extLst>
                    <a:ext uri="{9D8B030D-6E8A-4147-A177-3AD203B41FA5}">
                      <a16:colId xmlns:a16="http://schemas.microsoft.com/office/drawing/2014/main" xmlns="" val="1663480074"/>
                    </a:ext>
                  </a:extLst>
                </a:gridCol>
                <a:gridCol w="3232150">
                  <a:extLst>
                    <a:ext uri="{9D8B030D-6E8A-4147-A177-3AD203B41FA5}">
                      <a16:colId xmlns:a16="http://schemas.microsoft.com/office/drawing/2014/main" xmlns="" val="3130811278"/>
                    </a:ext>
                  </a:extLst>
                </a:gridCol>
              </a:tblGrid>
              <a:tr h="187166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laktát</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P</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0,5-1,8 mM</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5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iontově selektivní elektroda (laktátoxidasa), LDH-reakce (viz dole);</a:t>
                      </a:r>
                    </a:p>
                    <a:p>
                      <a:pPr marL="0" marR="0" lvl="0" indent="0" algn="l" defTabSz="449263" rtl="0" eaLnBrk="1" fontAlgn="base" latinLnBrk="0" hangingPunct="1">
                        <a:lnSpc>
                          <a:spcPct val="114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poměr produkce (svaly, erythrocyty, mozek) a odbourávání (játra, ledviny) - - roste při nedostatečném zásobení tkání O</a:t>
                      </a:r>
                      <a:r>
                        <a:rPr kumimoji="0" lang="cs-CZ" altLang="cs-CZ" sz="1400" b="0" i="0" u="none" strike="noStrike" cap="none" normalizeH="0" baseline="-15000" smtClean="0">
                          <a:ln>
                            <a:noFill/>
                          </a:ln>
                          <a:solidFill>
                            <a:srgbClr val="000000"/>
                          </a:solidFill>
                          <a:effectLst/>
                          <a:latin typeface="Arial" panose="020B0604020202020204" pitchFamily="34" charset="0"/>
                          <a:cs typeface="Times New Roman CE" panose="02020603050405020304" pitchFamily="18" charset="0"/>
                        </a:rPr>
                        <a:t>2</a:t>
                      </a: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 také při diabetu, drogovém předávkování .... </a:t>
                      </a:r>
                    </a:p>
                    <a:p>
                      <a:pPr marL="0" marR="0" lvl="0" indent="0" algn="l" defTabSz="449263" rtl="0" eaLnBrk="1" fontAlgn="base" latinLnBrk="0" hangingPunct="1">
                        <a:lnSpc>
                          <a:spcPct val="114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Při skladování krve roste koncentrace laktátu!</a:t>
                      </a:r>
                    </a:p>
                  </a:txBody>
                  <a:tcPr marL="90000" marR="90000" marT="9828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3452203598"/>
                  </a:ext>
                </a:extLst>
              </a:tr>
            </a:tbl>
          </a:graphicData>
        </a:graphic>
      </p:graphicFrame>
      <p:sp>
        <p:nvSpPr>
          <p:cNvPr id="10247" name="Text Box 7"/>
          <p:cNvSpPr txBox="1">
            <a:spLocks noChangeArrowheads="1"/>
          </p:cNvSpPr>
          <p:nvPr/>
        </p:nvSpPr>
        <p:spPr bwMode="auto">
          <a:xfrm>
            <a:off x="468313" y="6884988"/>
            <a:ext cx="8424862" cy="709612"/>
          </a:xfrm>
          <a:prstGeom prst="rect">
            <a:avLst/>
          </a:prstGeom>
          <a:noFill/>
          <a:ln>
            <a:noFill/>
          </a:ln>
          <a:effectLst/>
          <a:extLst/>
        </p:spPr>
        <p:txBody>
          <a:bodyPr lIns="90000" tIns="45000" rIns="90000" bIns="45000"/>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lnSpc>
                <a:spcPct val="130000"/>
              </a:lnSpc>
              <a:spcBef>
                <a:spcPct val="0"/>
              </a:spcBef>
              <a:buClrTx/>
              <a:buFontTx/>
              <a:buNone/>
            </a:pPr>
            <a:r>
              <a:rPr lang="cs-CZ" altLang="cs-CZ" sz="1600">
                <a:effectLst>
                  <a:outerShdw blurRad="38100" dist="38100" dir="2700000" algn="tl">
                    <a:srgbClr val="C0C0C0"/>
                  </a:outerShdw>
                </a:effectLst>
              </a:rPr>
              <a:t>laktátdehydrogenasová reakce (LDH): </a:t>
            </a:r>
            <a:r>
              <a:rPr lang="cs-CZ" altLang="cs-CZ" sz="1600"/>
              <a:t> CH</a:t>
            </a:r>
            <a:r>
              <a:rPr lang="cs-CZ" altLang="cs-CZ" sz="1600" baseline="-15000"/>
              <a:t>3</a:t>
            </a:r>
            <a:r>
              <a:rPr lang="cs-CZ" altLang="cs-CZ" sz="1600"/>
              <a:t>-CH(OH)-COO</a:t>
            </a:r>
            <a:r>
              <a:rPr lang="cs-CZ" altLang="cs-CZ" sz="1600" baseline="28000"/>
              <a:t>-</a:t>
            </a:r>
            <a:r>
              <a:rPr lang="cs-CZ" altLang="cs-CZ" sz="1600"/>
              <a:t> + NAD</a:t>
            </a:r>
            <a:r>
              <a:rPr lang="cs-CZ" altLang="cs-CZ" sz="1600" baseline="28000"/>
              <a:t>+</a:t>
            </a:r>
            <a:r>
              <a:rPr lang="cs-CZ" altLang="cs-CZ" sz="1600"/>
              <a:t> </a:t>
            </a:r>
            <a:r>
              <a:rPr lang="cs-CZ" altLang="cs-CZ" sz="1600">
                <a:latin typeface="Symbol" panose="05050102010706020507" pitchFamily="18" charset="2"/>
              </a:rPr>
              <a:t></a:t>
            </a:r>
            <a:r>
              <a:rPr lang="cs-CZ" altLang="cs-CZ" sz="1600"/>
              <a:t> pyruvát + NADH + H</a:t>
            </a:r>
            <a:r>
              <a:rPr lang="cs-CZ" altLang="cs-CZ" sz="1600" baseline="28000"/>
              <a:t> </a:t>
            </a:r>
            <a:r>
              <a:rPr lang="cs-CZ" altLang="cs-CZ" sz="1600"/>
              <a:t>(abs. u 340 nm; </a:t>
            </a:r>
            <a:r>
              <a:rPr lang="cs-CZ" altLang="cs-CZ" sz="1600">
                <a:cs typeface="Times New Roman CE" panose="02020603050405020304" pitchFamily="18" charset="0"/>
              </a:rPr>
              <a:t>rovnováha posunuta vlevo, možno odstraňovat pyruvát, zvýšit pH apod.)</a:t>
            </a:r>
          </a:p>
          <a:p>
            <a:pPr eaLnBrk="1" hangingPunct="1">
              <a:lnSpc>
                <a:spcPct val="130000"/>
              </a:lnSpc>
              <a:spcBef>
                <a:spcPct val="0"/>
              </a:spcBef>
              <a:buClrTx/>
              <a:buFontTx/>
              <a:buNone/>
            </a:pPr>
            <a:endParaRPr lang="cs-CZ" altLang="cs-CZ" sz="1400">
              <a:latin typeface="Times New Roman" panose="02020603050405020304" pitchFamily="18" charset="0"/>
              <a:cs typeface="Times New Roman CE" panose="02020603050405020304" pitchFamily="18" charset="0"/>
            </a:endParaRPr>
          </a:p>
        </p:txBody>
      </p:sp>
      <p:sp>
        <p:nvSpPr>
          <p:cNvPr id="16393" name="Text Box 14"/>
          <p:cNvSpPr txBox="1">
            <a:spLocks noChangeArrowheads="1"/>
          </p:cNvSpPr>
          <p:nvPr/>
        </p:nvSpPr>
        <p:spPr bwMode="auto">
          <a:xfrm>
            <a:off x="755650" y="3429000"/>
            <a:ext cx="7920038"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spcBef>
                <a:spcPts val="1200"/>
              </a:spcBef>
              <a:spcAft>
                <a:spcPts val="1000"/>
              </a:spcAft>
              <a:buClrTx/>
              <a:buFontTx/>
              <a:buNone/>
            </a:pPr>
            <a:r>
              <a:rPr lang="cs-CZ" altLang="cs-CZ" sz="1400"/>
              <a:t>H</a:t>
            </a:r>
            <a:r>
              <a:rPr lang="cs-CZ" altLang="cs-CZ" sz="1400" baseline="-15000"/>
              <a:t>2</a:t>
            </a:r>
            <a:r>
              <a:rPr lang="cs-CZ" altLang="cs-CZ" sz="1400"/>
              <a:t>O</a:t>
            </a:r>
            <a:r>
              <a:rPr lang="cs-CZ" altLang="cs-CZ" sz="1400" baseline="-15000"/>
              <a:t>2</a:t>
            </a:r>
            <a:r>
              <a:rPr lang="cs-CZ" altLang="cs-CZ" sz="1400"/>
              <a:t> se stanovuje se obvykle peroxidasovou reakcí s chromogenním substrátem (viz další slide)</a:t>
            </a:r>
          </a:p>
        </p:txBody>
      </p:sp>
      <p:graphicFrame>
        <p:nvGraphicFramePr>
          <p:cNvPr id="16394" name="Object 16"/>
          <p:cNvGraphicFramePr>
            <a:graphicFrameLocks noChangeAspect="1"/>
          </p:cNvGraphicFramePr>
          <p:nvPr/>
        </p:nvGraphicFramePr>
        <p:xfrm>
          <a:off x="1547813" y="1989138"/>
          <a:ext cx="5481637" cy="1285875"/>
        </p:xfrm>
        <a:graphic>
          <a:graphicData uri="http://schemas.openxmlformats.org/presentationml/2006/ole">
            <mc:AlternateContent xmlns:mc="http://schemas.openxmlformats.org/markup-compatibility/2006">
              <mc:Choice xmlns:v="urn:schemas-microsoft-com:vml" Requires="v">
                <p:oleObj spid="_x0000_s16437" r:id="rId6" imgW="457193" imgH="327822" progId="">
                  <p:embed/>
                </p:oleObj>
              </mc:Choice>
              <mc:Fallback>
                <p:oleObj r:id="rId6" imgW="457193" imgH="327822" progId="">
                  <p:embed/>
                  <p:pic>
                    <p:nvPicPr>
                      <p:cNvPr id="0" name="Object 1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47813" y="1989138"/>
                        <a:ext cx="5481637"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Group 8"/>
          <p:cNvGraphicFramePr>
            <a:graphicFrameLocks noGrp="1"/>
          </p:cNvGraphicFramePr>
          <p:nvPr/>
        </p:nvGraphicFramePr>
        <p:xfrm>
          <a:off x="685800" y="504825"/>
          <a:ext cx="7958138" cy="1226487"/>
        </p:xfrm>
        <a:graphic>
          <a:graphicData uri="http://schemas.openxmlformats.org/drawingml/2006/table">
            <a:tbl>
              <a:tblPr/>
              <a:tblGrid>
                <a:gridCol w="1751013">
                  <a:extLst>
                    <a:ext uri="{9D8B030D-6E8A-4147-A177-3AD203B41FA5}">
                      <a16:colId xmlns:a16="http://schemas.microsoft.com/office/drawing/2014/main" xmlns="" val="182316406"/>
                    </a:ext>
                  </a:extLst>
                </a:gridCol>
                <a:gridCol w="1028700">
                  <a:extLst>
                    <a:ext uri="{9D8B030D-6E8A-4147-A177-3AD203B41FA5}">
                      <a16:colId xmlns:a16="http://schemas.microsoft.com/office/drawing/2014/main" xmlns="" val="3140306409"/>
                    </a:ext>
                  </a:extLst>
                </a:gridCol>
                <a:gridCol w="1182687">
                  <a:extLst>
                    <a:ext uri="{9D8B030D-6E8A-4147-A177-3AD203B41FA5}">
                      <a16:colId xmlns:a16="http://schemas.microsoft.com/office/drawing/2014/main" xmlns="" val="3013200837"/>
                    </a:ext>
                  </a:extLst>
                </a:gridCol>
                <a:gridCol w="862013">
                  <a:extLst>
                    <a:ext uri="{9D8B030D-6E8A-4147-A177-3AD203B41FA5}">
                      <a16:colId xmlns:a16="http://schemas.microsoft.com/office/drawing/2014/main" xmlns="" val="2077200407"/>
                    </a:ext>
                  </a:extLst>
                </a:gridCol>
                <a:gridCol w="3133725">
                  <a:extLst>
                    <a:ext uri="{9D8B030D-6E8A-4147-A177-3AD203B41FA5}">
                      <a16:colId xmlns:a16="http://schemas.microsoft.com/office/drawing/2014/main" xmlns="" val="4063318919"/>
                    </a:ext>
                  </a:extLst>
                </a:gridCol>
              </a:tblGrid>
              <a:tr h="108108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800" b="1"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kyselina močová</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S</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muži:  200-500 </a:t>
                      </a:r>
                      <a:r>
                        <a:rPr kumimoji="0" lang="cs-CZ" altLang="cs-CZ" sz="1400" b="0" i="0" u="none" strike="noStrike" cap="none" normalizeH="0" baseline="0" smtClean="0">
                          <a:ln>
                            <a:noFill/>
                          </a:ln>
                          <a:solidFill>
                            <a:srgbClr val="000000"/>
                          </a:solidFill>
                          <a:effectLst/>
                          <a:latin typeface="Symbol" panose="05050102010706020507" pitchFamily="18" charset="2"/>
                          <a:cs typeface="Lucida Sans Unicode" panose="020B0602030504020204" pitchFamily="34" charset="0"/>
                        </a:rPr>
                        <a:t></a:t>
                      </a: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M</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endParaRP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ženy 105-360 </a:t>
                      </a:r>
                      <a:r>
                        <a:rPr kumimoji="0" lang="cs-CZ" altLang="cs-CZ" sz="1400" b="0" i="0" u="none" strike="noStrike" cap="none" normalizeH="0" baseline="0" smtClean="0">
                          <a:ln>
                            <a:noFill/>
                          </a:ln>
                          <a:solidFill>
                            <a:srgbClr val="000000"/>
                          </a:solidFill>
                          <a:effectLst/>
                          <a:latin typeface="Symbol" panose="05050102010706020507" pitchFamily="18" charset="2"/>
                          <a:cs typeface="Lucida Sans Unicode" panose="020B0602030504020204" pitchFamily="34" charset="0"/>
                        </a:rPr>
                        <a:t></a:t>
                      </a: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M</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endParaRP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28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urikasová reakce, též spektrofot.  s fosfowolframovou kyselinou;</a:t>
                      </a:r>
                    </a:p>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hlavní produkt odbourávání purinů (denně 400 mg), 75 % vylučováno močí, antioxidans, zvýšeno při onemocnění dnou </a:t>
                      </a:r>
                    </a:p>
                  </a:txBody>
                  <a:tcPr marL="90000" marR="90000" marT="130032"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1775635108"/>
                  </a:ext>
                </a:extLst>
              </a:tr>
            </a:tbl>
          </a:graphicData>
        </a:graphic>
      </p:graphicFrame>
      <p:pic>
        <p:nvPicPr>
          <p:cNvPr id="2" name="slide 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7812360" y="2327275"/>
            <a:ext cx="609600" cy="609600"/>
          </a:xfrm>
          <a:prstGeom prst="rect">
            <a:avLst/>
          </a:prstGeom>
        </p:spPr>
      </p:pic>
    </p:spTree>
  </p:cSld>
  <p:clrMapOvr>
    <a:masterClrMapping/>
  </p:clrMapOvr>
  <p:transition spd="med"/>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898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Nadpis 1"/>
          <p:cNvSpPr>
            <a:spLocks noGrp="1"/>
          </p:cNvSpPr>
          <p:nvPr>
            <p:ph type="title"/>
          </p:nvPr>
        </p:nvSpPr>
        <p:spPr>
          <a:xfrm>
            <a:off x="395288" y="-171450"/>
            <a:ext cx="8223250" cy="1439863"/>
          </a:xfrm>
        </p:spPr>
        <p:txBody>
          <a:bodyPr/>
          <a:lstStyle/>
          <a:p>
            <a:r>
              <a:rPr lang="cs-CZ" altLang="cs-CZ" sz="2000" smtClean="0">
                <a:solidFill>
                  <a:schemeClr val="accent2"/>
                </a:solidFill>
              </a:rPr>
              <a:t>VELEDŮLEŽITÁ VSUVKA: </a:t>
            </a:r>
            <a:br>
              <a:rPr lang="cs-CZ" altLang="cs-CZ" sz="2000" smtClean="0">
                <a:solidFill>
                  <a:schemeClr val="accent2"/>
                </a:solidFill>
              </a:rPr>
            </a:br>
            <a:r>
              <a:rPr lang="cs-CZ" altLang="cs-CZ" sz="2000" smtClean="0">
                <a:solidFill>
                  <a:schemeClr val="accent2"/>
                </a:solidFill>
              </a:rPr>
              <a:t>MOŽNOSTI STANOVENÍ JEDNOTLIVÝCH LÁTEK V „CHEMICKÉ DŽUNGLI“ ZVANÉ „KREV“</a:t>
            </a:r>
          </a:p>
        </p:txBody>
      </p:sp>
      <p:sp>
        <p:nvSpPr>
          <p:cNvPr id="18435" name="Nadpis 1"/>
          <p:cNvSpPr txBox="1">
            <a:spLocks/>
          </p:cNvSpPr>
          <p:nvPr/>
        </p:nvSpPr>
        <p:spPr bwMode="auto">
          <a:xfrm>
            <a:off x="395288" y="2276475"/>
            <a:ext cx="8223250"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marL="285750" indent="-285750">
              <a:spcBef>
                <a:spcPts val="913"/>
              </a:spcBef>
              <a:buClr>
                <a:srgbClr val="000000"/>
              </a:buClr>
              <a:buSzPct val="100000"/>
              <a:buFont typeface="Times New Roman" panose="02020603050405020304" pitchFamily="18" charset="0"/>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defRPr sz="2300">
                <a:solidFill>
                  <a:srgbClr val="000000"/>
                </a:solidFill>
                <a:latin typeface="Arial" panose="020B0604020202020204" pitchFamily="34" charset="0"/>
                <a:cs typeface="Lucida Sans Unicode" panose="020B0602030504020204" pitchFamily="34" charset="0"/>
              </a:defRPr>
            </a:lvl9pPr>
          </a:lstStyle>
          <a:p>
            <a:pPr>
              <a:spcBef>
                <a:spcPct val="0"/>
              </a:spcBef>
              <a:buFontTx/>
              <a:buChar char="-"/>
            </a:pPr>
            <a:r>
              <a:rPr lang="cs-CZ" altLang="cs-CZ" sz="1600" dirty="0">
                <a:solidFill>
                  <a:schemeClr val="tx1"/>
                </a:solidFill>
              </a:rPr>
              <a:t>látka má specifické fyzikálně-chemické vlastnosti, kterých lze využít k přímému stanovení </a:t>
            </a:r>
          </a:p>
          <a:p>
            <a:pPr>
              <a:spcBef>
                <a:spcPct val="0"/>
              </a:spcBef>
            </a:pPr>
            <a:r>
              <a:rPr lang="cs-CZ" altLang="cs-CZ" sz="1600" dirty="0">
                <a:solidFill>
                  <a:schemeClr val="tx1"/>
                </a:solidFill>
              </a:rPr>
              <a:t>	- atomová absorpční spektrofotometrie: ionty kovů </a:t>
            </a:r>
          </a:p>
          <a:p>
            <a:pPr>
              <a:spcBef>
                <a:spcPct val="0"/>
              </a:spcBef>
            </a:pPr>
            <a:r>
              <a:rPr lang="cs-CZ" altLang="cs-CZ" sz="1600" dirty="0">
                <a:solidFill>
                  <a:schemeClr val="tx1"/>
                </a:solidFill>
              </a:rPr>
              <a:t>	- elektrochemické vlastnosti: iontově selektivní elektrody – </a:t>
            </a:r>
            <a:r>
              <a:rPr lang="cs-CZ" altLang="cs-CZ" sz="1600" dirty="0"/>
              <a:t>NH</a:t>
            </a:r>
            <a:r>
              <a:rPr lang="cs-CZ" altLang="cs-CZ" sz="1600" baseline="-25000" dirty="0"/>
              <a:t>4</a:t>
            </a:r>
            <a:r>
              <a:rPr lang="cs-CZ" altLang="cs-CZ" sz="1600" baseline="30000" dirty="0"/>
              <a:t>+</a:t>
            </a:r>
            <a:r>
              <a:rPr lang="cs-CZ" altLang="cs-CZ" sz="1600" dirty="0">
                <a:latin typeface="Times New Roman" panose="02020603050405020304" pitchFamily="18" charset="0"/>
              </a:rPr>
              <a:t>,</a:t>
            </a:r>
            <a:r>
              <a:rPr lang="cs-CZ" altLang="cs-CZ" sz="1600" baseline="30000" dirty="0">
                <a:latin typeface="Times New Roman" panose="02020603050405020304" pitchFamily="18" charset="0"/>
              </a:rPr>
              <a:t> </a:t>
            </a:r>
            <a:r>
              <a:rPr lang="cs-CZ" altLang="cs-CZ" sz="1600" dirty="0">
                <a:solidFill>
                  <a:schemeClr val="tx1"/>
                </a:solidFill>
              </a:rPr>
              <a:t>K</a:t>
            </a:r>
            <a:r>
              <a:rPr lang="cs-CZ" altLang="cs-CZ" sz="1600" baseline="30000" dirty="0">
                <a:solidFill>
                  <a:schemeClr val="tx1"/>
                </a:solidFill>
              </a:rPr>
              <a:t>+</a:t>
            </a:r>
            <a:r>
              <a:rPr lang="cs-CZ" altLang="cs-CZ" sz="1600" dirty="0">
                <a:solidFill>
                  <a:schemeClr val="tx1"/>
                </a:solidFill>
              </a:rPr>
              <a:t>, H</a:t>
            </a:r>
            <a:r>
              <a:rPr lang="cs-CZ" altLang="cs-CZ" sz="1600" baseline="30000" dirty="0">
                <a:solidFill>
                  <a:schemeClr val="tx1"/>
                </a:solidFill>
              </a:rPr>
              <a:t>+</a:t>
            </a:r>
            <a:r>
              <a:rPr lang="cs-CZ" altLang="cs-CZ" sz="1600" dirty="0">
                <a:solidFill>
                  <a:schemeClr val="tx1"/>
                </a:solidFill>
              </a:rPr>
              <a:t> (měření pH)</a:t>
            </a:r>
          </a:p>
          <a:p>
            <a:pPr>
              <a:spcBef>
                <a:spcPct val="0"/>
              </a:spcBef>
            </a:pPr>
            <a:r>
              <a:rPr lang="cs-CZ" altLang="cs-CZ" sz="1600" dirty="0">
                <a:solidFill>
                  <a:schemeClr val="tx1"/>
                </a:solidFill>
              </a:rPr>
              <a:t>	- plamenová spektrofotometrie (</a:t>
            </a:r>
            <a:r>
              <a:rPr lang="cs-CZ" altLang="cs-CZ" sz="1600" dirty="0" err="1">
                <a:solidFill>
                  <a:schemeClr val="tx1"/>
                </a:solidFill>
              </a:rPr>
              <a:t>Cu</a:t>
            </a:r>
            <a:r>
              <a:rPr lang="cs-CZ" altLang="cs-CZ" sz="1600" dirty="0">
                <a:solidFill>
                  <a:schemeClr val="tx1"/>
                </a:solidFill>
              </a:rPr>
              <a:t>)</a:t>
            </a:r>
          </a:p>
          <a:p>
            <a:pPr>
              <a:spcBef>
                <a:spcPct val="0"/>
              </a:spcBef>
            </a:pPr>
            <a:r>
              <a:rPr lang="cs-CZ" altLang="cs-CZ" sz="1600" dirty="0">
                <a:solidFill>
                  <a:schemeClr val="tx1"/>
                </a:solidFill>
              </a:rPr>
              <a:t>    - absorpční spektrofotometrie: různé deriváty hemoglobinu (</a:t>
            </a:r>
            <a:r>
              <a:rPr lang="cs-CZ" altLang="cs-CZ" sz="1600" dirty="0" err="1">
                <a:solidFill>
                  <a:schemeClr val="tx1"/>
                </a:solidFill>
              </a:rPr>
              <a:t>slide</a:t>
            </a:r>
            <a:r>
              <a:rPr lang="cs-CZ" altLang="cs-CZ" sz="1600" dirty="0">
                <a:solidFill>
                  <a:schemeClr val="tx1"/>
                </a:solidFill>
              </a:rPr>
              <a:t> 3), bílkoviny (absorpce u 280 </a:t>
            </a:r>
            <a:r>
              <a:rPr lang="cs-CZ" altLang="cs-CZ" sz="1600" dirty="0" err="1">
                <a:solidFill>
                  <a:schemeClr val="tx1"/>
                </a:solidFill>
              </a:rPr>
              <a:t>nm</a:t>
            </a:r>
            <a:r>
              <a:rPr lang="cs-CZ" altLang="cs-CZ" sz="1600" dirty="0">
                <a:solidFill>
                  <a:schemeClr val="tx1"/>
                </a:solidFill>
              </a:rPr>
              <a:t>) </a:t>
            </a:r>
          </a:p>
          <a:p>
            <a:pPr>
              <a:spcBef>
                <a:spcPct val="0"/>
              </a:spcBef>
            </a:pPr>
            <a:endParaRPr lang="cs-CZ" altLang="cs-CZ" sz="1600" dirty="0">
              <a:solidFill>
                <a:schemeClr val="tx1"/>
              </a:solidFill>
            </a:endParaRPr>
          </a:p>
          <a:p>
            <a:pPr>
              <a:spcBef>
                <a:spcPct val="0"/>
              </a:spcBef>
              <a:buFontTx/>
              <a:buChar char="-"/>
            </a:pPr>
            <a:r>
              <a:rPr lang="cs-CZ" altLang="cs-CZ" sz="1600" dirty="0">
                <a:solidFill>
                  <a:schemeClr val="tx1"/>
                </a:solidFill>
              </a:rPr>
              <a:t>látka podléhá chemické reakci, která poskytuje produkt specifických vlastností (obvykle barevný produkt – </a:t>
            </a:r>
            <a:r>
              <a:rPr lang="cs-CZ" altLang="cs-CZ" sz="1600" dirty="0" err="1">
                <a:solidFill>
                  <a:schemeClr val="tx1"/>
                </a:solidFill>
              </a:rPr>
              <a:t>Fe</a:t>
            </a:r>
            <a:r>
              <a:rPr lang="cs-CZ" altLang="cs-CZ" sz="1600" dirty="0">
                <a:solidFill>
                  <a:schemeClr val="tx1"/>
                </a:solidFill>
              </a:rPr>
              <a:t>, kreatinin s kyselinou pikrovou, bílkoviny reakcí s různými činidly (</a:t>
            </a:r>
            <a:r>
              <a:rPr lang="cs-CZ" altLang="cs-CZ" sz="1600" dirty="0" err="1">
                <a:solidFill>
                  <a:schemeClr val="tx1"/>
                </a:solidFill>
              </a:rPr>
              <a:t>slide</a:t>
            </a:r>
            <a:r>
              <a:rPr lang="cs-CZ" altLang="cs-CZ" sz="1600" dirty="0">
                <a:solidFill>
                  <a:schemeClr val="tx1"/>
                </a:solidFill>
              </a:rPr>
              <a:t> 11) , </a:t>
            </a:r>
            <a:r>
              <a:rPr lang="cs-CZ" altLang="cs-CZ" sz="1600" dirty="0"/>
              <a:t>NH</a:t>
            </a:r>
            <a:r>
              <a:rPr lang="cs-CZ" altLang="cs-CZ" sz="1600" baseline="-25000" dirty="0"/>
              <a:t>4</a:t>
            </a:r>
            <a:r>
              <a:rPr lang="cs-CZ" altLang="cs-CZ" sz="1600" baseline="30000" dirty="0"/>
              <a:t>+ </a:t>
            </a:r>
            <a:r>
              <a:rPr lang="cs-CZ" altLang="cs-CZ" sz="1600" dirty="0"/>
              <a:t>se salicylátem a chromanem, ale i stanovení jednotlivých bílkovin pomocí specifických značených protilátek</a:t>
            </a:r>
            <a:r>
              <a:rPr lang="cs-CZ" altLang="cs-CZ" sz="1600" dirty="0">
                <a:solidFill>
                  <a:schemeClr val="tx1"/>
                </a:solidFill>
              </a:rPr>
              <a:t>)</a:t>
            </a:r>
          </a:p>
          <a:p>
            <a:pPr>
              <a:spcBef>
                <a:spcPct val="0"/>
              </a:spcBef>
              <a:buFontTx/>
              <a:buChar char="-"/>
            </a:pPr>
            <a:endParaRPr lang="cs-CZ" altLang="cs-CZ" sz="1600" dirty="0">
              <a:solidFill>
                <a:schemeClr val="tx1"/>
              </a:solidFill>
            </a:endParaRPr>
          </a:p>
          <a:p>
            <a:pPr>
              <a:spcBef>
                <a:spcPct val="0"/>
              </a:spcBef>
              <a:buFontTx/>
              <a:buChar char="-"/>
            </a:pPr>
            <a:r>
              <a:rPr lang="cs-CZ" altLang="cs-CZ" sz="1600" dirty="0">
                <a:solidFill>
                  <a:schemeClr val="tx1"/>
                </a:solidFill>
              </a:rPr>
              <a:t>látka podléhá enzymově řízené chemické reakci, která poskytuje produkt specifických vlastností: řada reakcí, katalyzovaných specifickými </a:t>
            </a:r>
          </a:p>
          <a:p>
            <a:pPr marL="901700" indent="-901700">
              <a:spcBef>
                <a:spcPct val="0"/>
              </a:spcBef>
            </a:pPr>
            <a:r>
              <a:rPr lang="cs-CZ" altLang="cs-CZ" sz="1600" dirty="0">
                <a:solidFill>
                  <a:schemeClr val="tx1"/>
                </a:solidFill>
              </a:rPr>
              <a:t>       - </a:t>
            </a:r>
            <a:r>
              <a:rPr lang="cs-CZ" altLang="cs-CZ" sz="1600" dirty="0" err="1">
                <a:solidFill>
                  <a:schemeClr val="tx1"/>
                </a:solidFill>
              </a:rPr>
              <a:t>oxidasami</a:t>
            </a:r>
            <a:r>
              <a:rPr lang="cs-CZ" altLang="cs-CZ" sz="1600" dirty="0">
                <a:solidFill>
                  <a:schemeClr val="tx1"/>
                </a:solidFill>
              </a:rPr>
              <a:t>, následné stanovení H</a:t>
            </a:r>
            <a:r>
              <a:rPr lang="cs-CZ" altLang="cs-CZ" sz="1600" baseline="-25000" dirty="0">
                <a:solidFill>
                  <a:schemeClr val="tx1"/>
                </a:solidFill>
              </a:rPr>
              <a:t>2</a:t>
            </a:r>
            <a:r>
              <a:rPr lang="cs-CZ" altLang="cs-CZ" sz="1600" dirty="0">
                <a:solidFill>
                  <a:schemeClr val="tx1"/>
                </a:solidFill>
              </a:rPr>
              <a:t>O</a:t>
            </a:r>
            <a:r>
              <a:rPr lang="cs-CZ" altLang="cs-CZ" sz="1600" baseline="-25000" dirty="0">
                <a:solidFill>
                  <a:schemeClr val="tx1"/>
                </a:solidFill>
              </a:rPr>
              <a:t>2</a:t>
            </a:r>
            <a:r>
              <a:rPr lang="cs-CZ" altLang="cs-CZ" sz="1600" dirty="0">
                <a:solidFill>
                  <a:schemeClr val="tx1"/>
                </a:solidFill>
              </a:rPr>
              <a:t> </a:t>
            </a:r>
            <a:r>
              <a:rPr lang="cs-CZ" altLang="cs-CZ" sz="1600" dirty="0" err="1">
                <a:solidFill>
                  <a:schemeClr val="tx1"/>
                </a:solidFill>
              </a:rPr>
              <a:t>peroxidasovou</a:t>
            </a:r>
            <a:r>
              <a:rPr lang="cs-CZ" altLang="cs-CZ" sz="1600" dirty="0">
                <a:solidFill>
                  <a:schemeClr val="tx1"/>
                </a:solidFill>
              </a:rPr>
              <a:t> reakcí s substrátem (kyselina močová, cholesterol)</a:t>
            </a:r>
          </a:p>
          <a:p>
            <a:pPr marL="901700" indent="-901700">
              <a:spcBef>
                <a:spcPct val="0"/>
              </a:spcBef>
            </a:pPr>
            <a:r>
              <a:rPr lang="cs-CZ" altLang="cs-CZ" sz="1600" dirty="0">
                <a:solidFill>
                  <a:schemeClr val="tx1"/>
                </a:solidFill>
              </a:rPr>
              <a:t>       - </a:t>
            </a:r>
            <a:r>
              <a:rPr lang="cs-CZ" altLang="cs-CZ" sz="1600" dirty="0" err="1">
                <a:solidFill>
                  <a:schemeClr val="tx1"/>
                </a:solidFill>
              </a:rPr>
              <a:t>dehydrogenasami</a:t>
            </a:r>
            <a:r>
              <a:rPr lang="cs-CZ" altLang="cs-CZ" sz="1600" dirty="0">
                <a:solidFill>
                  <a:schemeClr val="tx1"/>
                </a:solidFill>
              </a:rPr>
              <a:t>, kdy vzniká nebo zaniká NADH (absorpční max. 340 </a:t>
            </a:r>
            <a:r>
              <a:rPr lang="cs-CZ" altLang="cs-CZ" sz="1600" dirty="0" err="1">
                <a:solidFill>
                  <a:schemeClr val="tx1"/>
                </a:solidFill>
              </a:rPr>
              <a:t>nm</a:t>
            </a:r>
            <a:r>
              <a:rPr lang="cs-CZ" altLang="cs-CZ" sz="1600" dirty="0">
                <a:solidFill>
                  <a:schemeClr val="tx1"/>
                </a:solidFill>
              </a:rPr>
              <a:t>, NAD</a:t>
            </a:r>
            <a:r>
              <a:rPr lang="cs-CZ" altLang="cs-CZ" sz="1600" baseline="30000" dirty="0">
                <a:solidFill>
                  <a:schemeClr val="tx1"/>
                </a:solidFill>
              </a:rPr>
              <a:t>+</a:t>
            </a:r>
            <a:r>
              <a:rPr lang="cs-CZ" altLang="cs-CZ" sz="1600" dirty="0">
                <a:solidFill>
                  <a:schemeClr val="tx1"/>
                </a:solidFill>
              </a:rPr>
              <a:t> zde neabsorbuje, laktát, </a:t>
            </a:r>
            <a:r>
              <a:rPr lang="cs-CZ" altLang="cs-CZ" sz="1600" dirty="0"/>
              <a:t>NH</a:t>
            </a:r>
            <a:r>
              <a:rPr lang="cs-CZ" altLang="cs-CZ" sz="1600" baseline="-25000" dirty="0"/>
              <a:t>4</a:t>
            </a:r>
            <a:r>
              <a:rPr lang="cs-CZ" altLang="cs-CZ" sz="1600" baseline="30000" dirty="0"/>
              <a:t>+</a:t>
            </a:r>
            <a:r>
              <a:rPr lang="cs-CZ" altLang="cs-CZ" sz="1600" dirty="0">
                <a:solidFill>
                  <a:schemeClr val="tx1"/>
                </a:solidFill>
              </a:rPr>
              <a:t> a mnoho dalších)</a:t>
            </a:r>
          </a:p>
          <a:p>
            <a:pPr>
              <a:spcBef>
                <a:spcPct val="0"/>
              </a:spcBef>
            </a:pPr>
            <a:r>
              <a:rPr lang="cs-CZ" altLang="cs-CZ" sz="1600" dirty="0">
                <a:solidFill>
                  <a:schemeClr val="tx1"/>
                </a:solidFill>
              </a:rPr>
              <a:t>	  - </a:t>
            </a:r>
            <a:r>
              <a:rPr lang="cs-CZ" altLang="cs-CZ" sz="1600" dirty="0" err="1">
                <a:solidFill>
                  <a:schemeClr val="tx1"/>
                </a:solidFill>
              </a:rPr>
              <a:t>hydrolasami</a:t>
            </a:r>
            <a:r>
              <a:rPr lang="cs-CZ" altLang="cs-CZ" sz="1600" dirty="0">
                <a:solidFill>
                  <a:schemeClr val="tx1"/>
                </a:solidFill>
              </a:rPr>
              <a:t>, např.  močovina se </a:t>
            </a:r>
            <a:r>
              <a:rPr lang="cs-CZ" altLang="cs-CZ" sz="1600" dirty="0" smtClean="0">
                <a:solidFill>
                  <a:schemeClr val="tx1"/>
                </a:solidFill>
              </a:rPr>
              <a:t>přeměňuje </a:t>
            </a:r>
            <a:r>
              <a:rPr lang="cs-CZ" altLang="cs-CZ" sz="1600" dirty="0" err="1">
                <a:solidFill>
                  <a:schemeClr val="tx1"/>
                </a:solidFill>
              </a:rPr>
              <a:t>ureasou</a:t>
            </a:r>
            <a:r>
              <a:rPr lang="cs-CZ" altLang="cs-CZ" sz="1600" dirty="0">
                <a:solidFill>
                  <a:schemeClr val="tx1"/>
                </a:solidFill>
              </a:rPr>
              <a:t> na amoniak</a:t>
            </a:r>
          </a:p>
          <a:p>
            <a:pPr>
              <a:spcBef>
                <a:spcPct val="0"/>
              </a:spcBef>
              <a:buFontTx/>
              <a:buChar char="-"/>
            </a:pPr>
            <a:endParaRPr lang="cs-CZ" altLang="cs-CZ" sz="1600" dirty="0">
              <a:solidFill>
                <a:schemeClr val="tx1"/>
              </a:solidFill>
            </a:endParaRPr>
          </a:p>
          <a:p>
            <a:pPr>
              <a:spcBef>
                <a:spcPct val="0"/>
              </a:spcBef>
              <a:buFontTx/>
              <a:buChar char="-"/>
            </a:pPr>
            <a:endParaRPr lang="cs-CZ" altLang="cs-CZ" sz="1600" dirty="0">
              <a:solidFill>
                <a:schemeClr val="tx1"/>
              </a:solidFill>
            </a:endParaRPr>
          </a:p>
        </p:txBody>
      </p:sp>
      <p:sp>
        <p:nvSpPr>
          <p:cNvPr id="18436" name="Nadpis 1"/>
          <p:cNvSpPr txBox="1">
            <a:spLocks/>
          </p:cNvSpPr>
          <p:nvPr/>
        </p:nvSpPr>
        <p:spPr bwMode="auto">
          <a:xfrm>
            <a:off x="250825" y="6308725"/>
            <a:ext cx="889317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a:spcBef>
                <a:spcPts val="913"/>
              </a:spcBef>
              <a:buClr>
                <a:srgbClr val="000000"/>
              </a:buClr>
              <a:buSzPct val="100000"/>
              <a:buFont typeface="Times New Roman" panose="02020603050405020304" pitchFamily="18" charset="0"/>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defRPr sz="2300">
                <a:solidFill>
                  <a:srgbClr val="000000"/>
                </a:solidFill>
                <a:latin typeface="Arial" panose="020B0604020202020204" pitchFamily="34" charset="0"/>
                <a:cs typeface="Lucida Sans Unicode" panose="020B0602030504020204" pitchFamily="34" charset="0"/>
              </a:defRPr>
            </a:lvl9pPr>
          </a:lstStyle>
          <a:p>
            <a:pPr>
              <a:spcBef>
                <a:spcPct val="0"/>
              </a:spcBef>
            </a:pPr>
            <a:r>
              <a:rPr lang="cs-CZ" altLang="cs-CZ" sz="1600">
                <a:solidFill>
                  <a:schemeClr val="tx1"/>
                </a:solidFill>
              </a:rPr>
              <a:t>V klinicko-biochemických laboratořích se využívají automatické analyzátory, schopné stanovit desítky látek. Jsou konstruovány tak, aby co nejvíce reakcí bylo pro jednotlivé analyty společných. Proto se např. tak často využívají dehydrogenasové reakce (měří se růst či pokles absorbance pro 340 nm) nebo peroxidasové reakce, kdy specifickou oxidasovou reakcí vzniká H</a:t>
            </a:r>
            <a:r>
              <a:rPr lang="cs-CZ" altLang="cs-CZ" sz="1600" baseline="-25000">
                <a:solidFill>
                  <a:schemeClr val="tx1"/>
                </a:solidFill>
              </a:rPr>
              <a:t>2</a:t>
            </a:r>
            <a:r>
              <a:rPr lang="cs-CZ" altLang="cs-CZ" sz="1600">
                <a:solidFill>
                  <a:schemeClr val="tx1"/>
                </a:solidFill>
              </a:rPr>
              <a:t>O</a:t>
            </a:r>
            <a:r>
              <a:rPr lang="cs-CZ" altLang="cs-CZ" sz="1600" baseline="-25000">
                <a:solidFill>
                  <a:schemeClr val="tx1"/>
                </a:solidFill>
              </a:rPr>
              <a:t>2</a:t>
            </a:r>
            <a:r>
              <a:rPr lang="cs-CZ" altLang="cs-CZ" sz="1600">
                <a:solidFill>
                  <a:schemeClr val="tx1"/>
                </a:solidFill>
              </a:rPr>
              <a:t>, který je stanovován nespecifickou peroxidasovou reakcí s použitím tzv. chromogenního substrátu (bezbarvá látka, ze které vzniká  látka barevná - „rodí“ se barva, chromos = barva, gen = roditi). </a:t>
            </a:r>
          </a:p>
        </p:txBody>
      </p:sp>
      <p:pic>
        <p:nvPicPr>
          <p:cNvPr id="2" name="slide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72400" y="3178969"/>
            <a:ext cx="609600" cy="6096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13038"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aphicFrame>
        <p:nvGraphicFramePr>
          <p:cNvPr id="11265" name="Group 1"/>
          <p:cNvGraphicFramePr>
            <a:graphicFrameLocks noGrp="1"/>
          </p:cNvGraphicFramePr>
          <p:nvPr/>
        </p:nvGraphicFramePr>
        <p:xfrm>
          <a:off x="468313" y="1123950"/>
          <a:ext cx="8496300" cy="6551615"/>
        </p:xfrm>
        <a:graphic>
          <a:graphicData uri="http://schemas.openxmlformats.org/drawingml/2006/table">
            <a:tbl>
              <a:tblPr/>
              <a:tblGrid>
                <a:gridCol w="1868487">
                  <a:extLst>
                    <a:ext uri="{9D8B030D-6E8A-4147-A177-3AD203B41FA5}">
                      <a16:colId xmlns:a16="http://schemas.microsoft.com/office/drawing/2014/main" xmlns="" val="1665847572"/>
                    </a:ext>
                  </a:extLst>
                </a:gridCol>
                <a:gridCol w="1098550">
                  <a:extLst>
                    <a:ext uri="{9D8B030D-6E8A-4147-A177-3AD203B41FA5}">
                      <a16:colId xmlns:a16="http://schemas.microsoft.com/office/drawing/2014/main" xmlns="" val="1137252972"/>
                    </a:ext>
                  </a:extLst>
                </a:gridCol>
                <a:gridCol w="1263650">
                  <a:extLst>
                    <a:ext uri="{9D8B030D-6E8A-4147-A177-3AD203B41FA5}">
                      <a16:colId xmlns:a16="http://schemas.microsoft.com/office/drawing/2014/main" xmlns="" val="524994099"/>
                    </a:ext>
                  </a:extLst>
                </a:gridCol>
                <a:gridCol w="800100">
                  <a:extLst>
                    <a:ext uri="{9D8B030D-6E8A-4147-A177-3AD203B41FA5}">
                      <a16:colId xmlns:a16="http://schemas.microsoft.com/office/drawing/2014/main" xmlns="" val="4114445058"/>
                    </a:ext>
                  </a:extLst>
                </a:gridCol>
                <a:gridCol w="3465513">
                  <a:extLst>
                    <a:ext uri="{9D8B030D-6E8A-4147-A177-3AD203B41FA5}">
                      <a16:colId xmlns:a16="http://schemas.microsoft.com/office/drawing/2014/main" xmlns="" val="2335347198"/>
                    </a:ext>
                  </a:extLst>
                </a:gridCol>
              </a:tblGrid>
              <a:tr h="15906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Na</a:t>
                      </a:r>
                      <a:r>
                        <a:rPr kumimoji="0" lang="cs-CZ" altLang="cs-CZ" sz="1400" b="1"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K</a:t>
                      </a:r>
                      <a:r>
                        <a:rPr kumimoji="0" lang="cs-CZ" altLang="cs-CZ" sz="1400" b="1"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Ca</a:t>
                      </a:r>
                      <a:r>
                        <a:rPr kumimoji="0" lang="cs-CZ" altLang="cs-CZ" sz="1400" b="1"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2+</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Cl</a:t>
                      </a:r>
                      <a:r>
                        <a:rPr kumimoji="0" lang="cs-CZ" altLang="cs-CZ" sz="1400" b="1"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 P</a:t>
                      </a:r>
                      <a:r>
                        <a:rPr kumimoji="0" lang="cs-CZ" altLang="cs-CZ" sz="1400" b="1"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i</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Mg</a:t>
                      </a:r>
                      <a:r>
                        <a:rPr kumimoji="0" lang="cs-CZ" altLang="cs-CZ" sz="1400" b="1"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2+</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U (sbíraná)</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40-220 mmol</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25-125 mmol</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0,13-1mmol</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110-250 mmol</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&lt;32 mmol</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3-5 mmol</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Times New Roman CE" panose="02020603050405020304" pitchFamily="18" charset="0"/>
                        </a:rPr>
                        <a:t>+</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Times New Roman CE" panose="02020603050405020304" pitchFamily="18" charset="0"/>
                        </a:rPr>
                        <a:t>+</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Times New Roman CE" panose="02020603050405020304" pitchFamily="18" charset="0"/>
                        </a:rPr>
                        <a:t>+</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viz stanovení v séru;</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 složité rovnováhy anorganických iontů, široká rozmezí referenčních hodnot v závislosti na aktuálním příjmu iontů i vody</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endParaRPr>
                    </a:p>
                  </a:txBody>
                  <a:tcPr marL="90000" marR="90000" marT="130032"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3977670742"/>
                  </a:ext>
                </a:extLst>
              </a:tr>
              <a:tr h="58578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osmolarita</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U (sbíraná)</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300-900 mOsm/kg</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viz stanovení v séru</a:t>
                      </a:r>
                    </a:p>
                  </a:txBody>
                  <a:tcPr marL="90000" marR="90000" marT="130032"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588401542"/>
                  </a:ext>
                </a:extLst>
              </a:tr>
              <a:tr h="70326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Cu</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U (sbíraná)</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0,047-0,055 </a:t>
                      </a:r>
                      <a:r>
                        <a:rPr kumimoji="0" lang="cs-CZ" altLang="cs-CZ" sz="1400" b="0" i="0" u="none" strike="noStrike" cap="none" normalizeH="0" baseline="0" smtClean="0">
                          <a:ln>
                            <a:noFill/>
                          </a:ln>
                          <a:solidFill>
                            <a:srgbClr val="000000"/>
                          </a:solidFill>
                          <a:effectLst/>
                          <a:latin typeface="Symbol" panose="05050102010706020507" pitchFamily="18" charset="2"/>
                          <a:cs typeface="Lucida Sans Unicode" panose="020B0602030504020204" pitchFamily="34" charset="0"/>
                        </a:rPr>
                        <a:t></a:t>
                      </a:r>
                      <a:r>
                        <a:rPr kumimoji="0" lang="cs-CZ" altLang="cs-CZ" sz="14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mol</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2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viz stanovení v séru</a:t>
                      </a:r>
                    </a:p>
                  </a:txBody>
                  <a:tcPr marL="90000" marR="90000" marT="130032"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296067536"/>
                  </a:ext>
                </a:extLst>
              </a:tr>
              <a:tr h="70326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Zn</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U (sbíraná)</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2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2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viz stanovení v séru</a:t>
                      </a:r>
                    </a:p>
                  </a:txBody>
                  <a:tcPr marL="90000" marR="90000" marT="130032"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509108799"/>
                  </a:ext>
                </a:extLst>
              </a:tr>
              <a:tr h="70326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močovina</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U (sbíraná)</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400-700 mmol</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2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viz stanovení v séru </a:t>
                      </a:r>
                    </a:p>
                  </a:txBody>
                  <a:tcPr marL="90000" marR="90000" marT="130032"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1818450024"/>
                  </a:ext>
                </a:extLst>
              </a:tr>
              <a:tr h="78105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kreatinin</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U (sbíraná)</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7-16 mmol</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2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viz stanovení v séru;</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ženy trochu méně, kreatininová clearence (funkce ledvin)</a:t>
                      </a:r>
                    </a:p>
                  </a:txBody>
                  <a:tcPr marL="90000" marR="90000" marT="130032"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3262657983"/>
                  </a:ext>
                </a:extLst>
              </a:tr>
              <a:tr h="70326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kyselina močová</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U (sbíraná)</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1,5-4,5 mmol</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2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viz stanovení v séru;</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hodnoty při průměrné dietě</a:t>
                      </a:r>
                    </a:p>
                  </a:txBody>
                  <a:tcPr marL="90000" marR="90000" marT="130032"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1955081559"/>
                  </a:ext>
                </a:extLst>
              </a:tr>
              <a:tr h="78105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sediment</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U</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2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CE" panose="02020603050405020304" pitchFamily="18" charset="0"/>
                        </a:rPr>
                        <a:t>+</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Times New Roman CE" panose="02020603050405020304" pitchFamily="18" charset="0"/>
                        </a:rPr>
                        <a:t>mikroskopická analysa sedimentu; bakterie (záněty ledvin a měchýře), krvinky, anorganické krystaly</a:t>
                      </a:r>
                    </a:p>
                  </a:txBody>
                  <a:tcPr marL="90000" marR="90000" marT="130032"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4230620814"/>
                  </a:ext>
                </a:extLst>
              </a:tr>
            </a:tbl>
          </a:graphicData>
        </a:graphic>
      </p:graphicFrame>
      <p:sp>
        <p:nvSpPr>
          <p:cNvPr id="19499" name="Text Box 42"/>
          <p:cNvSpPr txBox="1">
            <a:spLocks noChangeArrowheads="1"/>
          </p:cNvSpPr>
          <p:nvPr/>
        </p:nvSpPr>
        <p:spPr bwMode="auto">
          <a:xfrm>
            <a:off x="1800225" y="244475"/>
            <a:ext cx="5040313"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spcBef>
                <a:spcPts val="1200"/>
              </a:spcBef>
              <a:spcAft>
                <a:spcPts val="1000"/>
              </a:spcAft>
              <a:buClrTx/>
              <a:buFontTx/>
              <a:buNone/>
            </a:pPr>
            <a:r>
              <a:rPr lang="cs-CZ" altLang="cs-CZ" sz="2000" b="1">
                <a:solidFill>
                  <a:srgbClr val="FF0000"/>
                </a:solidFill>
                <a:latin typeface="Times New Roman" panose="02020603050405020304" pitchFamily="18" charset="0"/>
              </a:rPr>
              <a:t>MOČ (ionty + nízkomolekulární látky)</a:t>
            </a:r>
          </a:p>
          <a:p>
            <a:pPr algn="ctr" eaLnBrk="1" hangingPunct="1">
              <a:spcBef>
                <a:spcPts val="1200"/>
              </a:spcBef>
              <a:spcAft>
                <a:spcPts val="1000"/>
              </a:spcAft>
              <a:buClrTx/>
              <a:buFontTx/>
              <a:buNone/>
            </a:pPr>
            <a:endParaRPr lang="cs-CZ" altLang="cs-CZ" sz="1800" b="1">
              <a:latin typeface="Times New Roman" panose="02020603050405020304" pitchFamily="18" charset="0"/>
            </a:endParaRPr>
          </a:p>
        </p:txBody>
      </p:sp>
      <p:graphicFrame>
        <p:nvGraphicFramePr>
          <p:cNvPr id="2" name="Group 43"/>
          <p:cNvGraphicFramePr>
            <a:graphicFrameLocks noGrp="1"/>
          </p:cNvGraphicFramePr>
          <p:nvPr/>
        </p:nvGraphicFramePr>
        <p:xfrm>
          <a:off x="468313" y="746125"/>
          <a:ext cx="8496300" cy="352425"/>
        </p:xfrm>
        <a:graphic>
          <a:graphicData uri="http://schemas.openxmlformats.org/drawingml/2006/table">
            <a:tbl>
              <a:tblPr/>
              <a:tblGrid>
                <a:gridCol w="1869436">
                  <a:extLst>
                    <a:ext uri="{9D8B030D-6E8A-4147-A177-3AD203B41FA5}">
                      <a16:colId xmlns:a16="http://schemas.microsoft.com/office/drawing/2014/main" xmlns="" val="20000"/>
                    </a:ext>
                  </a:extLst>
                </a:gridCol>
                <a:gridCol w="1098829">
                  <a:extLst>
                    <a:ext uri="{9D8B030D-6E8A-4147-A177-3AD203B41FA5}">
                      <a16:colId xmlns:a16="http://schemas.microsoft.com/office/drawing/2014/main" xmlns="" val="20001"/>
                    </a:ext>
                  </a:extLst>
                </a:gridCol>
                <a:gridCol w="1262939">
                  <a:extLst>
                    <a:ext uri="{9D8B030D-6E8A-4147-A177-3AD203B41FA5}">
                      <a16:colId xmlns:a16="http://schemas.microsoft.com/office/drawing/2014/main" xmlns="" val="20002"/>
                    </a:ext>
                  </a:extLst>
                </a:gridCol>
                <a:gridCol w="922231">
                  <a:extLst>
                    <a:ext uri="{9D8B030D-6E8A-4147-A177-3AD203B41FA5}">
                      <a16:colId xmlns:a16="http://schemas.microsoft.com/office/drawing/2014/main" xmlns="" val="20003"/>
                    </a:ext>
                  </a:extLst>
                </a:gridCol>
                <a:gridCol w="3342865">
                  <a:extLst>
                    <a:ext uri="{9D8B030D-6E8A-4147-A177-3AD203B41FA5}">
                      <a16:colId xmlns:a16="http://schemas.microsoft.com/office/drawing/2014/main" xmlns="" val="20004"/>
                    </a:ext>
                  </a:extLst>
                </a:gridCol>
              </a:tblGrid>
              <a:tr h="352425">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rPr>
                        <a:t>Analyt</a:t>
                      </a:r>
                    </a:p>
                  </a:txBody>
                  <a:tcPr marL="89993" marR="89993" marT="130272" marB="46886" horzOverflow="overflow">
                    <a:lnL>
                      <a:noFill/>
                    </a:lnL>
                    <a:lnR>
                      <a:noFill/>
                    </a:lnR>
                    <a:lnT>
                      <a:noFill/>
                    </a:lnT>
                    <a:lnB>
                      <a:noFill/>
                    </a:lnB>
                    <a:lnTlToBr>
                      <a:noFill/>
                    </a:lnTlToBr>
                    <a:lnBlToTr>
                      <a:noFill/>
                    </a:lnBlToTr>
                    <a:solidFill>
                      <a:srgbClr val="B3B3B3"/>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rPr>
                        <a:t>Materiál</a:t>
                      </a:r>
                    </a:p>
                  </a:txBody>
                  <a:tcPr marL="89993" marR="89993" marT="130272" marB="46886" horzOverflow="overflow">
                    <a:lnL>
                      <a:noFill/>
                    </a:lnL>
                    <a:lnR>
                      <a:noFill/>
                    </a:lnR>
                    <a:lnT>
                      <a:noFill/>
                    </a:lnT>
                    <a:lnB>
                      <a:noFill/>
                    </a:lnB>
                    <a:lnTlToBr>
                      <a:noFill/>
                    </a:lnTlToBr>
                    <a:lnBlToTr>
                      <a:noFill/>
                    </a:lnBlToTr>
                    <a:solidFill>
                      <a:srgbClr val="B3B3B3"/>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rPr>
                        <a:t>Hodnoty</a:t>
                      </a:r>
                    </a:p>
                  </a:txBody>
                  <a:tcPr marL="89993" marR="89993" marT="130272" marB="46886" horzOverflow="overflow">
                    <a:lnL>
                      <a:noFill/>
                    </a:lnL>
                    <a:lnR>
                      <a:noFill/>
                    </a:lnR>
                    <a:lnT>
                      <a:noFill/>
                    </a:lnT>
                    <a:lnB>
                      <a:noFill/>
                    </a:lnB>
                    <a:lnTlToBr>
                      <a:noFill/>
                    </a:lnTlToBr>
                    <a:lnBlToTr>
                      <a:noFill/>
                    </a:lnBlToTr>
                    <a:solidFill>
                      <a:srgbClr val="B3B3B3"/>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rPr>
                        <a:t>Statim</a:t>
                      </a:r>
                    </a:p>
                  </a:txBody>
                  <a:tcPr marL="89993" marR="89993" marT="130272" marB="46886" horzOverflow="overflow">
                    <a:lnL>
                      <a:noFill/>
                    </a:lnL>
                    <a:lnR>
                      <a:noFill/>
                    </a:lnR>
                    <a:lnT>
                      <a:noFill/>
                    </a:lnT>
                    <a:lnB>
                      <a:noFill/>
                    </a:lnB>
                    <a:lnTlToBr>
                      <a:noFill/>
                    </a:lnTlToBr>
                    <a:lnBlToTr>
                      <a:noFill/>
                    </a:lnBlToTr>
                    <a:solidFill>
                      <a:srgbClr val="B3B3B3"/>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dirty="0" smtClean="0">
                          <a:ln>
                            <a:noFill/>
                          </a:ln>
                          <a:solidFill>
                            <a:srgbClr val="000000"/>
                          </a:solidFill>
                          <a:effectLst/>
                          <a:latin typeface="Times New Roman" pitchFamily="16" charset="0"/>
                          <a:ea typeface="Lucida Sans Unicode" pitchFamily="32" charset="0"/>
                          <a:cs typeface="Lucida Sans Unicode" pitchFamily="32" charset="0"/>
                        </a:rPr>
                        <a:t>Poznámky</a:t>
                      </a:r>
                    </a:p>
                  </a:txBody>
                  <a:tcPr marL="89993" marR="89993" marT="130272" marB="46886"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10000"/>
                  </a:ext>
                </a:extLst>
              </a:tr>
            </a:tbl>
          </a:graphicData>
        </a:graphic>
      </p:graphicFrame>
      <p:pic>
        <p:nvPicPr>
          <p:cNvPr id="3" name="slide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851920" y="6885359"/>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3"/>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137711" fill="hold"/>
                                        <p:tgtEl>
                                          <p:spTgt spid="3"/>
                                        </p:tgtEl>
                                      </p:cBhvr>
                                    </p:cmd>
                                  </p:childTnLst>
                                </p:cTn>
                              </p:par>
                            </p:childTnLst>
                          </p:cTn>
                        </p:par>
                      </p:childTnLst>
                    </p:cTn>
                  </p:par>
                </p:childTnLst>
              </p:cTn>
              <p:nextCondLst>
                <p:cond evt="onClick" delay="0">
                  <p:tgtEl>
                    <p:spTgt spid="3"/>
                  </p:tgtEl>
                </p:cond>
              </p:nextCondLst>
            </p:seq>
            <p:audio>
              <p:cMediaNode vol="80000">
                <p:cTn id="8"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Text Box 1"/>
          <p:cNvSpPr txBox="1">
            <a:spLocks noChangeArrowheads="1"/>
          </p:cNvSpPr>
          <p:nvPr/>
        </p:nvSpPr>
        <p:spPr bwMode="auto">
          <a:xfrm>
            <a:off x="1728788" y="188913"/>
            <a:ext cx="619125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spcBef>
                <a:spcPts val="1200"/>
              </a:spcBef>
              <a:spcAft>
                <a:spcPts val="1000"/>
              </a:spcAft>
              <a:buClrTx/>
              <a:buFontTx/>
              <a:buNone/>
            </a:pPr>
            <a:r>
              <a:rPr lang="cs-CZ" altLang="cs-CZ" sz="2000" b="1">
                <a:solidFill>
                  <a:srgbClr val="FF0000"/>
                </a:solidFill>
                <a:latin typeface="Times New Roman" panose="02020603050405020304" pitchFamily="18" charset="0"/>
              </a:rPr>
              <a:t>BÍLKOVINY V SÉRU </a:t>
            </a:r>
            <a:r>
              <a:rPr lang="cs-CZ" altLang="cs-CZ" sz="2000">
                <a:solidFill>
                  <a:schemeClr val="tx2"/>
                </a:solidFill>
                <a:latin typeface="Times New Roman" panose="02020603050405020304" pitchFamily="18" charset="0"/>
              </a:rPr>
              <a:t>(nejběžnější stanovení)</a:t>
            </a:r>
            <a:endParaRPr lang="cs-CZ" altLang="cs-CZ" sz="2000" b="1">
              <a:solidFill>
                <a:srgbClr val="FF0000"/>
              </a:solidFill>
              <a:latin typeface="Times New Roman" panose="02020603050405020304" pitchFamily="18" charset="0"/>
            </a:endParaRPr>
          </a:p>
        </p:txBody>
      </p:sp>
      <p:graphicFrame>
        <p:nvGraphicFramePr>
          <p:cNvPr id="2" name="Group 2"/>
          <p:cNvGraphicFramePr>
            <a:graphicFrameLocks noGrp="1"/>
          </p:cNvGraphicFramePr>
          <p:nvPr>
            <p:extLst>
              <p:ext uri="{D42A27DB-BD31-4B8C-83A1-F6EECF244321}">
                <p14:modId xmlns:p14="http://schemas.microsoft.com/office/powerpoint/2010/main" val="3609375716"/>
              </p:ext>
            </p:extLst>
          </p:nvPr>
        </p:nvGraphicFramePr>
        <p:xfrm>
          <a:off x="468313" y="619125"/>
          <a:ext cx="8496175" cy="4340180"/>
        </p:xfrm>
        <a:graphic>
          <a:graphicData uri="http://schemas.openxmlformats.org/drawingml/2006/table">
            <a:tbl>
              <a:tblPr/>
              <a:tblGrid>
                <a:gridCol w="1868125">
                  <a:extLst>
                    <a:ext uri="{9D8B030D-6E8A-4147-A177-3AD203B41FA5}">
                      <a16:colId xmlns:a16="http://schemas.microsoft.com/office/drawing/2014/main" xmlns="" val="3310152239"/>
                    </a:ext>
                  </a:extLst>
                </a:gridCol>
                <a:gridCol w="1097947">
                  <a:extLst>
                    <a:ext uri="{9D8B030D-6E8A-4147-A177-3AD203B41FA5}">
                      <a16:colId xmlns:a16="http://schemas.microsoft.com/office/drawing/2014/main" xmlns="" val="3233178267"/>
                    </a:ext>
                  </a:extLst>
                </a:gridCol>
                <a:gridCol w="1262639">
                  <a:extLst>
                    <a:ext uri="{9D8B030D-6E8A-4147-A177-3AD203B41FA5}">
                      <a16:colId xmlns:a16="http://schemas.microsoft.com/office/drawing/2014/main" xmlns="" val="1014629504"/>
                    </a:ext>
                  </a:extLst>
                </a:gridCol>
                <a:gridCol w="750803">
                  <a:extLst>
                    <a:ext uri="{9D8B030D-6E8A-4147-A177-3AD203B41FA5}">
                      <a16:colId xmlns:a16="http://schemas.microsoft.com/office/drawing/2014/main" xmlns="" val="1779489020"/>
                    </a:ext>
                  </a:extLst>
                </a:gridCol>
                <a:gridCol w="3516661">
                  <a:extLst>
                    <a:ext uri="{9D8B030D-6E8A-4147-A177-3AD203B41FA5}">
                      <a16:colId xmlns:a16="http://schemas.microsoft.com/office/drawing/2014/main" xmlns="" val="3227551028"/>
                    </a:ext>
                  </a:extLst>
                </a:gridCol>
              </a:tblGrid>
              <a:tr h="3413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Analyt</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Materiál</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Hodnoty</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Statim</a:t>
                      </a:r>
                    </a:p>
                  </a:txBody>
                  <a:tcPr marL="90000" marR="90000" marT="130032"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Poznámky</a:t>
                      </a:r>
                    </a:p>
                  </a:txBody>
                  <a:tcPr marL="90000" marR="90000" marT="130032"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1137348624"/>
                  </a:ext>
                </a:extLst>
              </a:tr>
              <a:tr h="5461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bílkovina celková </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60-80 g/l</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biuret</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Folin</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UV, další chromogeny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amidočerň</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Coomassie</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Blue...)</a:t>
                      </a:r>
                    </a:p>
                  </a:txBody>
                  <a:tcPr marL="90000" marR="90000" marT="130032"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841488126"/>
                  </a:ext>
                </a:extLst>
              </a:tr>
              <a:tr h="152876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albumin</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30 - 50 g/l</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vazba barviv (bromkresolová zeleň);</a:t>
                      </a:r>
                    </a:p>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fce</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a:t>
                      </a:r>
                      <a:r>
                        <a:rPr kumimoji="0" lang="cs-CZ" altLang="cs-CZ" sz="14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zásobárna aminokyselin, onkotický tlak, transportní prot.  (mastné kys., hormony, Ca</a:t>
                      </a:r>
                      <a:r>
                        <a:rPr kumimoji="0" lang="cs-CZ" altLang="cs-CZ" sz="1400" b="0" i="0" u="none" strike="noStrike" cap="none" normalizeH="0" baseline="15000" smtClean="0">
                          <a:ln>
                            <a:noFill/>
                          </a:ln>
                          <a:solidFill>
                            <a:srgbClr val="000000"/>
                          </a:solidFill>
                          <a:effectLst/>
                          <a:latin typeface="Times New Roman CE" panose="02020603050405020304" pitchFamily="18" charset="0"/>
                          <a:cs typeface="Times New Roman CE" panose="02020603050405020304" pitchFamily="18" charset="0"/>
                        </a:rPr>
                        <a:t>2+</a:t>
                      </a:r>
                      <a:r>
                        <a:rPr kumimoji="0" lang="cs-CZ" altLang="cs-CZ" sz="14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 hem, bilirubin...)</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a:t>
                      </a:r>
                    </a:p>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snížení: nedostatečná synthesa (jaterní choroby), zvýšené odbourávání (záněty..), ztráty močí, nedostatek aminokyselin pro syntezu </a:t>
                      </a:r>
                      <a:endParaRPr kumimoji="0" lang="cs-CZ" altLang="cs-CZ" sz="14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endParaRPr>
                    </a:p>
                  </a:txBody>
                  <a:tcPr marL="90000" marR="90000" marT="130032"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3457731547"/>
                  </a:ext>
                </a:extLst>
              </a:tr>
              <a:tr h="10191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CRP </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(C-reaktivní protein)</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80-800 mg/100 ml</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130032"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imuno</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RIA, nefelometrie, ELISA </a:t>
                      </a:r>
                    </a:p>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fce</a:t>
                      </a:r>
                      <a:r>
                        <a:rPr kumimoji="0" lang="cs-CZ" altLang="cs-CZ" sz="1400" b="1"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Times New Roman CE" panose="02020603050405020304" pitchFamily="18" charset="0"/>
                        </a:rPr>
                        <a:t>součást obranného systému (aktivace komplementu), „bílkovina akutní fáze“=BAF)</a:t>
                      </a:r>
                    </a:p>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zvýšení: akutní zánět,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nekrosa</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nádor (nespecifický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marker</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130032"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329411149"/>
                  </a:ext>
                </a:extLst>
              </a:tr>
              <a:tr h="81438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myoglobin</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80 mg/l) </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13003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imuno</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(protilátky nepůsobící na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Hb</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a:t>
                      </a:r>
                    </a:p>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při poškození svalu zvýšeno (při infarktu myokardu již po 2 hod, až 30x po 4 hod)</a:t>
                      </a:r>
                    </a:p>
                  </a:txBody>
                  <a:tcPr marL="90000" marR="90000" marT="130032"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2029853987"/>
                  </a:ext>
                </a:extLst>
              </a:tr>
            </a:tbl>
          </a:graphicData>
        </a:graphic>
      </p:graphicFrame>
      <p:sp>
        <p:nvSpPr>
          <p:cNvPr id="21533" name="Text Box 28"/>
          <p:cNvSpPr txBox="1">
            <a:spLocks noChangeArrowheads="1"/>
          </p:cNvSpPr>
          <p:nvPr/>
        </p:nvSpPr>
        <p:spPr bwMode="auto">
          <a:xfrm>
            <a:off x="1555750" y="5373688"/>
            <a:ext cx="6364288"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spcBef>
                <a:spcPts val="1200"/>
              </a:spcBef>
              <a:spcAft>
                <a:spcPts val="1000"/>
              </a:spcAft>
              <a:buClrTx/>
            </a:pPr>
            <a:r>
              <a:rPr lang="cs-CZ" altLang="cs-CZ" sz="2000" b="1">
                <a:solidFill>
                  <a:srgbClr val="FF0000"/>
                </a:solidFill>
                <a:latin typeface="Times New Roman" panose="02020603050405020304" pitchFamily="18" charset="0"/>
              </a:rPr>
              <a:t>BÍLKOVINY V MOČI </a:t>
            </a:r>
            <a:r>
              <a:rPr lang="cs-CZ" altLang="cs-CZ" sz="2000">
                <a:solidFill>
                  <a:schemeClr val="tx2"/>
                </a:solidFill>
                <a:latin typeface="Times New Roman" panose="02020603050405020304" pitchFamily="18" charset="0"/>
              </a:rPr>
              <a:t>(nejběžnější stanovení)</a:t>
            </a:r>
            <a:endParaRPr lang="cs-CZ" altLang="cs-CZ" sz="2000" b="1">
              <a:solidFill>
                <a:srgbClr val="FF0000"/>
              </a:solidFill>
              <a:latin typeface="Times New Roman" panose="02020603050405020304" pitchFamily="18" charset="0"/>
            </a:endParaRPr>
          </a:p>
          <a:p>
            <a:pPr eaLnBrk="1" hangingPunct="1">
              <a:spcBef>
                <a:spcPts val="1200"/>
              </a:spcBef>
              <a:spcAft>
                <a:spcPts val="1000"/>
              </a:spcAft>
              <a:buClrTx/>
              <a:buFontTx/>
              <a:buNone/>
            </a:pPr>
            <a:r>
              <a:rPr lang="cs-CZ" altLang="cs-CZ" sz="2000" b="1">
                <a:solidFill>
                  <a:srgbClr val="FF0000"/>
                </a:solidFill>
                <a:latin typeface="Times New Roman" panose="02020603050405020304" pitchFamily="18" charset="0"/>
              </a:rPr>
              <a:t>    </a:t>
            </a:r>
          </a:p>
        </p:txBody>
      </p:sp>
      <p:graphicFrame>
        <p:nvGraphicFramePr>
          <p:cNvPr id="3" name="Group 29"/>
          <p:cNvGraphicFramePr>
            <a:graphicFrameLocks noGrp="1"/>
          </p:cNvGraphicFramePr>
          <p:nvPr>
            <p:extLst>
              <p:ext uri="{D42A27DB-BD31-4B8C-83A1-F6EECF244321}">
                <p14:modId xmlns:p14="http://schemas.microsoft.com/office/powerpoint/2010/main" val="3781083999"/>
              </p:ext>
            </p:extLst>
          </p:nvPr>
        </p:nvGraphicFramePr>
        <p:xfrm>
          <a:off x="576263" y="5822950"/>
          <a:ext cx="7850187" cy="1719269"/>
        </p:xfrm>
        <a:graphic>
          <a:graphicData uri="http://schemas.openxmlformats.org/drawingml/2006/table">
            <a:tbl>
              <a:tblPr/>
              <a:tblGrid>
                <a:gridCol w="1743075">
                  <a:extLst>
                    <a:ext uri="{9D8B030D-6E8A-4147-A177-3AD203B41FA5}">
                      <a16:colId xmlns:a16="http://schemas.microsoft.com/office/drawing/2014/main" xmlns="" val="20000"/>
                    </a:ext>
                  </a:extLst>
                </a:gridCol>
                <a:gridCol w="1014412">
                  <a:extLst>
                    <a:ext uri="{9D8B030D-6E8A-4147-A177-3AD203B41FA5}">
                      <a16:colId xmlns:a16="http://schemas.microsoft.com/office/drawing/2014/main" xmlns="" val="20001"/>
                    </a:ext>
                  </a:extLst>
                </a:gridCol>
                <a:gridCol w="1168400">
                  <a:extLst>
                    <a:ext uri="{9D8B030D-6E8A-4147-A177-3AD203B41FA5}">
                      <a16:colId xmlns:a16="http://schemas.microsoft.com/office/drawing/2014/main" xmlns="" val="20002"/>
                    </a:ext>
                  </a:extLst>
                </a:gridCol>
                <a:gridCol w="847725">
                  <a:extLst>
                    <a:ext uri="{9D8B030D-6E8A-4147-A177-3AD203B41FA5}">
                      <a16:colId xmlns:a16="http://schemas.microsoft.com/office/drawing/2014/main" xmlns="" val="20003"/>
                    </a:ext>
                  </a:extLst>
                </a:gridCol>
                <a:gridCol w="3076575">
                  <a:extLst>
                    <a:ext uri="{9D8B030D-6E8A-4147-A177-3AD203B41FA5}">
                      <a16:colId xmlns:a16="http://schemas.microsoft.com/office/drawing/2014/main" xmlns="" val="20004"/>
                    </a:ext>
                  </a:extLst>
                </a:gridCol>
              </a:tblGrid>
              <a:tr h="511916">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dirty="0" smtClean="0">
                          <a:ln>
                            <a:noFill/>
                          </a:ln>
                          <a:solidFill>
                            <a:srgbClr val="000000"/>
                          </a:solidFill>
                          <a:effectLst/>
                          <a:latin typeface="Times New Roman" pitchFamily="16" charset="0"/>
                          <a:ea typeface="Lucida Sans Unicode" pitchFamily="32" charset="0"/>
                          <a:cs typeface="Lucida Sans Unicode" pitchFamily="32" charset="0"/>
                        </a:rPr>
                        <a:t>Analyt</a:t>
                      </a:r>
                    </a:p>
                  </a:txBody>
                  <a:tcPr marL="90000" marR="90000" marT="98102" marB="46786" horzOverflow="overflow">
                    <a:lnL>
                      <a:noFill/>
                    </a:lnL>
                    <a:lnR>
                      <a:noFill/>
                    </a:lnR>
                    <a:lnT>
                      <a:noFill/>
                    </a:lnT>
                    <a:lnB>
                      <a:noFill/>
                    </a:lnB>
                    <a:lnTlToBr>
                      <a:noFill/>
                    </a:lnTlToBr>
                    <a:lnBlToTr>
                      <a:noFill/>
                    </a:lnBlToTr>
                    <a:solidFill>
                      <a:srgbClr val="B3B3B3"/>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rPr>
                        <a:t>Materiál</a:t>
                      </a:r>
                    </a:p>
                  </a:txBody>
                  <a:tcPr marL="90000" marR="90000" marT="98102" marB="46786" horzOverflow="overflow">
                    <a:lnL>
                      <a:noFill/>
                    </a:lnL>
                    <a:lnR>
                      <a:noFill/>
                    </a:lnR>
                    <a:lnT>
                      <a:noFill/>
                    </a:lnT>
                    <a:lnB>
                      <a:noFill/>
                    </a:lnB>
                    <a:lnTlToBr>
                      <a:noFill/>
                    </a:lnTlToBr>
                    <a:lnBlToTr>
                      <a:noFill/>
                    </a:lnBlToTr>
                    <a:solidFill>
                      <a:srgbClr val="B3B3B3"/>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dirty="0" smtClean="0">
                          <a:ln>
                            <a:noFill/>
                          </a:ln>
                          <a:solidFill>
                            <a:srgbClr val="000000"/>
                          </a:solidFill>
                          <a:effectLst/>
                          <a:latin typeface="Times New Roman" pitchFamily="16" charset="0"/>
                          <a:ea typeface="Lucida Sans Unicode" pitchFamily="32" charset="0"/>
                          <a:cs typeface="Lucida Sans Unicode" pitchFamily="32" charset="0"/>
                        </a:rPr>
                        <a:t>Hodnoty    (za den)</a:t>
                      </a:r>
                    </a:p>
                  </a:txBody>
                  <a:tcPr marL="90000" marR="90000" marT="98102" marB="46786" horzOverflow="overflow">
                    <a:lnL>
                      <a:noFill/>
                    </a:lnL>
                    <a:lnR>
                      <a:noFill/>
                    </a:lnR>
                    <a:lnT>
                      <a:noFill/>
                    </a:lnT>
                    <a:lnB>
                      <a:noFill/>
                    </a:lnB>
                    <a:lnTlToBr>
                      <a:noFill/>
                    </a:lnTlToBr>
                    <a:lnBlToTr>
                      <a:noFill/>
                    </a:lnBlToTr>
                    <a:solidFill>
                      <a:srgbClr val="B3B3B3"/>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rPr>
                        <a:t>Statim</a:t>
                      </a:r>
                    </a:p>
                  </a:txBody>
                  <a:tcPr marL="90000" marR="90000" marT="98102" marB="46786" horzOverflow="overflow">
                    <a:lnL>
                      <a:noFill/>
                    </a:lnL>
                    <a:lnR>
                      <a:noFill/>
                    </a:lnR>
                    <a:lnT>
                      <a:noFill/>
                    </a:lnT>
                    <a:lnB>
                      <a:noFill/>
                    </a:lnB>
                    <a:lnTlToBr>
                      <a:noFill/>
                    </a:lnTlToBr>
                    <a:lnBlToTr>
                      <a:noFill/>
                    </a:lnBlToTr>
                    <a:solidFill>
                      <a:srgbClr val="B3B3B3"/>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dirty="0" smtClean="0">
                          <a:ln>
                            <a:noFill/>
                          </a:ln>
                          <a:solidFill>
                            <a:srgbClr val="000000"/>
                          </a:solidFill>
                          <a:effectLst/>
                          <a:latin typeface="Times New Roman" pitchFamily="16" charset="0"/>
                          <a:ea typeface="Lucida Sans Unicode" pitchFamily="32" charset="0"/>
                          <a:cs typeface="Lucida Sans Unicode" pitchFamily="32" charset="0"/>
                        </a:rPr>
                        <a:t>Poznámky</a:t>
                      </a:r>
                    </a:p>
                  </a:txBody>
                  <a:tcPr marL="90000" marR="90000" marT="98102" marB="46786"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10000"/>
                  </a:ext>
                </a:extLst>
              </a:tr>
              <a:tr h="695431">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rPr>
                        <a:t>bílkovina celková </a:t>
                      </a:r>
                    </a:p>
                  </a:txBody>
                  <a:tcPr marL="90000" marR="90000" marT="98102" marB="46786" horzOverflow="overflow">
                    <a:lnL>
                      <a:noFill/>
                    </a:lnL>
                    <a:lnR>
                      <a:noFill/>
                    </a:lnR>
                    <a:lnT>
                      <a:noFill/>
                    </a:lnT>
                    <a:lnB>
                      <a:noFill/>
                    </a:lnB>
                    <a:lnTlToBr>
                      <a:noFill/>
                    </a:lnTlToBr>
                    <a:lnBlToTr>
                      <a:noFill/>
                    </a:lnBlToTr>
                    <a:solidFill>
                      <a:srgbClr val="CCCCCC"/>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itchFamily="16" charset="0"/>
                          <a:ea typeface="Lucida Sans Unicode" pitchFamily="32" charset="0"/>
                          <a:cs typeface="Lucida Sans Unicode" pitchFamily="32" charset="0"/>
                        </a:rPr>
                        <a:t>U</a:t>
                      </a:r>
                    </a:p>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itchFamily="16" charset="0"/>
                          <a:ea typeface="Lucida Sans Unicode" pitchFamily="32" charset="0"/>
                          <a:cs typeface="Lucida Sans Unicode" pitchFamily="32" charset="0"/>
                        </a:rPr>
                        <a:t>(sbíraná)</a:t>
                      </a:r>
                    </a:p>
                  </a:txBody>
                  <a:tcPr marL="90000" marR="90000" marT="98102" marB="46786" horzOverflow="overflow">
                    <a:lnL>
                      <a:noFill/>
                    </a:lnL>
                    <a:lnR>
                      <a:noFill/>
                    </a:lnR>
                    <a:lnT>
                      <a:noFill/>
                    </a:lnT>
                    <a:lnB>
                      <a:noFill/>
                    </a:lnB>
                    <a:lnTlToBr>
                      <a:noFill/>
                    </a:lnTlToBr>
                    <a:lnBlToTr>
                      <a:noFill/>
                    </a:lnBlToTr>
                    <a:solidFill>
                      <a:srgbClr val="CCCCCC"/>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rPr>
                        <a:t>10-150 mg</a:t>
                      </a:r>
                    </a:p>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endParaRPr>
                    </a:p>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endParaRPr>
                    </a:p>
                  </a:txBody>
                  <a:tcPr marL="90000" marR="90000" marT="98102" marB="46786" horzOverflow="overflow">
                    <a:lnL>
                      <a:noFill/>
                    </a:lnL>
                    <a:lnR>
                      <a:noFill/>
                    </a:lnR>
                    <a:lnT>
                      <a:noFill/>
                    </a:lnT>
                    <a:lnB>
                      <a:noFill/>
                    </a:lnB>
                    <a:lnTlToBr>
                      <a:noFill/>
                    </a:lnTlToBr>
                    <a:lnBlToTr>
                      <a:noFill/>
                    </a:lnBlToTr>
                    <a:solidFill>
                      <a:srgbClr val="CCCCCC"/>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rPr>
                        <a:t>+</a:t>
                      </a:r>
                    </a:p>
                  </a:txBody>
                  <a:tcPr marL="90000" marR="90000" marT="98102" marB="46786" horzOverflow="overflow">
                    <a:lnL>
                      <a:noFill/>
                    </a:lnL>
                    <a:lnR>
                      <a:noFill/>
                    </a:lnR>
                    <a:lnT>
                      <a:noFill/>
                    </a:lnT>
                    <a:lnB>
                      <a:noFill/>
                    </a:lnB>
                    <a:lnTlToBr>
                      <a:noFill/>
                    </a:lnTlToBr>
                    <a:lnBlToTr>
                      <a:noFill/>
                    </a:lnBlToTr>
                    <a:solidFill>
                      <a:srgbClr val="CCCCCC"/>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itchFamily="16" charset="0"/>
                          <a:ea typeface="Lucida Sans Unicode" pitchFamily="32" charset="0"/>
                          <a:cs typeface="Lucida Sans Unicode" pitchFamily="32" charset="0"/>
                        </a:rPr>
                        <a:t>viz stanovení v séru</a:t>
                      </a:r>
                    </a:p>
                  </a:txBody>
                  <a:tcPr marL="90000" marR="90000" marT="98102" marB="46786"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0001"/>
                  </a:ext>
                </a:extLst>
              </a:tr>
              <a:tr h="511916">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rPr>
                        <a:t>mikroalbuminurie (albumin)</a:t>
                      </a:r>
                    </a:p>
                  </a:txBody>
                  <a:tcPr marL="90000" marR="90000" marT="98102" marB="46786" horzOverflow="overflow">
                    <a:lnL>
                      <a:noFill/>
                    </a:lnL>
                    <a:lnR>
                      <a:noFill/>
                    </a:lnR>
                    <a:lnT>
                      <a:noFill/>
                    </a:lnT>
                    <a:lnB>
                      <a:noFill/>
                    </a:lnB>
                    <a:lnTlToBr>
                      <a:noFill/>
                    </a:lnTlToBr>
                    <a:lnBlToTr>
                      <a:noFill/>
                    </a:lnBlToTr>
                    <a:solidFill>
                      <a:srgbClr val="E6E6E6"/>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rPr>
                        <a:t>U</a:t>
                      </a:r>
                    </a:p>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rPr>
                        <a:t>(sbíraná)</a:t>
                      </a:r>
                    </a:p>
                  </a:txBody>
                  <a:tcPr marL="90000" marR="90000" marT="98102" marB="46786" horzOverflow="overflow">
                    <a:lnL>
                      <a:noFill/>
                    </a:lnL>
                    <a:lnR>
                      <a:noFill/>
                    </a:lnR>
                    <a:lnT>
                      <a:noFill/>
                    </a:lnT>
                    <a:lnB>
                      <a:noFill/>
                    </a:lnB>
                    <a:lnTlToBr>
                      <a:noFill/>
                    </a:lnTlToBr>
                    <a:lnBlToTr>
                      <a:noFill/>
                    </a:lnBlToTr>
                    <a:solidFill>
                      <a:srgbClr val="E6E6E6"/>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itchFamily="16" charset="0"/>
                          <a:ea typeface="Lucida Sans Unicode" pitchFamily="32" charset="0"/>
                          <a:cs typeface="Lucida Sans Unicode" pitchFamily="32" charset="0"/>
                        </a:rPr>
                        <a:t>&lt; 80 mg</a:t>
                      </a:r>
                    </a:p>
                  </a:txBody>
                  <a:tcPr marL="90000" marR="90000" marT="98102" marB="46786" horzOverflow="overflow">
                    <a:lnL>
                      <a:noFill/>
                    </a:lnL>
                    <a:lnR>
                      <a:noFill/>
                    </a:lnR>
                    <a:lnT>
                      <a:noFill/>
                    </a:lnT>
                    <a:lnB>
                      <a:noFill/>
                    </a:lnB>
                    <a:lnTlToBr>
                      <a:noFill/>
                    </a:lnTlToBr>
                    <a:lnBlToTr>
                      <a:noFill/>
                    </a:lnBlToTr>
                    <a:solidFill>
                      <a:srgbClr val="E6E6E6"/>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l" defTabSz="449263" rtl="0" eaLnBrk="1" fontAlgn="base" latinLnBrk="0" hangingPunct="1">
                        <a:lnSpc>
                          <a:spcPct val="83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itchFamily="16" charset="0"/>
                        <a:ea typeface="Lucida Sans Unicode" pitchFamily="32" charset="0"/>
                        <a:cs typeface="Lucida Sans Unicode" pitchFamily="32" charset="0"/>
                      </a:endParaRPr>
                    </a:p>
                  </a:txBody>
                  <a:tcPr marL="90000" marR="90000" marT="130674" marB="46786" horzOverflow="overflow">
                    <a:lnL>
                      <a:noFill/>
                    </a:lnL>
                    <a:lnR>
                      <a:noFill/>
                    </a:lnR>
                    <a:lnT>
                      <a:noFill/>
                    </a:lnT>
                    <a:lnB>
                      <a:noFill/>
                    </a:lnB>
                    <a:lnTlToBr>
                      <a:noFill/>
                    </a:lnTlToBr>
                    <a:lnBlToTr>
                      <a:noFill/>
                    </a:lnBlToTr>
                    <a:solidFill>
                      <a:srgbClr val="E6E6E6"/>
                    </a:solidFill>
                  </a:tcPr>
                </a:tc>
                <a:tc>
                  <a:txBody>
                    <a:bodyPr/>
                    <a:lstStyle>
                      <a:lvl1pPr>
                        <a:spcBef>
                          <a:spcPts val="91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charset="0"/>
                          <a:ea typeface="Lucida Sans Unicode" pitchFamily="32" charset="0"/>
                          <a:cs typeface="Lucida Sans Unicode" pitchFamily="32" charset="0"/>
                        </a:defRPr>
                      </a:lvl1pPr>
                      <a:lvl2pPr>
                        <a:spcBef>
                          <a:spcPts val="8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charset="0"/>
                          <a:ea typeface="Lucida Sans Unicode" pitchFamily="32" charset="0"/>
                          <a:cs typeface="Lucida Sans Unicode" pitchFamily="32" charset="0"/>
                        </a:defRPr>
                      </a:lvl2pPr>
                      <a:lvl3pPr>
                        <a:spcBef>
                          <a:spcPts val="68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charset="0"/>
                          <a:ea typeface="Lucida Sans Unicode" pitchFamily="32" charset="0"/>
                          <a:cs typeface="Lucida Sans Unicode" pitchFamily="32" charset="0"/>
                        </a:defRPr>
                      </a:lvl3pPr>
                      <a:lvl4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4pPr>
                      <a:lvl5pPr>
                        <a:spcBef>
                          <a:spcPts val="563"/>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5pPr>
                      <a:lvl6pPr marL="25146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6pPr>
                      <a:lvl7pPr marL="29718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7pPr>
                      <a:lvl8pPr marL="34290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8pPr>
                      <a:lvl9pPr marL="3886200" indent="-228600" defTabSz="449263" fontAlgn="base">
                        <a:spcBef>
                          <a:spcPts val="563"/>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charset="0"/>
                          <a:ea typeface="Lucida Sans Unicode" pitchFamily="32" charset="0"/>
                          <a:cs typeface="Lucida Sans Unicode" pitchFamily="32"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itchFamily="16" charset="0"/>
                          <a:ea typeface="Lucida Sans Unicode" pitchFamily="32" charset="0"/>
                          <a:cs typeface="Lucida Sans Unicode" pitchFamily="32" charset="0"/>
                        </a:rPr>
                        <a:t>viz stanovení v séru</a:t>
                      </a:r>
                    </a:p>
                  </a:txBody>
                  <a:tcPr marL="90000" marR="90000" marT="98102" marB="46786"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10002"/>
                  </a:ext>
                </a:extLst>
              </a:tr>
            </a:tbl>
          </a:graphicData>
        </a:graphic>
      </p:graphicFrame>
      <p:pic>
        <p:nvPicPr>
          <p:cNvPr id="4" name="slide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920038" y="7015018"/>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363210" fill="hold"/>
                                        <p:tgtEl>
                                          <p:spTgt spid="4"/>
                                        </p:tgtEl>
                                      </p:cBhvr>
                                    </p:cmd>
                                  </p:childTnLst>
                                </p:cTn>
                              </p:par>
                            </p:childTnLst>
                          </p:cTn>
                        </p:par>
                      </p:childTnLst>
                    </p:cTn>
                  </p:par>
                </p:childTnLst>
              </p:cTn>
              <p:nextCondLst>
                <p:cond evt="onClick" delay="0">
                  <p:tgtEl>
                    <p:spTgt spid="4"/>
                  </p:tgtEl>
                </p:cond>
              </p:nextCondLst>
            </p:seq>
            <p:audio>
              <p:cMediaNode vol="80000">
                <p:cTn id="8"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355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48075" y="-233363"/>
            <a:ext cx="5727700" cy="786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3556" name="Obdélník 3"/>
          <p:cNvSpPr>
            <a:spLocks noChangeArrowheads="1"/>
          </p:cNvSpPr>
          <p:nvPr/>
        </p:nvSpPr>
        <p:spPr bwMode="auto">
          <a:xfrm>
            <a:off x="207963" y="336550"/>
            <a:ext cx="31877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spcBef>
                <a:spcPct val="0"/>
              </a:spcBef>
              <a:buClrTx/>
            </a:pPr>
            <a:r>
              <a:rPr lang="cs-CZ" altLang="cs-CZ" sz="3200" b="1">
                <a:solidFill>
                  <a:srgbClr val="FF0000"/>
                </a:solidFill>
                <a:latin typeface="Times New Roman CE" panose="02020603050405020304" pitchFamily="18" charset="0"/>
                <a:cs typeface="Times New Roman CE" panose="02020603050405020304" pitchFamily="18" charset="0"/>
              </a:rPr>
              <a:t>PLASMATICKÉ BÍLKOVINY</a:t>
            </a:r>
          </a:p>
        </p:txBody>
      </p:sp>
      <p:sp>
        <p:nvSpPr>
          <p:cNvPr id="23557" name="Obdélník 4"/>
          <p:cNvSpPr>
            <a:spLocks noChangeArrowheads="1"/>
          </p:cNvSpPr>
          <p:nvPr/>
        </p:nvSpPr>
        <p:spPr bwMode="auto">
          <a:xfrm>
            <a:off x="1730375" y="1401763"/>
            <a:ext cx="1471613"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lnSpc>
                <a:spcPct val="150000"/>
              </a:lnSpc>
              <a:spcBef>
                <a:spcPct val="0"/>
              </a:spcBef>
              <a:buClrTx/>
            </a:pPr>
            <a:r>
              <a:rPr lang="cs-CZ" altLang="cs-CZ" sz="2000">
                <a:solidFill>
                  <a:srgbClr val="00B050"/>
                </a:solidFill>
                <a:latin typeface="Times New Roman CE" panose="02020603050405020304" pitchFamily="18" charset="0"/>
                <a:cs typeface="Times New Roman CE" panose="02020603050405020304" pitchFamily="18" charset="0"/>
              </a:rPr>
              <a:t>SDS-ELFO</a:t>
            </a:r>
          </a:p>
        </p:txBody>
      </p:sp>
      <p:sp>
        <p:nvSpPr>
          <p:cNvPr id="23558" name="Obdélník 5"/>
          <p:cNvSpPr>
            <a:spLocks noChangeArrowheads="1"/>
          </p:cNvSpPr>
          <p:nvPr/>
        </p:nvSpPr>
        <p:spPr bwMode="auto">
          <a:xfrm>
            <a:off x="420688" y="2222500"/>
            <a:ext cx="204628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lnSpc>
                <a:spcPct val="150000"/>
              </a:lnSpc>
              <a:spcBef>
                <a:spcPct val="0"/>
              </a:spcBef>
              <a:buClrTx/>
            </a:pPr>
            <a:r>
              <a:rPr lang="cs-CZ" altLang="cs-CZ" sz="2000">
                <a:solidFill>
                  <a:srgbClr val="00B050"/>
                </a:solidFill>
                <a:latin typeface="Times New Roman CE" panose="02020603050405020304" pitchFamily="18" charset="0"/>
                <a:cs typeface="Times New Roman CE" panose="02020603050405020304" pitchFamily="18" charset="0"/>
              </a:rPr>
              <a:t>IMUNO-ELFO</a:t>
            </a:r>
          </a:p>
        </p:txBody>
      </p:sp>
      <p:cxnSp>
        <p:nvCxnSpPr>
          <p:cNvPr id="3" name="Přímá spojnice 2"/>
          <p:cNvCxnSpPr/>
          <p:nvPr/>
        </p:nvCxnSpPr>
        <p:spPr bwMode="auto">
          <a:xfrm flipV="1">
            <a:off x="3201988" y="1700213"/>
            <a:ext cx="911225" cy="0"/>
          </a:xfrm>
          <a:prstGeom prst="line">
            <a:avLst/>
          </a:prstGeom>
          <a:ln>
            <a:headEnd type="none" w="med" len="med"/>
            <a:tailEnd type="arrow" w="med" len="med"/>
          </a:ln>
          <a:extLst/>
        </p:spPr>
        <p:style>
          <a:lnRef idx="1">
            <a:schemeClr val="accent1"/>
          </a:lnRef>
          <a:fillRef idx="0">
            <a:schemeClr val="accent1"/>
          </a:fillRef>
          <a:effectRef idx="0">
            <a:schemeClr val="accent1"/>
          </a:effectRef>
          <a:fontRef idx="minor">
            <a:schemeClr val="tx1"/>
          </a:fontRef>
        </p:style>
      </p:cxnSp>
      <p:cxnSp>
        <p:nvCxnSpPr>
          <p:cNvPr id="10" name="Přímá spojnice 9"/>
          <p:cNvCxnSpPr/>
          <p:nvPr/>
        </p:nvCxnSpPr>
        <p:spPr bwMode="auto">
          <a:xfrm>
            <a:off x="1274763" y="2720975"/>
            <a:ext cx="0" cy="420688"/>
          </a:xfrm>
          <a:prstGeom prst="line">
            <a:avLst/>
          </a:prstGeom>
          <a:ln>
            <a:headEnd type="none" w="med" len="med"/>
            <a:tailEnd type="arrow" w="med" len="med"/>
          </a:ln>
          <a:extLst/>
        </p:spPr>
        <p:style>
          <a:lnRef idx="1">
            <a:schemeClr val="accent1"/>
          </a:lnRef>
          <a:fillRef idx="0">
            <a:schemeClr val="accent1"/>
          </a:fillRef>
          <a:effectRef idx="0">
            <a:schemeClr val="accent1"/>
          </a:effectRef>
          <a:fontRef idx="minor">
            <a:schemeClr val="tx1"/>
          </a:fontRef>
        </p:style>
      </p:cxnSp>
      <p:pic>
        <p:nvPicPr>
          <p:cNvPr id="2" name="slide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45354" y="7032082"/>
            <a:ext cx="609600" cy="609600"/>
          </a:xfrm>
          <a:prstGeom prst="rect">
            <a:avLst/>
          </a:prstGeom>
        </p:spPr>
      </p:pic>
      <p:pic>
        <p:nvPicPr>
          <p:cNvPr id="4" name="Obrázek 3"/>
          <p:cNvPicPr>
            <a:picLocks noChangeAspect="1"/>
          </p:cNvPicPr>
          <p:nvPr/>
        </p:nvPicPr>
        <p:blipFill>
          <a:blip r:embed="rId7"/>
          <a:stretch>
            <a:fillRect/>
          </a:stretch>
        </p:blipFill>
        <p:spPr>
          <a:xfrm>
            <a:off x="200818" y="3219449"/>
            <a:ext cx="3447257" cy="3618959"/>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155902" fill="hold"/>
                                        <p:tgtEl>
                                          <p:spTgt spid="2"/>
                                        </p:tgtEl>
                                      </p:cBhvr>
                                    </p:cmd>
                                  </p:childTnLst>
                                </p:cTn>
                              </p:par>
                            </p:childTnLst>
                          </p:cTn>
                        </p:par>
                      </p:childTnLst>
                    </p:cTn>
                  </p:par>
                </p:childTnLst>
              </p:cTn>
              <p:nextCondLst>
                <p:cond evt="onClick" delay="0">
                  <p:tgtEl>
                    <p:spTgt spid="2"/>
                  </p:tgtEl>
                </p:cond>
              </p:nextCondLst>
            </p:seq>
            <p:audio>
              <p:cMediaNode vol="80000">
                <p:cTn id="8"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5"/>
          <a:stretch>
            <a:fillRect/>
          </a:stretch>
        </p:blipFill>
        <p:spPr>
          <a:xfrm>
            <a:off x="449892" y="431069"/>
            <a:ext cx="8298572" cy="6958346"/>
          </a:xfrm>
          <a:prstGeom prst="rect">
            <a:avLst/>
          </a:prstGeom>
        </p:spPr>
      </p:pic>
      <p:sp>
        <p:nvSpPr>
          <p:cNvPr id="25603" name="Obdélník 2"/>
          <p:cNvSpPr>
            <a:spLocks noChangeArrowheads="1"/>
          </p:cNvSpPr>
          <p:nvPr/>
        </p:nvSpPr>
        <p:spPr bwMode="auto">
          <a:xfrm>
            <a:off x="-357188" y="0"/>
            <a:ext cx="9250363"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lnSpc>
                <a:spcPct val="150000"/>
              </a:lnSpc>
              <a:spcBef>
                <a:spcPct val="0"/>
              </a:spcBef>
              <a:buClrTx/>
            </a:pPr>
            <a:r>
              <a:rPr lang="cs-CZ" altLang="cs-CZ" sz="2000">
                <a:solidFill>
                  <a:srgbClr val="00B050"/>
                </a:solidFill>
                <a:latin typeface="Times New Roman CE" panose="02020603050405020304" pitchFamily="18" charset="0"/>
                <a:cs typeface="Times New Roman CE" panose="02020603050405020304" pitchFamily="18" charset="0"/>
              </a:rPr>
              <a:t>            </a:t>
            </a:r>
            <a:r>
              <a:rPr lang="cs-CZ" altLang="cs-CZ" sz="2000">
                <a:solidFill>
                  <a:srgbClr val="FF0000"/>
                </a:solidFill>
                <a:latin typeface="Times New Roman CE" panose="02020603050405020304" pitchFamily="18" charset="0"/>
                <a:cs typeface="Times New Roman CE" panose="02020603050405020304" pitchFamily="18" charset="0"/>
              </a:rPr>
              <a:t>DVOJROZMĚRNÁ ELEKTROFORESA</a:t>
            </a:r>
            <a:r>
              <a:rPr lang="cs-CZ" altLang="cs-CZ" sz="2000">
                <a:solidFill>
                  <a:srgbClr val="00B050"/>
                </a:solidFill>
                <a:latin typeface="Times New Roman CE" panose="02020603050405020304" pitchFamily="18" charset="0"/>
                <a:cs typeface="Times New Roman CE" panose="02020603050405020304" pitchFamily="18" charset="0"/>
              </a:rPr>
              <a:t>                       isoelektrická fokusace</a:t>
            </a:r>
          </a:p>
        </p:txBody>
      </p:sp>
      <p:sp>
        <p:nvSpPr>
          <p:cNvPr id="25604" name="Obdélník 3"/>
          <p:cNvSpPr>
            <a:spLocks noChangeArrowheads="1"/>
          </p:cNvSpPr>
          <p:nvPr/>
        </p:nvSpPr>
        <p:spPr bwMode="auto">
          <a:xfrm rot="-5400000">
            <a:off x="-773907" y="3266778"/>
            <a:ext cx="2046288"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lnSpc>
                <a:spcPct val="150000"/>
              </a:lnSpc>
              <a:spcBef>
                <a:spcPct val="0"/>
              </a:spcBef>
              <a:buClrTx/>
            </a:pPr>
            <a:r>
              <a:rPr lang="cs-CZ" altLang="cs-CZ" sz="2000" dirty="0">
                <a:solidFill>
                  <a:srgbClr val="00B050"/>
                </a:solidFill>
                <a:latin typeface="Times New Roman CE" panose="02020603050405020304" pitchFamily="18" charset="0"/>
                <a:cs typeface="Times New Roman CE" panose="02020603050405020304" pitchFamily="18" charset="0"/>
              </a:rPr>
              <a:t>SDS-ELFO</a:t>
            </a:r>
          </a:p>
        </p:txBody>
      </p:sp>
      <p:pic>
        <p:nvPicPr>
          <p:cNvPr id="2" name="slide 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55576" y="5949255"/>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158177" fill="hold"/>
                                        <p:tgtEl>
                                          <p:spTgt spid="2"/>
                                        </p:tgtEl>
                                      </p:cBhvr>
                                    </p:cmd>
                                  </p:childTnLst>
                                </p:cTn>
                              </p:par>
                            </p:childTnLst>
                          </p:cTn>
                        </p:par>
                      </p:childTnLst>
                    </p:cTn>
                  </p:par>
                </p:childTnLst>
              </p:cTn>
              <p:nextCondLst>
                <p:cond evt="onClick" delay="0">
                  <p:tgtEl>
                    <p:spTgt spid="2"/>
                  </p:tgtEl>
                </p:cond>
              </p:nextCondLst>
            </p:seq>
            <p:audio>
              <p:cMediaNode vol="80000">
                <p:cTn id="8"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aphicFrame>
        <p:nvGraphicFramePr>
          <p:cNvPr id="16521" name="Group 137"/>
          <p:cNvGraphicFramePr>
            <a:graphicFrameLocks noGrp="1"/>
          </p:cNvGraphicFramePr>
          <p:nvPr>
            <p:extLst>
              <p:ext uri="{D42A27DB-BD31-4B8C-83A1-F6EECF244321}">
                <p14:modId xmlns:p14="http://schemas.microsoft.com/office/powerpoint/2010/main" val="2755682456"/>
              </p:ext>
            </p:extLst>
          </p:nvPr>
        </p:nvGraphicFramePr>
        <p:xfrm>
          <a:off x="34925" y="981075"/>
          <a:ext cx="9290050" cy="6191252"/>
        </p:xfrm>
        <a:graphic>
          <a:graphicData uri="http://schemas.openxmlformats.org/drawingml/2006/table">
            <a:tbl>
              <a:tblPr/>
              <a:tblGrid>
                <a:gridCol w="1341438">
                  <a:extLst>
                    <a:ext uri="{9D8B030D-6E8A-4147-A177-3AD203B41FA5}">
                      <a16:colId xmlns:a16="http://schemas.microsoft.com/office/drawing/2014/main" xmlns="" val="3644390344"/>
                    </a:ext>
                  </a:extLst>
                </a:gridCol>
                <a:gridCol w="904875">
                  <a:extLst>
                    <a:ext uri="{9D8B030D-6E8A-4147-A177-3AD203B41FA5}">
                      <a16:colId xmlns:a16="http://schemas.microsoft.com/office/drawing/2014/main" xmlns="" val="252146222"/>
                    </a:ext>
                  </a:extLst>
                </a:gridCol>
                <a:gridCol w="820737">
                  <a:extLst>
                    <a:ext uri="{9D8B030D-6E8A-4147-A177-3AD203B41FA5}">
                      <a16:colId xmlns:a16="http://schemas.microsoft.com/office/drawing/2014/main" xmlns="" val="3802704565"/>
                    </a:ext>
                  </a:extLst>
                </a:gridCol>
                <a:gridCol w="639763">
                  <a:extLst>
                    <a:ext uri="{9D8B030D-6E8A-4147-A177-3AD203B41FA5}">
                      <a16:colId xmlns:a16="http://schemas.microsoft.com/office/drawing/2014/main" xmlns="" val="2882980374"/>
                    </a:ext>
                  </a:extLst>
                </a:gridCol>
                <a:gridCol w="822325">
                  <a:extLst>
                    <a:ext uri="{9D8B030D-6E8A-4147-A177-3AD203B41FA5}">
                      <a16:colId xmlns:a16="http://schemas.microsoft.com/office/drawing/2014/main" xmlns="" val="3830676582"/>
                    </a:ext>
                  </a:extLst>
                </a:gridCol>
                <a:gridCol w="1257300">
                  <a:extLst>
                    <a:ext uri="{9D8B030D-6E8A-4147-A177-3AD203B41FA5}">
                      <a16:colId xmlns:a16="http://schemas.microsoft.com/office/drawing/2014/main" xmlns="" val="3487031091"/>
                    </a:ext>
                  </a:extLst>
                </a:gridCol>
                <a:gridCol w="3503612">
                  <a:extLst>
                    <a:ext uri="{9D8B030D-6E8A-4147-A177-3AD203B41FA5}">
                      <a16:colId xmlns:a16="http://schemas.microsoft.com/office/drawing/2014/main" xmlns="" val="2163231525"/>
                    </a:ext>
                  </a:extLst>
                </a:gridCol>
              </a:tblGrid>
              <a:tr h="72548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endParaRPr>
                    </a:p>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bílkovina</a:t>
                      </a:r>
                    </a:p>
                  </a:txBody>
                  <a:tcPr marL="90000" marR="90000" marT="12416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Ref</a:t>
                      </a: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a:t>
                      </a:r>
                      <a:r>
                        <a:rPr kumimoji="0" lang="cs-CZ" altLang="cs-CZ" sz="1300" b="1"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interv</a:t>
                      </a: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(mg/</a:t>
                      </a:r>
                      <a:r>
                        <a:rPr kumimoji="0" lang="cs-CZ" altLang="cs-CZ" sz="1300" b="1"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dL</a:t>
                      </a: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a:t>
                      </a:r>
                    </a:p>
                  </a:txBody>
                  <a:tcPr marL="90000" marR="90000" marT="12416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poločas</a:t>
                      </a:r>
                    </a:p>
                  </a:txBody>
                  <a:tcPr marL="90000" marR="90000" marT="12416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pI</a:t>
                      </a:r>
                      <a:endPar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endParaRPr>
                    </a:p>
                  </a:txBody>
                  <a:tcPr marL="90000" marR="90000" marT="12416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MW</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a:t>
                      </a:r>
                      <a:r>
                        <a:rPr kumimoji="0" lang="cs-CZ" altLang="cs-CZ" sz="1300" b="1"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kDa</a:t>
                      </a: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a:t>
                      </a:r>
                    </a:p>
                  </a:txBody>
                  <a:tcPr marL="90000" marR="90000" marT="12416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Sacharidy</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w/w)</a:t>
                      </a:r>
                    </a:p>
                  </a:txBody>
                  <a:tcPr marL="90000" marR="90000" marT="12416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Poznámky</a:t>
                      </a:r>
                    </a:p>
                  </a:txBody>
                  <a:tcPr marL="90000" marR="90000" marT="124164"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3737579181"/>
                  </a:ext>
                </a:extLst>
              </a:tr>
              <a:tr h="3460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prealbumin</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20-40</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12 h</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4,7</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54,4</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0</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transport thyroxinu a trijodthyroninu</a:t>
                      </a:r>
                    </a:p>
                  </a:txBody>
                  <a:tcPr marL="90000" marR="90000" marT="1179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2130438773"/>
                  </a:ext>
                </a:extLst>
              </a:tr>
              <a:tr h="5111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1" i="0" u="none" strike="noStrike" cap="none" normalizeH="0" baseline="0" smtClean="0">
                          <a:ln>
                            <a:noFill/>
                          </a:ln>
                          <a:solidFill>
                            <a:schemeClr val="accent2"/>
                          </a:solidFill>
                          <a:effectLst/>
                          <a:latin typeface="Times New Roman CE" panose="02020603050405020304" pitchFamily="18" charset="0"/>
                          <a:cs typeface="Times New Roman CE" panose="02020603050405020304" pitchFamily="18" charset="0"/>
                        </a:rPr>
                        <a:t>albumin</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3500-5000</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15-19 d</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4-5,8</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66</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CE" panose="02020603050405020304" pitchFamily="18" charset="0"/>
                          <a:cs typeface="Times New Roman CE" panose="02020603050405020304" pitchFamily="18" charset="0"/>
                        </a:rPr>
                        <a:t>0</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viz slide 11</a:t>
                      </a:r>
                    </a:p>
                  </a:txBody>
                  <a:tcPr marL="90000" marR="90000" marT="1179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4851630"/>
                  </a:ext>
                </a:extLst>
              </a:tr>
              <a:tr h="37465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104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1" i="0" u="none" strike="noStrike" cap="none" normalizeH="0" baseline="0" smtClean="0">
                          <a:ln>
                            <a:noFill/>
                          </a:ln>
                          <a:solidFill>
                            <a:schemeClr val="accent2"/>
                          </a:solidFill>
                          <a:effectLst/>
                          <a:latin typeface="Symbol" panose="05050102010706020507" pitchFamily="18" charset="2"/>
                          <a:cs typeface="Lucida Sans Unicode" panose="020B0602030504020204" pitchFamily="34" charset="0"/>
                        </a:rPr>
                        <a:t></a:t>
                      </a:r>
                      <a:r>
                        <a:rPr kumimoji="0" lang="cs-CZ" altLang="cs-CZ" sz="1200" b="1" i="0" u="none" strike="noStrike" cap="none" normalizeH="0" baseline="-15000" smtClean="0">
                          <a:ln>
                            <a:noFill/>
                          </a:ln>
                          <a:solidFill>
                            <a:schemeClr val="accent2"/>
                          </a:solidFill>
                          <a:effectLst/>
                          <a:latin typeface="Times New Roman CE" panose="02020603050405020304" pitchFamily="18" charset="0"/>
                          <a:cs typeface="Times New Roman CE" panose="02020603050405020304" pitchFamily="18" charset="0"/>
                        </a:rPr>
                        <a:t>1</a:t>
                      </a:r>
                      <a:r>
                        <a:rPr kumimoji="0" lang="cs-CZ" altLang="cs-CZ" sz="1200" b="1" i="0" u="none" strike="noStrike" cap="none" normalizeH="0" baseline="0" smtClean="0">
                          <a:ln>
                            <a:noFill/>
                          </a:ln>
                          <a:solidFill>
                            <a:schemeClr val="accent2"/>
                          </a:solidFill>
                          <a:effectLst/>
                          <a:latin typeface="Times New Roman CE" panose="02020603050405020304" pitchFamily="18" charset="0"/>
                          <a:cs typeface="Times New Roman CE" panose="02020603050405020304" pitchFamily="18" charset="0"/>
                        </a:rPr>
                        <a:t>-antitrypsin</a:t>
                      </a:r>
                    </a:p>
                  </a:txBody>
                  <a:tcPr marL="90000" marR="90000" marT="4680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80-200</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4 d</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4,8</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55</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12</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inhibitor </a:t>
                      </a:r>
                      <a:r>
                        <a:rPr kumimoji="0" lang="cs-CZ" altLang="cs-CZ" sz="1200" b="0"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proteas</a:t>
                      </a: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nedostatek </a:t>
                      </a:r>
                      <a:r>
                        <a:rPr kumimoji="0" lang="cs-CZ" altLang="cs-CZ" sz="1400" b="0" i="0" u="none" strike="noStrike" cap="none" normalizeH="0" baseline="0" dirty="0" smtClean="0">
                          <a:ln>
                            <a:noFill/>
                          </a:ln>
                          <a:solidFill>
                            <a:srgbClr val="000000"/>
                          </a:solidFill>
                          <a:effectLst/>
                          <a:latin typeface="Symbol" panose="05050102010706020507" pitchFamily="18" charset="2"/>
                          <a:cs typeface="Lucida Sans Unicode" panose="020B0602030504020204" pitchFamily="34" charset="0"/>
                        </a:rPr>
                        <a:t></a:t>
                      </a: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a:t>
                      </a:r>
                      <a:r>
                        <a:rPr kumimoji="0" lang="cs-CZ" altLang="cs-CZ" sz="1200" b="0"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cirhosa</a:t>
                      </a: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jater</a:t>
                      </a:r>
                    </a:p>
                  </a:txBody>
                  <a:tcPr marL="90000" marR="90000" marT="1179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107211501"/>
                  </a:ext>
                </a:extLst>
              </a:tr>
              <a:tr h="52228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104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1" i="0" u="none" strike="noStrike" cap="none" normalizeH="0" baseline="0" smtClean="0">
                          <a:ln>
                            <a:noFill/>
                          </a:ln>
                          <a:solidFill>
                            <a:schemeClr val="accent2"/>
                          </a:solidFill>
                          <a:effectLst/>
                          <a:latin typeface="Symbol" panose="05050102010706020507" pitchFamily="18" charset="2"/>
                          <a:cs typeface="Lucida Sans Unicode" panose="020B0602030504020204" pitchFamily="34" charset="0"/>
                        </a:rPr>
                        <a:t></a:t>
                      </a:r>
                      <a:r>
                        <a:rPr kumimoji="0" lang="cs-CZ" altLang="cs-CZ" sz="1200" b="1" i="0" u="none" strike="noStrike" cap="none" normalizeH="0" baseline="-15000" smtClean="0">
                          <a:ln>
                            <a:noFill/>
                          </a:ln>
                          <a:solidFill>
                            <a:schemeClr val="accent2"/>
                          </a:solidFill>
                          <a:effectLst/>
                          <a:latin typeface="Times New Roman CE" panose="02020603050405020304" pitchFamily="18" charset="0"/>
                          <a:cs typeface="Times New Roman CE" panose="02020603050405020304" pitchFamily="18" charset="0"/>
                        </a:rPr>
                        <a:t>1</a:t>
                      </a:r>
                      <a:r>
                        <a:rPr kumimoji="0" lang="cs-CZ" altLang="cs-CZ" sz="1200" b="1" i="0" u="none" strike="noStrike" cap="none" normalizeH="0" baseline="0" smtClean="0">
                          <a:ln>
                            <a:noFill/>
                          </a:ln>
                          <a:solidFill>
                            <a:schemeClr val="accent2"/>
                          </a:solidFill>
                          <a:effectLst/>
                          <a:latin typeface="Times New Roman CE" panose="02020603050405020304" pitchFamily="18" charset="0"/>
                          <a:cs typeface="Times New Roman CE" panose="02020603050405020304" pitchFamily="18" charset="0"/>
                        </a:rPr>
                        <a:t>-kyselý glykoprotein </a:t>
                      </a:r>
                    </a:p>
                  </a:txBody>
                  <a:tcPr marL="90000" marR="90000" marT="4680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50-150</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5d</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2,7-4</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40</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45</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též orosomukoid, funkce neznámá, BAF</a:t>
                      </a:r>
                    </a:p>
                  </a:txBody>
                  <a:tcPr marL="90000" marR="90000" marT="1179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2356131924"/>
                  </a:ext>
                </a:extLst>
              </a:tr>
              <a:tr h="45085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104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1" i="0" u="none" strike="noStrike" cap="none" normalizeH="0" baseline="0" smtClean="0">
                          <a:ln>
                            <a:noFill/>
                          </a:ln>
                          <a:solidFill>
                            <a:schemeClr val="accent2"/>
                          </a:solidFill>
                          <a:effectLst/>
                          <a:latin typeface="Symbol" panose="05050102010706020507" pitchFamily="18" charset="2"/>
                          <a:cs typeface="Lucida Sans Unicode" panose="020B0602030504020204" pitchFamily="34" charset="0"/>
                        </a:rPr>
                        <a:t></a:t>
                      </a:r>
                      <a:r>
                        <a:rPr kumimoji="0" lang="cs-CZ" altLang="cs-CZ" sz="1200" b="1" i="0" u="none" strike="noStrike" cap="none" normalizeH="0" baseline="-15000" smtClean="0">
                          <a:ln>
                            <a:noFill/>
                          </a:ln>
                          <a:solidFill>
                            <a:schemeClr val="accent2"/>
                          </a:solidFill>
                          <a:effectLst/>
                          <a:latin typeface="Times New Roman CE" panose="02020603050405020304" pitchFamily="18" charset="0"/>
                          <a:cs typeface="Times New Roman CE" panose="02020603050405020304" pitchFamily="18" charset="0"/>
                        </a:rPr>
                        <a:t>1</a:t>
                      </a:r>
                      <a:r>
                        <a:rPr kumimoji="0" lang="cs-CZ" altLang="cs-CZ" sz="1200" b="1" i="0" u="none" strike="noStrike" cap="none" normalizeH="0" baseline="0" smtClean="0">
                          <a:ln>
                            <a:noFill/>
                          </a:ln>
                          <a:solidFill>
                            <a:schemeClr val="accent2"/>
                          </a:solidFill>
                          <a:effectLst/>
                          <a:latin typeface="Times New Roman CE" panose="02020603050405020304" pitchFamily="18" charset="0"/>
                          <a:cs typeface="Times New Roman CE" panose="02020603050405020304" pitchFamily="18" charset="0"/>
                        </a:rPr>
                        <a:t>-lipoprotein </a:t>
                      </a:r>
                    </a:p>
                  </a:txBody>
                  <a:tcPr marL="90000" marR="90000" marT="0" marB="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170-300</a:t>
                      </a:r>
                    </a:p>
                  </a:txBody>
                  <a:tcPr marL="90000" marR="90000" marT="27215" marB="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28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81144" marB="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endParaRPr>
                    </a:p>
                  </a:txBody>
                  <a:tcPr marL="90000" marR="90000" marT="27215" marB="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200</a:t>
                      </a:r>
                    </a:p>
                  </a:txBody>
                  <a:tcPr marL="90000" marR="90000" marT="81144" marB="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28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81144" marB="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0">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též </a:t>
                      </a:r>
                      <a:r>
                        <a:rPr kumimoji="0" lang="cs-CZ" altLang="cs-CZ" sz="1200" b="0"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apolipoprotein</a:t>
                      </a: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A, transport lipidů (</a:t>
                      </a:r>
                      <a:r>
                        <a:rPr kumimoji="0" lang="cs-CZ" altLang="cs-CZ" sz="1200" b="0"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slide</a:t>
                      </a: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23)</a:t>
                      </a:r>
                    </a:p>
                  </a:txBody>
                  <a:tcPr marL="90000" marR="90000" marT="27215" marB="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971848724"/>
                  </a:ext>
                </a:extLst>
              </a:tr>
              <a:tr h="5111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104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dirty="0" smtClean="0">
                          <a:ln>
                            <a:noFill/>
                          </a:ln>
                          <a:solidFill>
                            <a:srgbClr val="000000"/>
                          </a:solidFill>
                          <a:effectLst/>
                          <a:latin typeface="Symbol" panose="05050102010706020507" pitchFamily="18" charset="2"/>
                          <a:cs typeface="Lucida Sans Unicode" panose="020B0602030504020204" pitchFamily="34" charset="0"/>
                        </a:rPr>
                        <a:t></a:t>
                      </a:r>
                      <a:r>
                        <a:rPr kumimoji="0" lang="cs-CZ" altLang="cs-CZ" sz="1200" b="0" i="0" u="none" strike="noStrike" cap="none" normalizeH="0" baseline="-15000" dirty="0" smtClean="0">
                          <a:ln>
                            <a:noFill/>
                          </a:ln>
                          <a:solidFill>
                            <a:srgbClr val="000000"/>
                          </a:solidFill>
                          <a:effectLst/>
                          <a:latin typeface="Times New Roman CE" panose="02020603050405020304" pitchFamily="18" charset="0"/>
                          <a:cs typeface="Times New Roman CE" panose="02020603050405020304" pitchFamily="18" charset="0"/>
                        </a:rPr>
                        <a:t>1</a:t>
                      </a:r>
                      <a:r>
                        <a:rPr kumimoji="0" lang="cs-CZ" altLang="cs-CZ" sz="1200" b="0" i="0" u="none" strike="noStrike" cap="none" normalizeH="0" baseline="0" dirty="0" smtClean="0">
                          <a:ln>
                            <a:noFill/>
                          </a:ln>
                          <a:solidFill>
                            <a:srgbClr val="000000"/>
                          </a:solidFill>
                          <a:effectLst/>
                          <a:latin typeface="Times New Roman CE" panose="02020603050405020304" pitchFamily="18" charset="0"/>
                          <a:cs typeface="Times New Roman CE" panose="02020603050405020304" pitchFamily="18" charset="0"/>
                        </a:rPr>
                        <a:t>-fetoprotein</a:t>
                      </a:r>
                    </a:p>
                  </a:txBody>
                  <a:tcPr marL="90000" marR="90000" marT="4680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 (dospělí)</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10096"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10096"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69</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10096"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nejdůležitější fetální sérový prot., funkce??</a:t>
                      </a:r>
                    </a:p>
                  </a:txBody>
                  <a:tcPr marL="90000" marR="90000" marT="1179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3706473454"/>
                  </a:ext>
                </a:extLst>
              </a:tr>
              <a:tr h="3460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1" i="0" u="none" strike="noStrike" cap="none" normalizeH="0" baseline="0" smtClean="0">
                          <a:ln>
                            <a:noFill/>
                          </a:ln>
                          <a:solidFill>
                            <a:schemeClr val="accent2"/>
                          </a:solidFill>
                          <a:effectLst/>
                          <a:latin typeface="Arial" panose="020B0604020202020204" pitchFamily="34" charset="0"/>
                          <a:cs typeface="Times New Roman CE" panose="02020603050405020304" pitchFamily="18" charset="0"/>
                        </a:rPr>
                        <a:t>haptoglobin</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30-210</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2 d</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4,1</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85</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12</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váže hemoglobin, redukován při hemolyse</a:t>
                      </a:r>
                    </a:p>
                  </a:txBody>
                  <a:tcPr marL="90000" marR="90000" marT="1179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685598106"/>
                  </a:ext>
                </a:extLst>
              </a:tr>
              <a:tr h="6762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104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Symbol" panose="05050102010706020507" pitchFamily="18" charset="2"/>
                          <a:cs typeface="Lucida Sans Unicode" panose="020B0602030504020204" pitchFamily="34" charset="0"/>
                        </a:rPr>
                        <a:t></a:t>
                      </a:r>
                      <a:r>
                        <a:rPr kumimoji="0" lang="cs-CZ" altLang="cs-CZ" sz="1200" b="0" i="0" u="none" strike="noStrike" cap="none" normalizeH="0" baseline="-15000" smtClean="0">
                          <a:ln>
                            <a:noFill/>
                          </a:ln>
                          <a:solidFill>
                            <a:srgbClr val="000000"/>
                          </a:solidFill>
                          <a:effectLst/>
                          <a:latin typeface="Arial" panose="020B0604020202020204" pitchFamily="34" charset="0"/>
                          <a:cs typeface="Times New Roman CE" panose="02020603050405020304" pitchFamily="18" charset="0"/>
                        </a:rPr>
                        <a:t>2</a:t>
                      </a: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-makro-globulin</a:t>
                      </a:r>
                    </a:p>
                  </a:txBody>
                  <a:tcPr marL="90000" marR="90000" marT="4680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120-410</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5 d</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5,4</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800</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8</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váže </a:t>
                      </a:r>
                      <a:r>
                        <a:rPr kumimoji="0" lang="cs-CZ" altLang="cs-CZ" sz="1200" b="0"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proteasy</a:t>
                      </a: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(trypsin, </a:t>
                      </a:r>
                      <a:r>
                        <a:rPr kumimoji="0" lang="cs-CZ" altLang="cs-CZ" sz="1200" b="0"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plasmin</a:t>
                      </a: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a:t>
                      </a:r>
                      <a:r>
                        <a:rPr kumimoji="0" lang="cs-CZ" altLang="cs-CZ" sz="1200" b="0"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kathepsin</a:t>
                      </a: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uplatňuje se při imunitní odpovědi a zánětech</a:t>
                      </a:r>
                    </a:p>
                  </a:txBody>
                  <a:tcPr marL="90000" marR="90000" marT="1179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405578529"/>
                  </a:ext>
                </a:extLst>
              </a:tr>
              <a:tr h="1189038">
                <a:tc>
                  <a:txBody>
                    <a:bodyPr/>
                    <a:lstStyle>
                      <a:lvl1pPr>
                        <a:spcBef>
                          <a:spcPts val="913"/>
                        </a:spcBef>
                        <a:buClr>
                          <a:srgbClr val="000000"/>
                        </a:buClr>
                        <a:buSzPct val="100000"/>
                        <a:buFont typeface="Times New Roman" panose="02020603050405020304" pitchFamily="18" charset="0"/>
                        <a:tabLst>
                          <a:tab pos="0" algn="l"/>
                          <a:tab pos="447675"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1" i="0" u="none" strike="noStrike" cap="none" normalizeH="0" baseline="0" smtClean="0">
                          <a:ln>
                            <a:noFill/>
                          </a:ln>
                          <a:solidFill>
                            <a:schemeClr val="accent2"/>
                          </a:solidFill>
                          <a:effectLst/>
                          <a:latin typeface="Arial" panose="020B0604020202020204" pitchFamily="34" charset="0"/>
                          <a:cs typeface="Times New Roman CE" panose="02020603050405020304" pitchFamily="18" charset="0"/>
                        </a:rPr>
                        <a:t>ceruloplasmin</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20-50</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4,5 d</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4,4</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160</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7</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BAF, hlavní zásoba </a:t>
                      </a:r>
                      <a:r>
                        <a:rPr kumimoji="0" lang="cs-CZ" altLang="cs-CZ" sz="1200" b="0"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Cu</a:t>
                      </a: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a:t>
                      </a:r>
                      <a:r>
                        <a:rPr kumimoji="0" lang="cs-CZ" altLang="cs-CZ" sz="1200" b="0"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oxidasová</a:t>
                      </a: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aktivita (Fe</a:t>
                      </a:r>
                      <a:r>
                        <a:rPr kumimoji="0" lang="cs-CZ" altLang="cs-CZ" sz="1200" b="0" i="0" u="none" strike="noStrike" cap="none" normalizeH="0" baseline="30000" dirty="0" smtClean="0">
                          <a:ln>
                            <a:noFill/>
                          </a:ln>
                          <a:solidFill>
                            <a:srgbClr val="000000"/>
                          </a:solidFill>
                          <a:effectLst/>
                          <a:latin typeface="Arial" panose="020B0604020202020204" pitchFamily="34" charset="0"/>
                          <a:cs typeface="Times New Roman CE" panose="02020603050405020304" pitchFamily="18" charset="0"/>
                        </a:rPr>
                        <a:t>2+</a:t>
                      </a: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antioxidační ochrana,</a:t>
                      </a:r>
                    </a:p>
                    <a:p>
                      <a:pPr marL="0" marR="0" lvl="0" indent="0" algn="l"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zvýšen při některých anemiích</a:t>
                      </a:r>
                    </a:p>
                    <a:p>
                      <a:pPr marL="0" marR="0" lvl="0" indent="0" algn="l" defTabSz="449263" rtl="0" eaLnBrk="1" fontAlgn="base" latinLnBrk="0" hangingPunct="1">
                        <a:lnSpc>
                          <a:spcPct val="10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váže hem (transport do jaterních buněk)</a:t>
                      </a:r>
                    </a:p>
                  </a:txBody>
                  <a:tcPr marL="90000" marR="90000" marT="1179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2593976963"/>
                  </a:ext>
                </a:extLst>
              </a:tr>
              <a:tr h="53816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1" i="0" u="none" strike="noStrike" cap="none" normalizeH="0" baseline="0" smtClean="0">
                          <a:ln>
                            <a:noFill/>
                          </a:ln>
                          <a:solidFill>
                            <a:schemeClr val="accent2"/>
                          </a:solidFill>
                          <a:effectLst/>
                          <a:latin typeface="Arial" panose="020B0604020202020204" pitchFamily="34" charset="0"/>
                          <a:cs typeface="Times New Roman CE" panose="02020603050405020304" pitchFamily="18" charset="0"/>
                        </a:rPr>
                        <a:t>transferrin</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200-350</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7 d</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5,7</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77</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6</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5pPr>
                      <a:lvl6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6pPr>
                      <a:lvl7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7pPr>
                      <a:lvl8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8pPr>
                      <a:lvl9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transport železa v krvi, viz </a:t>
                      </a:r>
                      <a:r>
                        <a:rPr kumimoji="0" lang="cs-CZ" altLang="cs-CZ" sz="1200" b="0"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slide</a:t>
                      </a:r>
                      <a:r>
                        <a:rPr kumimoji="0" lang="cs-CZ" altLang="cs-CZ" sz="1200" b="0"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6</a:t>
                      </a:r>
                    </a:p>
                  </a:txBody>
                  <a:tcPr marL="90000" marR="90000" marT="1179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2420327183"/>
                  </a:ext>
                </a:extLst>
              </a:tr>
            </a:tbl>
          </a:graphicData>
        </a:graphic>
      </p:graphicFrame>
      <p:sp>
        <p:nvSpPr>
          <p:cNvPr id="27728" name="Text Box 135"/>
          <p:cNvSpPr txBox="1">
            <a:spLocks noChangeArrowheads="1"/>
          </p:cNvSpPr>
          <p:nvPr/>
        </p:nvSpPr>
        <p:spPr bwMode="auto">
          <a:xfrm>
            <a:off x="-180975" y="188913"/>
            <a:ext cx="9505950"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spcBef>
                <a:spcPts val="1200"/>
              </a:spcBef>
              <a:spcAft>
                <a:spcPts val="600"/>
              </a:spcAft>
              <a:buClrTx/>
              <a:buFontTx/>
              <a:buNone/>
            </a:pPr>
            <a:r>
              <a:rPr lang="cs-CZ" altLang="cs-CZ" sz="2000" b="1" dirty="0">
                <a:solidFill>
                  <a:srgbClr val="FF0000"/>
                </a:solidFill>
                <a:latin typeface="Times New Roman" panose="02020603050405020304" pitchFamily="18" charset="0"/>
              </a:rPr>
              <a:t>HLAVNÍ BÍLKOVINY KREVNÍ PLASMY </a:t>
            </a:r>
          </a:p>
          <a:p>
            <a:pPr algn="ctr" eaLnBrk="1" hangingPunct="1">
              <a:spcBef>
                <a:spcPct val="0"/>
              </a:spcBef>
              <a:spcAft>
                <a:spcPts val="1000"/>
              </a:spcAft>
              <a:buClrTx/>
              <a:buFontTx/>
              <a:buNone/>
            </a:pPr>
            <a:r>
              <a:rPr lang="cs-CZ" altLang="cs-CZ" sz="1800" dirty="0">
                <a:solidFill>
                  <a:schemeClr val="accent2"/>
                </a:solidFill>
                <a:latin typeface="Times New Roman" panose="02020603050405020304" pitchFamily="18" charset="0"/>
              </a:rPr>
              <a:t>(modré běžně </a:t>
            </a:r>
            <a:r>
              <a:rPr lang="cs-CZ" altLang="cs-CZ" sz="1800" dirty="0" smtClean="0">
                <a:solidFill>
                  <a:schemeClr val="accent2"/>
                </a:solidFill>
                <a:latin typeface="Times New Roman" panose="02020603050405020304" pitchFamily="18" charset="0"/>
              </a:rPr>
              <a:t>stanovovány, </a:t>
            </a:r>
            <a:r>
              <a:rPr lang="cs-CZ" altLang="cs-CZ" sz="1800" dirty="0">
                <a:solidFill>
                  <a:schemeClr val="accent2"/>
                </a:solidFill>
                <a:latin typeface="Times New Roman" panose="02020603050405020304" pitchFamily="18" charset="0"/>
              </a:rPr>
              <a:t>většinou pomocí protilátek - imunochemicky)</a:t>
            </a:r>
          </a:p>
          <a:p>
            <a:pPr algn="ctr" eaLnBrk="1" hangingPunct="1">
              <a:spcBef>
                <a:spcPts val="1200"/>
              </a:spcBef>
              <a:spcAft>
                <a:spcPts val="1000"/>
              </a:spcAft>
              <a:buClrTx/>
              <a:buFontTx/>
              <a:buNone/>
            </a:pPr>
            <a:endParaRPr lang="cs-CZ" altLang="cs-CZ" sz="1600" b="1" dirty="0">
              <a:solidFill>
                <a:srgbClr val="0000FF"/>
              </a:solidFill>
              <a:latin typeface="Times New Roman" panose="02020603050405020304" pitchFamily="18" charset="0"/>
            </a:endParaRPr>
          </a:p>
        </p:txBody>
      </p:sp>
      <p:sp>
        <p:nvSpPr>
          <p:cNvPr id="27729" name="Text Box 135"/>
          <p:cNvSpPr txBox="1">
            <a:spLocks noChangeArrowheads="1"/>
          </p:cNvSpPr>
          <p:nvPr/>
        </p:nvSpPr>
        <p:spPr bwMode="auto">
          <a:xfrm>
            <a:off x="-90488" y="7400925"/>
            <a:ext cx="9505951"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spcBef>
                <a:spcPts val="1200"/>
              </a:spcBef>
              <a:spcAft>
                <a:spcPts val="1000"/>
              </a:spcAft>
              <a:buClrTx/>
              <a:buFontTx/>
              <a:buNone/>
            </a:pPr>
            <a:r>
              <a:rPr lang="cs-CZ" altLang="cs-CZ" sz="1600">
                <a:solidFill>
                  <a:schemeClr val="tx1"/>
                </a:solidFill>
                <a:latin typeface="Times New Roman" panose="02020603050405020304" pitchFamily="18" charset="0"/>
              </a:rPr>
              <a:t>BAF: bílkoviny akutní fáze, jejich koncentrace se zvyšuje při zánětech</a:t>
            </a:r>
          </a:p>
          <a:p>
            <a:pPr algn="ctr" eaLnBrk="1" hangingPunct="1">
              <a:spcBef>
                <a:spcPts val="1200"/>
              </a:spcBef>
              <a:spcAft>
                <a:spcPts val="1000"/>
              </a:spcAft>
              <a:buClrTx/>
              <a:buFontTx/>
              <a:buNone/>
            </a:pPr>
            <a:endParaRPr lang="cs-CZ" altLang="cs-CZ" sz="1600" b="1">
              <a:solidFill>
                <a:srgbClr val="0000FF"/>
              </a:solidFill>
              <a:latin typeface="Times New Roman" panose="02020603050405020304" pitchFamily="18" charset="0"/>
            </a:endParaRPr>
          </a:p>
        </p:txBody>
      </p:sp>
      <p:pic>
        <p:nvPicPr>
          <p:cNvPr id="3" name="Nahraný zvuk">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236296" y="7196138"/>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3"/>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234747" fill="hold"/>
                                        <p:tgtEl>
                                          <p:spTgt spid="3"/>
                                        </p:tgtEl>
                                      </p:cBhvr>
                                    </p:cmd>
                                  </p:childTnLst>
                                </p:cTn>
                              </p:par>
                            </p:childTnLst>
                          </p:cTn>
                        </p:par>
                      </p:childTnLst>
                    </p:cTn>
                  </p:par>
                </p:childTnLst>
              </p:cTn>
              <p:nextCondLst>
                <p:cond evt="onClick" delay="0">
                  <p:tgtEl>
                    <p:spTgt spid="3"/>
                  </p:tgtEl>
                </p:cond>
              </p:nextCondLst>
            </p:seq>
            <p:audio>
              <p:cMediaNode vol="80000">
                <p:cTn id="8"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ulka 2"/>
          <p:cNvGraphicFramePr>
            <a:graphicFrameLocks noGrp="1"/>
          </p:cNvGraphicFramePr>
          <p:nvPr/>
        </p:nvGraphicFramePr>
        <p:xfrm>
          <a:off x="279400" y="2133600"/>
          <a:ext cx="8585200" cy="4747403"/>
        </p:xfrm>
        <a:graphic>
          <a:graphicData uri="http://schemas.openxmlformats.org/drawingml/2006/table">
            <a:tbl>
              <a:tblPr/>
              <a:tblGrid>
                <a:gridCol w="1266825">
                  <a:extLst>
                    <a:ext uri="{9D8B030D-6E8A-4147-A177-3AD203B41FA5}">
                      <a16:colId xmlns:a16="http://schemas.microsoft.com/office/drawing/2014/main" xmlns="" val="3919106617"/>
                    </a:ext>
                  </a:extLst>
                </a:gridCol>
                <a:gridCol w="833438">
                  <a:extLst>
                    <a:ext uri="{9D8B030D-6E8A-4147-A177-3AD203B41FA5}">
                      <a16:colId xmlns:a16="http://schemas.microsoft.com/office/drawing/2014/main" xmlns="" val="374432511"/>
                    </a:ext>
                  </a:extLst>
                </a:gridCol>
                <a:gridCol w="755650">
                  <a:extLst>
                    <a:ext uri="{9D8B030D-6E8A-4147-A177-3AD203B41FA5}">
                      <a16:colId xmlns:a16="http://schemas.microsoft.com/office/drawing/2014/main" xmlns="" val="1272907154"/>
                    </a:ext>
                  </a:extLst>
                </a:gridCol>
                <a:gridCol w="588962">
                  <a:extLst>
                    <a:ext uri="{9D8B030D-6E8A-4147-A177-3AD203B41FA5}">
                      <a16:colId xmlns:a16="http://schemas.microsoft.com/office/drawing/2014/main" xmlns="" val="2571741709"/>
                    </a:ext>
                  </a:extLst>
                </a:gridCol>
                <a:gridCol w="755650">
                  <a:extLst>
                    <a:ext uri="{9D8B030D-6E8A-4147-A177-3AD203B41FA5}">
                      <a16:colId xmlns:a16="http://schemas.microsoft.com/office/drawing/2014/main" xmlns="" val="2944031932"/>
                    </a:ext>
                  </a:extLst>
                </a:gridCol>
                <a:gridCol w="1158875">
                  <a:extLst>
                    <a:ext uri="{9D8B030D-6E8A-4147-A177-3AD203B41FA5}">
                      <a16:colId xmlns:a16="http://schemas.microsoft.com/office/drawing/2014/main" xmlns="" val="2626599713"/>
                    </a:ext>
                  </a:extLst>
                </a:gridCol>
                <a:gridCol w="3225800">
                  <a:extLst>
                    <a:ext uri="{9D8B030D-6E8A-4147-A177-3AD203B41FA5}">
                      <a16:colId xmlns:a16="http://schemas.microsoft.com/office/drawing/2014/main" xmlns="" val="2744953201"/>
                    </a:ext>
                  </a:extLst>
                </a:gridCol>
              </a:tblGrid>
              <a:tr h="3667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hemopexin</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50-115</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10096"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10096"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57</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40</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5pPr>
                      <a:lvl6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6pPr>
                      <a:lvl7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7pPr>
                      <a:lvl8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8pPr>
                      <a:lvl9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0" i="0" u="none" strike="noStrike" cap="none" normalizeH="0" baseline="0" smtClean="0">
                          <a:ln>
                            <a:noFill/>
                          </a:ln>
                          <a:solidFill>
                            <a:schemeClr val="tx1"/>
                          </a:solidFill>
                          <a:effectLst/>
                          <a:latin typeface="Arial" panose="020B0604020202020204" pitchFamily="34" charset="0"/>
                          <a:cs typeface="Lucida Sans Unicode" panose="020B0602030504020204" pitchFamily="34" charset="0"/>
                        </a:rPr>
                        <a:t>glykoprotein podílející se na transportu hemu do jater</a:t>
                      </a:r>
                    </a:p>
                  </a:txBody>
                  <a:tcPr marL="90000" marR="90000" marT="1179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4229817669"/>
                  </a:ext>
                </a:extLst>
              </a:tr>
              <a:tr h="3968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104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Symbol" panose="05050102010706020507" pitchFamily="18" charset="2"/>
                          <a:cs typeface="Lucida Sans Unicode" panose="020B0602030504020204" pitchFamily="34" charset="0"/>
                        </a:rPr>
                        <a:t></a:t>
                      </a: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-lipoprotein </a:t>
                      </a:r>
                    </a:p>
                  </a:txBody>
                  <a:tcPr marL="90000" marR="90000" marT="4680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60-155</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10096"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10096"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515</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0</a:t>
                      </a:r>
                    </a:p>
                  </a:txBody>
                  <a:tcPr marL="90000" marR="90000" marT="210096"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též apolipoprotein B, transport lipidů</a:t>
                      </a:r>
                    </a:p>
                  </a:txBody>
                  <a:tcPr marL="90000" marR="90000" marT="1179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1280937363"/>
                  </a:ext>
                </a:extLst>
              </a:tr>
              <a:tr h="3968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chemeClr val="accent2"/>
                          </a:solidFill>
                          <a:effectLst/>
                          <a:latin typeface="Arial" panose="020B0604020202020204" pitchFamily="34" charset="0"/>
                          <a:cs typeface="Times New Roman CE" panose="02020603050405020304" pitchFamily="18" charset="0"/>
                        </a:rPr>
                        <a:t>C4</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10-40</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10096"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10096"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206</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7</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součást komplementu, BAF</a:t>
                      </a:r>
                    </a:p>
                  </a:txBody>
                  <a:tcPr marL="90000" marR="90000" marT="1179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2364155881"/>
                  </a:ext>
                </a:extLst>
              </a:tr>
              <a:tr h="3143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chemeClr val="accent2"/>
                          </a:solidFill>
                          <a:effectLst/>
                          <a:latin typeface="Arial" panose="020B0604020202020204" pitchFamily="34" charset="0"/>
                          <a:cs typeface="Times New Roman CE" panose="02020603050405020304" pitchFamily="18" charset="0"/>
                        </a:rPr>
                        <a:t>fibrinogen</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200-400</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2,5 d</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5,5</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340</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3</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BAF, prekursor fibrinu</a:t>
                      </a:r>
                    </a:p>
                  </a:txBody>
                  <a:tcPr marL="90000" marR="90000" marT="1179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389391753"/>
                  </a:ext>
                </a:extLst>
              </a:tr>
              <a:tr h="61436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chemeClr val="accent2"/>
                          </a:solidFill>
                          <a:effectLst/>
                          <a:latin typeface="Arial" panose="020B0604020202020204" pitchFamily="34" charset="0"/>
                          <a:cs typeface="Times New Roman CE" panose="02020603050405020304" pitchFamily="18" charset="0"/>
                        </a:rPr>
                        <a:t>IgG</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525-1650</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24 d</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6-7,3</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160</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3</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protilátky; vzrůst koncentrace při</a:t>
                      </a:r>
                    </a:p>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zánětlivých procesech, při</a:t>
                      </a:r>
                    </a:p>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neoplasiích imunitních buněk (B-lymfocytů)</a:t>
                      </a:r>
                    </a:p>
                  </a:txBody>
                  <a:tcPr marL="90000" marR="90000" marT="1179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2134254704"/>
                  </a:ext>
                </a:extLst>
              </a:tr>
              <a:tr h="43815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chemeClr val="accent2"/>
                          </a:solidFill>
                          <a:effectLst/>
                          <a:latin typeface="Arial" panose="020B0604020202020204" pitchFamily="34" charset="0"/>
                          <a:cs typeface="Times New Roman CE" panose="02020603050405020304" pitchFamily="18" charset="0"/>
                        </a:rPr>
                        <a:t>IgA</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40-390</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6 d</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15892"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170</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8</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5pPr>
                      <a:lvl6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6pPr>
                      <a:lvl7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7pPr>
                      <a:lvl8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8pPr>
                      <a:lvl9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0" i="0" u="none" strike="noStrike" cap="none" normalizeH="0" baseline="0" smtClean="0">
                          <a:ln>
                            <a:noFill/>
                          </a:ln>
                          <a:solidFill>
                            <a:schemeClr val="tx1"/>
                          </a:solidFill>
                          <a:effectLst/>
                          <a:latin typeface="Arial" panose="020B0604020202020204" pitchFamily="34" charset="0"/>
                          <a:cs typeface="Lucida Sans Unicode" panose="020B0602030504020204" pitchFamily="34" charset="0"/>
                        </a:rPr>
                        <a:t>viz IfG</a:t>
                      </a:r>
                    </a:p>
                  </a:txBody>
                  <a:tcPr marL="90000" marR="90000" marT="1179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403868520"/>
                  </a:ext>
                </a:extLst>
              </a:tr>
              <a:tr h="6318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chemeClr val="accent2"/>
                          </a:solidFill>
                          <a:effectLst/>
                          <a:latin typeface="Arial" panose="020B0604020202020204" pitchFamily="34" charset="0"/>
                          <a:cs typeface="Times New Roman CE" panose="02020603050405020304" pitchFamily="18" charset="0"/>
                        </a:rPr>
                        <a:t>IgM</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25-310</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5</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900</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12</a:t>
                      </a:r>
                    </a:p>
                  </a:txBody>
                  <a:tcPr marL="90000" marR="90000" marT="1179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5pPr>
                      <a:lvl6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6pPr>
                      <a:lvl7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7pPr>
                      <a:lvl8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8pPr>
                      <a:lvl9pPr indent="-228600" eaLnBrk="0" fontAlgn="base" hangingPunct="0">
                        <a:spcBef>
                          <a:spcPts val="563"/>
                        </a:spcBef>
                        <a:spcAft>
                          <a:spcPct val="0"/>
                        </a:spcAft>
                        <a:buClr>
                          <a:srgbClr val="000000"/>
                        </a:buClr>
                        <a:buSzPct val="100000"/>
                        <a:buFont typeface="Times New Roman" panose="02020603050405020304" pitchFamily="18" charset="0"/>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altLang="cs-CZ" sz="1400" b="0" i="0" u="none" strike="noStrike" cap="none" normalizeH="0" baseline="0" smtClean="0">
                          <a:ln>
                            <a:noFill/>
                          </a:ln>
                          <a:solidFill>
                            <a:schemeClr val="tx1"/>
                          </a:solidFill>
                          <a:effectLst/>
                          <a:latin typeface="Arial" panose="020B0604020202020204" pitchFamily="34" charset="0"/>
                          <a:cs typeface="Lucida Sans Unicode" panose="020B0602030504020204" pitchFamily="34" charset="0"/>
                        </a:rPr>
                        <a:t>viz IgG</a:t>
                      </a:r>
                    </a:p>
                  </a:txBody>
                  <a:tcPr marL="90000" marR="90000" marT="1179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2057830497"/>
                  </a:ext>
                </a:extLst>
              </a:tr>
              <a:tr h="6318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chemeClr val="accent2"/>
                          </a:solidFill>
                          <a:effectLst/>
                          <a:latin typeface="Arial" panose="020B0604020202020204" pitchFamily="34" charset="0"/>
                          <a:cs typeface="Times New Roman CE" panose="02020603050405020304" pitchFamily="18" charset="0"/>
                        </a:rPr>
                        <a:t>CRP</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&lt; 1</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6,2</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120</a:t>
                      </a:r>
                    </a:p>
                  </a:txBody>
                  <a:tcPr marL="90000" marR="90000" marT="1179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77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256464"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Times New Roman CE" panose="02020603050405020304" pitchFamily="18" charset="0"/>
                        </a:rPr>
                        <a:t>nejvýznamnější BAF: stanovení v laboratořích praktických lékařů umožňuje odlišit bakteriální a virové infekce a tedy i smysluplnost nasazení antibiotik</a:t>
                      </a:r>
                    </a:p>
                  </a:txBody>
                  <a:tcPr marL="90000" marR="90000" marT="1179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3841955446"/>
                  </a:ext>
                </a:extLst>
              </a:tr>
            </a:tbl>
          </a:graphicData>
        </a:graphic>
      </p:graphicFrame>
      <p:sp>
        <p:nvSpPr>
          <p:cNvPr id="29755" name="Text Box 135"/>
          <p:cNvSpPr txBox="1">
            <a:spLocks noChangeArrowheads="1"/>
          </p:cNvSpPr>
          <p:nvPr/>
        </p:nvSpPr>
        <p:spPr bwMode="auto">
          <a:xfrm>
            <a:off x="-180975" y="333375"/>
            <a:ext cx="95059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algn="ctr" eaLnBrk="1" hangingPunct="1">
              <a:spcBef>
                <a:spcPts val="1200"/>
              </a:spcBef>
              <a:spcAft>
                <a:spcPts val="1000"/>
              </a:spcAft>
              <a:buClrTx/>
              <a:buFontTx/>
              <a:buNone/>
            </a:pPr>
            <a:r>
              <a:rPr lang="cs-CZ" altLang="cs-CZ" sz="2000" b="1" dirty="0">
                <a:solidFill>
                  <a:srgbClr val="FF0000"/>
                </a:solidFill>
                <a:latin typeface="Times New Roman" panose="02020603050405020304" pitchFamily="18" charset="0"/>
              </a:rPr>
              <a:t>HLAVNÍ BÍLKOVINY KREVNÍ PLASMY – pokračování</a:t>
            </a:r>
          </a:p>
          <a:p>
            <a:pPr algn="ctr" eaLnBrk="1" hangingPunct="1">
              <a:spcBef>
                <a:spcPts val="1200"/>
              </a:spcBef>
              <a:spcAft>
                <a:spcPts val="1000"/>
              </a:spcAft>
              <a:buClrTx/>
              <a:buFontTx/>
              <a:buNone/>
            </a:pPr>
            <a:r>
              <a:rPr lang="cs-CZ" altLang="cs-CZ" sz="2000" b="1" dirty="0">
                <a:solidFill>
                  <a:schemeClr val="accent2"/>
                </a:solidFill>
                <a:latin typeface="Times New Roman" panose="02020603050405020304" pitchFamily="18" charset="0"/>
              </a:rPr>
              <a:t> </a:t>
            </a:r>
            <a:r>
              <a:rPr lang="cs-CZ" altLang="cs-CZ" sz="2000" dirty="0" smtClean="0">
                <a:solidFill>
                  <a:schemeClr val="accent2"/>
                </a:solidFill>
                <a:latin typeface="Times New Roman" panose="02020603050405020304" pitchFamily="18" charset="0"/>
              </a:rPr>
              <a:t>(modře </a:t>
            </a:r>
            <a:r>
              <a:rPr lang="cs-CZ" altLang="cs-CZ" sz="2000" dirty="0">
                <a:solidFill>
                  <a:schemeClr val="accent2"/>
                </a:solidFill>
                <a:latin typeface="Times New Roman" panose="02020603050405020304" pitchFamily="18" charset="0"/>
              </a:rPr>
              <a:t>vyznačené běžně stanovovány)</a:t>
            </a:r>
          </a:p>
          <a:p>
            <a:pPr algn="ctr" eaLnBrk="1" hangingPunct="1">
              <a:spcBef>
                <a:spcPts val="1200"/>
              </a:spcBef>
              <a:spcAft>
                <a:spcPts val="1000"/>
              </a:spcAft>
              <a:buClrTx/>
              <a:buFontTx/>
              <a:buNone/>
            </a:pPr>
            <a:endParaRPr lang="cs-CZ" altLang="cs-CZ" sz="1600" b="1" dirty="0">
              <a:solidFill>
                <a:srgbClr val="0000FF"/>
              </a:solidFill>
              <a:latin typeface="Times New Roman" panose="02020603050405020304" pitchFamily="18" charset="0"/>
            </a:endParaRPr>
          </a:p>
        </p:txBody>
      </p:sp>
      <p:pic>
        <p:nvPicPr>
          <p:cNvPr id="2" name="slide 1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059832" y="7101383"/>
            <a:ext cx="609600" cy="609600"/>
          </a:xfrm>
          <a:prstGeom prst="rect">
            <a:avLst/>
          </a:prstGeom>
        </p:spPr>
      </p:pic>
      <p:graphicFrame>
        <p:nvGraphicFramePr>
          <p:cNvPr id="4" name="Tabulka 3"/>
          <p:cNvGraphicFramePr>
            <a:graphicFrameLocks noGrp="1"/>
          </p:cNvGraphicFramePr>
          <p:nvPr>
            <p:extLst>
              <p:ext uri="{D42A27DB-BD31-4B8C-83A1-F6EECF244321}">
                <p14:modId xmlns:p14="http://schemas.microsoft.com/office/powerpoint/2010/main" val="2216091824"/>
              </p:ext>
            </p:extLst>
          </p:nvPr>
        </p:nvGraphicFramePr>
        <p:xfrm>
          <a:off x="279400" y="1408112"/>
          <a:ext cx="8585201" cy="725488"/>
        </p:xfrm>
        <a:graphic>
          <a:graphicData uri="http://schemas.openxmlformats.org/drawingml/2006/table">
            <a:tbl>
              <a:tblPr/>
              <a:tblGrid>
                <a:gridCol w="1105494">
                  <a:extLst>
                    <a:ext uri="{9D8B030D-6E8A-4147-A177-3AD203B41FA5}">
                      <a16:colId xmlns:a16="http://schemas.microsoft.com/office/drawing/2014/main" xmlns="" val="1194788924"/>
                    </a:ext>
                  </a:extLst>
                </a:gridCol>
                <a:gridCol w="798536">
                  <a:extLst>
                    <a:ext uri="{9D8B030D-6E8A-4147-A177-3AD203B41FA5}">
                      <a16:colId xmlns:a16="http://schemas.microsoft.com/office/drawing/2014/main" xmlns="" val="2265276399"/>
                    </a:ext>
                  </a:extLst>
                </a:gridCol>
                <a:gridCol w="798536">
                  <a:extLst>
                    <a:ext uri="{9D8B030D-6E8A-4147-A177-3AD203B41FA5}">
                      <a16:colId xmlns:a16="http://schemas.microsoft.com/office/drawing/2014/main" xmlns="" val="3997434507"/>
                    </a:ext>
                  </a:extLst>
                </a:gridCol>
                <a:gridCol w="465813">
                  <a:extLst>
                    <a:ext uri="{9D8B030D-6E8A-4147-A177-3AD203B41FA5}">
                      <a16:colId xmlns:a16="http://schemas.microsoft.com/office/drawing/2014/main" xmlns="" val="730528993"/>
                    </a:ext>
                  </a:extLst>
                </a:gridCol>
                <a:gridCol w="798536">
                  <a:extLst>
                    <a:ext uri="{9D8B030D-6E8A-4147-A177-3AD203B41FA5}">
                      <a16:colId xmlns:a16="http://schemas.microsoft.com/office/drawing/2014/main" xmlns="" val="981504777"/>
                    </a:ext>
                  </a:extLst>
                </a:gridCol>
                <a:gridCol w="931625">
                  <a:extLst>
                    <a:ext uri="{9D8B030D-6E8A-4147-A177-3AD203B41FA5}">
                      <a16:colId xmlns:a16="http://schemas.microsoft.com/office/drawing/2014/main" xmlns="" val="3259568712"/>
                    </a:ext>
                  </a:extLst>
                </a:gridCol>
                <a:gridCol w="3686661">
                  <a:extLst>
                    <a:ext uri="{9D8B030D-6E8A-4147-A177-3AD203B41FA5}">
                      <a16:colId xmlns:a16="http://schemas.microsoft.com/office/drawing/2014/main" xmlns="" val="3776845121"/>
                    </a:ext>
                  </a:extLst>
                </a:gridCol>
              </a:tblGrid>
              <a:tr h="72548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endParaRPr>
                    </a:p>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bílkovina</a:t>
                      </a:r>
                    </a:p>
                  </a:txBody>
                  <a:tcPr marL="90000" marR="90000" marT="12416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Ref</a:t>
                      </a: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a:t>
                      </a:r>
                      <a:r>
                        <a:rPr kumimoji="0" lang="cs-CZ" altLang="cs-CZ" sz="1300" b="1"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interv</a:t>
                      </a: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(mg/</a:t>
                      </a:r>
                      <a:r>
                        <a:rPr kumimoji="0" lang="cs-CZ" altLang="cs-CZ" sz="1300" b="1"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dL</a:t>
                      </a: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a:t>
                      </a:r>
                    </a:p>
                  </a:txBody>
                  <a:tcPr marL="90000" marR="90000" marT="12416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poločas</a:t>
                      </a:r>
                    </a:p>
                  </a:txBody>
                  <a:tcPr marL="90000" marR="90000" marT="12416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pI</a:t>
                      </a:r>
                      <a:endPar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endParaRPr>
                    </a:p>
                  </a:txBody>
                  <a:tcPr marL="90000" marR="90000" marT="12416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MW</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a:t>
                      </a:r>
                      <a:r>
                        <a:rPr kumimoji="0" lang="cs-CZ" altLang="cs-CZ" sz="1300" b="1" i="0" u="none" strike="noStrike" cap="none" normalizeH="0" baseline="0" dirty="0" err="1" smtClean="0">
                          <a:ln>
                            <a:noFill/>
                          </a:ln>
                          <a:solidFill>
                            <a:srgbClr val="000000"/>
                          </a:solidFill>
                          <a:effectLst/>
                          <a:latin typeface="Arial" panose="020B0604020202020204" pitchFamily="34" charset="0"/>
                          <a:cs typeface="Times New Roman CE" panose="02020603050405020304" pitchFamily="18" charset="0"/>
                        </a:rPr>
                        <a:t>kDa</a:t>
                      </a: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a:t>
                      </a:r>
                    </a:p>
                  </a:txBody>
                  <a:tcPr marL="90000" marR="90000" marT="12416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sacharidy</a:t>
                      </a:r>
                    </a:p>
                    <a:p>
                      <a:pPr marL="0" marR="0" lvl="0" indent="0" algn="ctr"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 w/w)</a:t>
                      </a:r>
                    </a:p>
                  </a:txBody>
                  <a:tcPr marL="90000" marR="90000" marT="124164"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just" defTabSz="449263" rtl="0" eaLnBrk="1" fontAlgn="base" latinLnBrk="0" hangingPunct="1">
                        <a:lnSpc>
                          <a:spcPct val="82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dirty="0" smtClean="0">
                          <a:ln>
                            <a:noFill/>
                          </a:ln>
                          <a:solidFill>
                            <a:srgbClr val="000000"/>
                          </a:solidFill>
                          <a:effectLst/>
                          <a:latin typeface="Arial" panose="020B0604020202020204" pitchFamily="34" charset="0"/>
                          <a:cs typeface="Times New Roman CE" panose="02020603050405020304" pitchFamily="18" charset="0"/>
                        </a:rPr>
                        <a:t>poznámky</a:t>
                      </a:r>
                    </a:p>
                  </a:txBody>
                  <a:tcPr marL="90000" marR="90000" marT="124164"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3630800571"/>
                  </a:ext>
                </a:extLst>
              </a:tr>
            </a:tbl>
          </a:graphicData>
        </a:graphic>
      </p:graphicFrame>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88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1"/>
          <p:cNvSpPr>
            <a:spLocks noGrp="1" noChangeArrowheads="1"/>
          </p:cNvSpPr>
          <p:nvPr>
            <p:ph type="title"/>
          </p:nvPr>
        </p:nvSpPr>
        <p:spPr>
          <a:xfrm>
            <a:off x="457200" y="158750"/>
            <a:ext cx="8228013" cy="763588"/>
          </a:xfrm>
        </p:spPr>
        <p:txBody>
          <a:bodyPr/>
          <a:lstStyle/>
          <a:p>
            <a:pPr eaLnBrk="1" hangingPunct="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2000" b="1" smtClean="0">
                <a:solidFill>
                  <a:srgbClr val="FF0000"/>
                </a:solidFill>
                <a:latin typeface="Times New Roman" panose="02020603050405020304" pitchFamily="18" charset="0"/>
              </a:rPr>
              <a:t>DIAGNOSTICKY VÝZNAMNÉ ENZYMY</a:t>
            </a:r>
            <a:r>
              <a:rPr lang="cs-CZ" altLang="cs-CZ" sz="1600" b="1" smtClean="0">
                <a:latin typeface="Times New Roman" panose="02020603050405020304" pitchFamily="18" charset="0"/>
              </a:rPr>
              <a:t/>
            </a:r>
            <a:br>
              <a:rPr lang="cs-CZ" altLang="cs-CZ" sz="1600" b="1" smtClean="0">
                <a:latin typeface="Times New Roman" panose="02020603050405020304" pitchFamily="18" charset="0"/>
              </a:rPr>
            </a:br>
            <a:r>
              <a:rPr lang="cs-CZ" altLang="cs-CZ" sz="1600" b="1" smtClean="0">
                <a:latin typeface="Times New Roman CE" panose="02020603050405020304" pitchFamily="18" charset="0"/>
              </a:rPr>
              <a:t>(intracelulární enzymy se ve zvýšené koncentraci objevují v plasmě při poškození jejich „mateřské“ tkáně)</a:t>
            </a:r>
            <a:r>
              <a:rPr lang="cs-CZ" altLang="cs-CZ" sz="1200" b="1" smtClean="0">
                <a:latin typeface="Times New Roman" panose="02020603050405020304" pitchFamily="18" charset="0"/>
              </a:rPr>
              <a:t/>
            </a:r>
            <a:br>
              <a:rPr lang="cs-CZ" altLang="cs-CZ" sz="1200" b="1" smtClean="0">
                <a:latin typeface="Times New Roman" panose="02020603050405020304" pitchFamily="18" charset="0"/>
              </a:rPr>
            </a:br>
            <a:endParaRPr lang="cs-CZ" altLang="cs-CZ" sz="1200" b="1" smtClean="0">
              <a:latin typeface="Times New Roman" panose="02020603050405020304" pitchFamily="18" charset="0"/>
            </a:endParaRPr>
          </a:p>
        </p:txBody>
      </p:sp>
      <p:graphicFrame>
        <p:nvGraphicFramePr>
          <p:cNvPr id="2" name="Group 2"/>
          <p:cNvGraphicFramePr>
            <a:graphicFrameLocks noGrp="1"/>
          </p:cNvGraphicFramePr>
          <p:nvPr/>
        </p:nvGraphicFramePr>
        <p:xfrm>
          <a:off x="1270000" y="908050"/>
          <a:ext cx="7015163" cy="6600153"/>
        </p:xfrm>
        <a:graphic>
          <a:graphicData uri="http://schemas.openxmlformats.org/drawingml/2006/table">
            <a:tbl>
              <a:tblPr/>
              <a:tblGrid>
                <a:gridCol w="2136775">
                  <a:extLst>
                    <a:ext uri="{9D8B030D-6E8A-4147-A177-3AD203B41FA5}">
                      <a16:colId xmlns:a16="http://schemas.microsoft.com/office/drawing/2014/main" xmlns="" val="2789978082"/>
                    </a:ext>
                  </a:extLst>
                </a:gridCol>
                <a:gridCol w="2208213">
                  <a:extLst>
                    <a:ext uri="{9D8B030D-6E8A-4147-A177-3AD203B41FA5}">
                      <a16:colId xmlns:a16="http://schemas.microsoft.com/office/drawing/2014/main" xmlns="" val="3668456461"/>
                    </a:ext>
                  </a:extLst>
                </a:gridCol>
                <a:gridCol w="2670175">
                  <a:extLst>
                    <a:ext uri="{9D8B030D-6E8A-4147-A177-3AD203B41FA5}">
                      <a16:colId xmlns:a16="http://schemas.microsoft.com/office/drawing/2014/main" xmlns="" val="430560625"/>
                    </a:ext>
                  </a:extLst>
                </a:gridCol>
              </a:tblGrid>
              <a:tr h="31273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Enzym</a:t>
                      </a:r>
                    </a:p>
                  </a:txBody>
                  <a:tcPr marL="90000" marR="90000" marT="9813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Hlavní zdroj </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(mateřská tkáň)</a:t>
                      </a:r>
                      <a:endPar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9813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Hlavní klinické aplikace</a:t>
                      </a:r>
                    </a:p>
                  </a:txBody>
                  <a:tcPr marL="90000" marR="90000" marT="98135"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258522677"/>
                  </a:ext>
                </a:extLst>
              </a:tr>
              <a:tr h="31273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alaninaminotransferasa</a:t>
                      </a:r>
                      <a:r>
                        <a:rPr kumimoji="0" lang="cs-CZ" altLang="cs-CZ" sz="1200" b="0" i="0" u="none" strike="noStrike" cap="none" normalizeH="0" baseline="1400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játra, kosterní sval, srdce</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onemocnění jater</a:t>
                      </a:r>
                    </a:p>
                  </a:txBody>
                  <a:tcPr marL="90000" marR="90000" marT="981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594012890"/>
                  </a:ext>
                </a:extLst>
              </a:tr>
              <a:tr h="31273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aldolasa</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kosterní sval, srdce</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svalová onemocnění</a:t>
                      </a:r>
                    </a:p>
                  </a:txBody>
                  <a:tcPr marL="90000" marR="90000" marT="981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1528355714"/>
                  </a:ext>
                </a:extLst>
              </a:tr>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alkalická fosfatasa</a:t>
                      </a:r>
                      <a:r>
                        <a:rPr kumimoji="0" lang="cs-CZ" altLang="cs-CZ" sz="1200" b="0" i="0" u="none" strike="noStrike" cap="none" normalizeH="0" baseline="1400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játra, kost, střevní buňky, placenta, ledviny</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onemocnění kostí a některé jaterní poruchy</a:t>
                      </a:r>
                    </a:p>
                  </a:txBody>
                  <a:tcPr marL="90000" marR="90000" marT="981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348819551"/>
                  </a:ext>
                </a:extLst>
              </a:tr>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α</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-amylasa</a:t>
                      </a:r>
                      <a:r>
                        <a:rPr kumimoji="0" lang="cs-CZ" altLang="cs-CZ" sz="1200" b="0" i="0" u="none" strike="noStrike" cap="none" normalizeH="0" baseline="1400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slinné žlázy, pankreas, vaječníky</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onemocnění pankreatu</a:t>
                      </a:r>
                    </a:p>
                  </a:txBody>
                  <a:tcPr marL="90000" marR="90000" marT="981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3524315320"/>
                  </a:ext>
                </a:extLst>
              </a:tr>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aspartátaminotransferasa</a:t>
                      </a:r>
                      <a:r>
                        <a:rPr kumimoji="0" lang="cs-CZ" altLang="cs-CZ" sz="1200" b="0" i="0" u="none" strike="noStrike" cap="none" normalizeH="0" baseline="1400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játra, kosterní svaly, srdce, játra, erythrocyty</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infarkt myokardu, onemocnění jater a svalů</a:t>
                      </a:r>
                    </a:p>
                  </a:txBody>
                  <a:tcPr marL="90000" marR="90000" marT="981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493827365"/>
                  </a:ext>
                </a:extLst>
              </a:tr>
              <a:tr h="31273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cholinesterasa</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játra</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otravy organofosfáty....</a:t>
                      </a:r>
                    </a:p>
                  </a:txBody>
                  <a:tcPr marL="90000" marR="90000" marT="981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3613792176"/>
                  </a:ext>
                </a:extLst>
              </a:tr>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glutamátdehydrogenasa</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játra</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onemoc. jaterního parenchymu</a:t>
                      </a:r>
                    </a:p>
                  </a:txBody>
                  <a:tcPr marL="90000" marR="90000" marT="981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3394389712"/>
                  </a:ext>
                </a:extLst>
              </a:tr>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l-GR" altLang="cs-CZ" sz="1400" b="0" i="0" u="none" strike="noStrike" cap="none" normalizeH="0" baseline="0" smtClean="0">
                          <a:ln>
                            <a:noFill/>
                          </a:ln>
                          <a:solidFill>
                            <a:srgbClr val="000000"/>
                          </a:solidFill>
                          <a:effectLst/>
                          <a:latin typeface="Times New Roman" panose="02020603050405020304" pitchFamily="18" charset="0"/>
                          <a:cs typeface="Arial" panose="020B0604020202020204" pitchFamily="34" charset="0"/>
                        </a:rPr>
                        <a:t>γ</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-glutamyltransferasa</a:t>
                      </a:r>
                      <a:r>
                        <a:rPr kumimoji="0" lang="cs-CZ" altLang="cs-CZ" sz="1200" b="0" i="0" u="none" strike="noStrike" cap="none" normalizeH="0" baseline="1400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játra, ledviny</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onemocnění jater a žlučníku, alkoholismus</a:t>
                      </a:r>
                    </a:p>
                  </a:txBody>
                  <a:tcPr marL="90000" marR="90000" marT="981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3129963827"/>
                  </a:ext>
                </a:extLst>
              </a:tr>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kreatinkinasa</a:t>
                      </a:r>
                      <a:r>
                        <a:rPr kumimoji="0" lang="cs-CZ" altLang="cs-CZ" sz="1200" b="0" i="0" u="none" strike="noStrike" cap="none" normalizeH="0" baseline="1400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kosterní sval, mozek, srdce, hladké svaly</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infakrt myokardu, svalová onemocnění</a:t>
                      </a:r>
                    </a:p>
                  </a:txBody>
                  <a:tcPr marL="90000" marR="90000" marT="981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83808380"/>
                  </a:ext>
                </a:extLst>
              </a:tr>
              <a:tr h="31273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kyselá fosfatasa</a:t>
                      </a:r>
                      <a:r>
                        <a:rPr kumimoji="0" lang="cs-CZ" altLang="cs-CZ" sz="1200" b="0" i="0" u="none" strike="noStrike" cap="none" normalizeH="0" baseline="1400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prostata, erythrocyty</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karcinom prostaty</a:t>
                      </a:r>
                    </a:p>
                  </a:txBody>
                  <a:tcPr marL="90000" marR="90000" marT="981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88144059"/>
                  </a:ext>
                </a:extLst>
              </a:tr>
              <a:tr h="6953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laktátdehydrogenasa</a:t>
                      </a:r>
                      <a:r>
                        <a:rPr kumimoji="0" lang="cs-CZ" altLang="cs-CZ" sz="1200" b="0" i="0" u="none" strike="noStrike" cap="none" normalizeH="0" baseline="1400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srdce, játra, kosterní sval, erythrocyty, destičky</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infarkt myokardu, hemolysa, onemocnění jater</a:t>
                      </a:r>
                    </a:p>
                  </a:txBody>
                  <a:tcPr marL="90000" marR="90000" marT="9813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398565177"/>
                  </a:ext>
                </a:extLst>
              </a:tr>
              <a:tr h="50323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5´-nukleotidasa</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játra, žlučník</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onemocnění jater a žlučníku</a:t>
                      </a:r>
                    </a:p>
                  </a:txBody>
                  <a:tcPr marL="90000" marR="90000" marT="981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2169103893"/>
                  </a:ext>
                </a:extLst>
              </a:tr>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5000"/>
                        </a:lnSpc>
                        <a:spcBef>
                          <a:spcPct val="0"/>
                        </a:spcBef>
                        <a:spcAft>
                          <a:spcPct val="0"/>
                        </a:spcAft>
                        <a:buClr>
                          <a:srgbClr val="000000"/>
                        </a:buClr>
                        <a:buSzPct val="45000"/>
                        <a:buFont typeface="Wingdings" panose="05000000000000000000"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trypsinogen</a:t>
                      </a:r>
                    </a:p>
                  </a:txBody>
                  <a:tcPr marL="90000" marR="90000" marT="8226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5000"/>
                        </a:lnSpc>
                        <a:spcBef>
                          <a:spcPct val="0"/>
                        </a:spcBef>
                        <a:spcAft>
                          <a:spcPct val="0"/>
                        </a:spcAft>
                        <a:buClr>
                          <a:srgbClr val="000000"/>
                        </a:buClr>
                        <a:buSzPct val="45000"/>
                        <a:buFont typeface="Wingdings" panose="05000000000000000000"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pankreas</a:t>
                      </a:r>
                    </a:p>
                  </a:txBody>
                  <a:tcPr marL="90000" marR="90000" marT="8226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5000"/>
                        </a:lnSpc>
                        <a:spcBef>
                          <a:spcPct val="0"/>
                        </a:spcBef>
                        <a:spcAft>
                          <a:spcPct val="0"/>
                        </a:spcAft>
                        <a:buClr>
                          <a:srgbClr val="000000"/>
                        </a:buClr>
                        <a:buSzPct val="45000"/>
                        <a:buFont typeface="Wingdings" panose="05000000000000000000"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onemocnění pankreatu</a:t>
                      </a:r>
                    </a:p>
                  </a:txBody>
                  <a:tcPr marL="90000" marR="90000" marT="82260"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792511672"/>
                  </a:ext>
                </a:extLst>
              </a:tr>
            </a:tbl>
          </a:graphicData>
        </a:graphic>
      </p:graphicFrame>
      <p:pic>
        <p:nvPicPr>
          <p:cNvPr id="30766" name="Picture 4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87450" y="7556500"/>
            <a:ext cx="5724525"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3" name="slide 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627438"/>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3"/>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120561" fill="hold"/>
                                        <p:tgtEl>
                                          <p:spTgt spid="3"/>
                                        </p:tgtEl>
                                      </p:cBhvr>
                                    </p:cmd>
                                  </p:childTnLst>
                                </p:cTn>
                              </p:par>
                            </p:childTnLst>
                          </p:cTn>
                        </p:par>
                      </p:childTnLst>
                    </p:cTn>
                  </p:par>
                </p:childTnLst>
              </p:cTn>
              <p:nextCondLst>
                <p:cond evt="onClick" delay="0">
                  <p:tgtEl>
                    <p:spTgt spid="3"/>
                  </p:tgtEl>
                </p:cond>
              </p:nextCondLst>
            </p:seq>
            <p:audio>
              <p:cMediaNode vol="80000">
                <p:cTn id="8"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aphicFrame>
        <p:nvGraphicFramePr>
          <p:cNvPr id="18458" name="Group 26"/>
          <p:cNvGraphicFramePr>
            <a:graphicFrameLocks noGrp="1"/>
          </p:cNvGraphicFramePr>
          <p:nvPr>
            <p:extLst>
              <p:ext uri="{D42A27DB-BD31-4B8C-83A1-F6EECF244321}">
                <p14:modId xmlns:p14="http://schemas.microsoft.com/office/powerpoint/2010/main" val="2123274090"/>
              </p:ext>
            </p:extLst>
          </p:nvPr>
        </p:nvGraphicFramePr>
        <p:xfrm>
          <a:off x="419100" y="116607"/>
          <a:ext cx="8231188" cy="2834611"/>
        </p:xfrm>
        <a:graphic>
          <a:graphicData uri="http://schemas.openxmlformats.org/drawingml/2006/table">
            <a:tbl>
              <a:tblPr/>
              <a:tblGrid>
                <a:gridCol w="1827213">
                  <a:extLst>
                    <a:ext uri="{9D8B030D-6E8A-4147-A177-3AD203B41FA5}">
                      <a16:colId xmlns:a16="http://schemas.microsoft.com/office/drawing/2014/main" xmlns="" val="3076068178"/>
                    </a:ext>
                  </a:extLst>
                </a:gridCol>
                <a:gridCol w="1063625">
                  <a:extLst>
                    <a:ext uri="{9D8B030D-6E8A-4147-A177-3AD203B41FA5}">
                      <a16:colId xmlns:a16="http://schemas.microsoft.com/office/drawing/2014/main" xmlns="" val="1621106210"/>
                    </a:ext>
                  </a:extLst>
                </a:gridCol>
                <a:gridCol w="1244600">
                  <a:extLst>
                    <a:ext uri="{9D8B030D-6E8A-4147-A177-3AD203B41FA5}">
                      <a16:colId xmlns:a16="http://schemas.microsoft.com/office/drawing/2014/main" xmlns="" val="3122607477"/>
                    </a:ext>
                  </a:extLst>
                </a:gridCol>
                <a:gridCol w="868362">
                  <a:extLst>
                    <a:ext uri="{9D8B030D-6E8A-4147-A177-3AD203B41FA5}">
                      <a16:colId xmlns:a16="http://schemas.microsoft.com/office/drawing/2014/main" xmlns="" val="2813649838"/>
                    </a:ext>
                  </a:extLst>
                </a:gridCol>
                <a:gridCol w="3227388">
                  <a:extLst>
                    <a:ext uri="{9D8B030D-6E8A-4147-A177-3AD203B41FA5}">
                      <a16:colId xmlns:a16="http://schemas.microsoft.com/office/drawing/2014/main" xmlns="" val="2268499001"/>
                    </a:ext>
                  </a:extLst>
                </a:gridCol>
              </a:tblGrid>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Analyt</a:t>
                      </a:r>
                    </a:p>
                  </a:txBody>
                  <a:tcPr marL="90000" marR="90000" marT="9813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Materiál</a:t>
                      </a:r>
                    </a:p>
                  </a:txBody>
                  <a:tcPr marL="90000" marR="90000" marT="9813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Hodnoty</a:t>
                      </a:r>
                      <a:r>
                        <a:rPr kumimoji="0" lang="cs-CZ" altLang="cs-CZ" sz="2400" b="1" i="0" u="none" strike="noStrike" cap="none" normalizeH="0" baseline="30000" smtClean="0">
                          <a:ln>
                            <a:noFill/>
                          </a:ln>
                          <a:solidFill>
                            <a:srgbClr val="000000"/>
                          </a:solidFill>
                          <a:effectLst/>
                          <a:latin typeface="Arial" panose="020B0604020202020204" pitchFamily="34" charset="0"/>
                          <a:cs typeface="Lucida Sans Unicode" panose="020B0602030504020204" pitchFamily="34" charset="0"/>
                        </a:rPr>
                        <a:t>*</a:t>
                      </a:r>
                      <a:r>
                        <a:rPr kumimoji="0" lang="cs-CZ" altLang="cs-CZ" sz="1400" b="1"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 </a:t>
                      </a:r>
                    </a:p>
                  </a:txBody>
                  <a:tcPr marL="90000" marR="90000" marT="9813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dirty="0" err="1" smtClean="0">
                          <a:ln>
                            <a:noFill/>
                          </a:ln>
                          <a:solidFill>
                            <a:srgbClr val="000000"/>
                          </a:solidFill>
                          <a:effectLst/>
                          <a:latin typeface="Arial" panose="020B0604020202020204" pitchFamily="34" charset="0"/>
                          <a:cs typeface="Lucida Sans Unicode" panose="020B0602030504020204" pitchFamily="34" charset="0"/>
                        </a:rPr>
                        <a:t>Statim</a:t>
                      </a:r>
                      <a:endParaRPr kumimoji="0" lang="cs-CZ" altLang="cs-CZ" sz="1400" b="1" i="0" u="none" strike="noStrike" cap="none" normalizeH="0" baseline="0" dirty="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9813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Poznámky</a:t>
                      </a:r>
                    </a:p>
                  </a:txBody>
                  <a:tcPr marL="90000" marR="90000" marT="98135"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465248972"/>
                  </a:ext>
                </a:extLst>
              </a:tr>
              <a:tr h="9128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kreatinkinasa</a:t>
                      </a:r>
                      <a:r>
                        <a:rPr kumimoji="0" lang="cs-CZ" altLang="cs-CZ" sz="12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 (CK)</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S</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M: 200-800 nkal/l</a:t>
                      </a:r>
                    </a:p>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Ž: 165-830 nkat/l</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Arial" panose="020B0604020202020204" pitchFamily="34" charset="0"/>
                          <a:cs typeface="Lucida Sans Unicode" panose="020B0602030504020204" pitchFamily="34" charset="0"/>
                        </a:rPr>
                        <a:t>+</a:t>
                      </a:r>
                    </a:p>
                  </a:txBody>
                  <a:tcPr marL="90000" marR="90000" marT="9813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Arial" panose="020B0604020202020204" pitchFamily="34" charset="0"/>
                          <a:cs typeface="Lucida Sans Unicode" panose="020B0602030504020204" pitchFamily="34" charset="0"/>
                        </a:rPr>
                        <a:t>spřažené reakce (viz další </a:t>
                      </a:r>
                      <a:r>
                        <a:rPr kumimoji="0" lang="cs-CZ" altLang="cs-CZ" sz="1400" b="0" i="0" u="none" strike="noStrike" cap="none" normalizeH="0" baseline="0" dirty="0" err="1" smtClean="0">
                          <a:ln>
                            <a:noFill/>
                          </a:ln>
                          <a:solidFill>
                            <a:srgbClr val="000000"/>
                          </a:solidFill>
                          <a:effectLst/>
                          <a:latin typeface="Arial" panose="020B0604020202020204" pitchFamily="34" charset="0"/>
                          <a:cs typeface="Lucida Sans Unicode" panose="020B0602030504020204" pitchFamily="34" charset="0"/>
                        </a:rPr>
                        <a:t>slide</a:t>
                      </a:r>
                      <a:r>
                        <a:rPr kumimoji="0" lang="cs-CZ" altLang="cs-CZ" sz="1400" b="0" i="0" u="none" strike="noStrike" cap="none" normalizeH="0" baseline="0" dirty="0" smtClean="0">
                          <a:ln>
                            <a:noFill/>
                          </a:ln>
                          <a:solidFill>
                            <a:srgbClr val="000000"/>
                          </a:solidFill>
                          <a:effectLst/>
                          <a:latin typeface="Arial" panose="020B0604020202020204" pitchFamily="34" charset="0"/>
                          <a:cs typeface="Lucida Sans Unicode" panose="020B0602030504020204" pitchFamily="34" charset="0"/>
                        </a:rPr>
                        <a:t>), bioluminiscence; </a:t>
                      </a:r>
                    </a:p>
                    <a:p>
                      <a:pPr marL="0" marR="0" lvl="0" indent="0" algn="l"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Arial" panose="020B0604020202020204" pitchFamily="34" charset="0"/>
                          <a:cs typeface="Lucida Sans Unicode" panose="020B0602030504020204" pitchFamily="34" charset="0"/>
                        </a:rPr>
                        <a:t> </a:t>
                      </a:r>
                      <a:r>
                        <a:rPr kumimoji="0" lang="cs-CZ" altLang="cs-CZ" sz="1400" b="0" i="0" u="none" strike="noStrike" cap="none" normalizeH="0" baseline="0" dirty="0" smtClean="0">
                          <a:ln>
                            <a:noFill/>
                          </a:ln>
                          <a:solidFill>
                            <a:srgbClr val="000000"/>
                          </a:solidFill>
                          <a:effectLst/>
                          <a:latin typeface="Arial" panose="020B0604020202020204" pitchFamily="34" charset="0"/>
                          <a:cs typeface="Times New Roman" panose="02020603050405020304" pitchFamily="18" charset="0"/>
                        </a:rPr>
                        <a:t>↑</a:t>
                      </a:r>
                      <a:r>
                        <a:rPr kumimoji="0" lang="cs-CZ" altLang="cs-CZ" sz="1400" b="0" i="0" u="none" strike="noStrike" cap="none" normalizeH="0" baseline="0" dirty="0" smtClean="0">
                          <a:ln>
                            <a:noFill/>
                          </a:ln>
                          <a:solidFill>
                            <a:srgbClr val="000000"/>
                          </a:solidFill>
                          <a:effectLst/>
                          <a:latin typeface="Arial" panose="020B0604020202020204" pitchFamily="34" charset="0"/>
                          <a:cs typeface="Lucida Sans Unicode" panose="020B0602030504020204" pitchFamily="34" charset="0"/>
                        </a:rPr>
                        <a:t> při svalových </a:t>
                      </a:r>
                      <a:r>
                        <a:rPr kumimoji="0" lang="cs-CZ" altLang="cs-CZ" sz="1400" b="0" i="0" u="none" strike="noStrike" cap="none" normalizeH="0" baseline="0" dirty="0" err="1" smtClean="0">
                          <a:ln>
                            <a:noFill/>
                          </a:ln>
                          <a:solidFill>
                            <a:srgbClr val="000000"/>
                          </a:solidFill>
                          <a:effectLst/>
                          <a:latin typeface="Arial" panose="020B0604020202020204" pitchFamily="34" charset="0"/>
                          <a:cs typeface="Lucida Sans Unicode" panose="020B0602030504020204" pitchFamily="34" charset="0"/>
                        </a:rPr>
                        <a:t>onemoc</a:t>
                      </a:r>
                      <a:r>
                        <a:rPr kumimoji="0" lang="cs-CZ" altLang="cs-CZ" sz="1400" b="0" i="0" u="none" strike="noStrike" cap="none" normalizeH="0" baseline="0" dirty="0" smtClean="0">
                          <a:ln>
                            <a:noFill/>
                          </a:ln>
                          <a:solidFill>
                            <a:srgbClr val="000000"/>
                          </a:solidFill>
                          <a:effectLst/>
                          <a:latin typeface="Arial" panose="020B0604020202020204" pitchFamily="34" charset="0"/>
                          <a:cs typeface="Lucida Sans Unicode" panose="020B0602030504020204" pitchFamily="34" charset="0"/>
                        </a:rPr>
                        <a:t>. (dystrofie), ale i po chirurg. zákroku, sepse, po některých léčivech... </a:t>
                      </a:r>
                    </a:p>
                  </a:txBody>
                  <a:tcPr marL="90000" marR="90000" marT="90648"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2225658654"/>
                  </a:ext>
                </a:extLst>
              </a:tr>
              <a:tr h="127158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CK-MB (muscle, brain) </a:t>
                      </a:r>
                    </a:p>
                    <a:p>
                      <a:pPr marL="0" marR="0" lvl="0" indent="0" algn="l"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isoenzymy: dimer: CK-1 (BB), CK-2 (MB), CK-3 (MM)</a:t>
                      </a:r>
                    </a:p>
                    <a:p>
                      <a:pPr marL="0" marR="0" lvl="0" indent="0" algn="l"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p>
                      <a:pPr marL="0" marR="0" lvl="0" indent="0" algn="l"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p>
                      <a:pPr marL="0" marR="0" lvl="0" indent="0" algn="ctr"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S</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3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130716"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p>
                      <a:pPr marL="0" marR="0" lvl="0" indent="0" algn="l"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       +</a:t>
                      </a:r>
                    </a:p>
                  </a:txBody>
                  <a:tcPr marL="90000" marR="90000" marT="9813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Arial" panose="020B0604020202020204" pitchFamily="34" charset="0"/>
                          <a:cs typeface="Lucida Sans Unicode" panose="020B0602030504020204" pitchFamily="34" charset="0"/>
                        </a:rPr>
                        <a:t>ELFO na agaru, </a:t>
                      </a:r>
                      <a:r>
                        <a:rPr kumimoji="0" lang="cs-CZ" altLang="cs-CZ" sz="1400" b="0" i="0" u="none" strike="noStrike" cap="none" normalizeH="0" baseline="0" dirty="0" err="1" smtClean="0">
                          <a:ln>
                            <a:noFill/>
                          </a:ln>
                          <a:solidFill>
                            <a:srgbClr val="000000"/>
                          </a:solidFill>
                          <a:effectLst/>
                          <a:latin typeface="Arial" panose="020B0604020202020204" pitchFamily="34" charset="0"/>
                          <a:cs typeface="Lucida Sans Unicode" panose="020B0602030504020204" pitchFamily="34" charset="0"/>
                        </a:rPr>
                        <a:t>agarose</a:t>
                      </a:r>
                      <a:r>
                        <a:rPr kumimoji="0" lang="cs-CZ" altLang="cs-CZ" sz="1400" b="0" i="0" u="none" strike="noStrike" cap="none" normalizeH="0" baseline="0" dirty="0" smtClean="0">
                          <a:ln>
                            <a:noFill/>
                          </a:ln>
                          <a:solidFill>
                            <a:srgbClr val="000000"/>
                          </a:solidFill>
                          <a:effectLst/>
                          <a:latin typeface="Arial" panose="020B0604020202020204" pitchFamily="34" charset="0"/>
                          <a:cs typeface="Lucida Sans Unicode" panose="020B0602030504020204" pitchFamily="34" charset="0"/>
                        </a:rPr>
                        <a:t>.., </a:t>
                      </a:r>
                      <a:r>
                        <a:rPr kumimoji="0" lang="cs-CZ" altLang="cs-CZ" sz="1400" b="0" i="0" u="none" strike="noStrike" cap="none" normalizeH="0" baseline="0" dirty="0" err="1" smtClean="0">
                          <a:ln>
                            <a:noFill/>
                          </a:ln>
                          <a:solidFill>
                            <a:srgbClr val="000000"/>
                          </a:solidFill>
                          <a:effectLst/>
                          <a:latin typeface="Arial" panose="020B0604020202020204" pitchFamily="34" charset="0"/>
                          <a:cs typeface="Lucida Sans Unicode" panose="020B0602030504020204" pitchFamily="34" charset="0"/>
                        </a:rPr>
                        <a:t>ionto</a:t>
                      </a:r>
                      <a:r>
                        <a:rPr kumimoji="0" lang="cs-CZ" altLang="cs-CZ" sz="1400" b="0" i="0" u="none" strike="noStrike" cap="none" normalizeH="0" baseline="0" dirty="0" smtClean="0">
                          <a:ln>
                            <a:noFill/>
                          </a:ln>
                          <a:solidFill>
                            <a:srgbClr val="000000"/>
                          </a:solidFill>
                          <a:effectLst/>
                          <a:latin typeface="Arial" panose="020B0604020202020204" pitchFamily="34" charset="0"/>
                          <a:cs typeface="Lucida Sans Unicode" panose="020B0602030504020204" pitchFamily="34" charset="0"/>
                        </a:rPr>
                        <a:t>-měničová chrom., </a:t>
                      </a:r>
                      <a:r>
                        <a:rPr kumimoji="0" lang="cs-CZ" altLang="cs-CZ" sz="1400" b="0" i="0" u="none" strike="noStrike" cap="none" normalizeH="0" baseline="0" dirty="0" err="1" smtClean="0">
                          <a:ln>
                            <a:noFill/>
                          </a:ln>
                          <a:solidFill>
                            <a:srgbClr val="000000"/>
                          </a:solidFill>
                          <a:effectLst/>
                          <a:latin typeface="Arial" panose="020B0604020202020204" pitchFamily="34" charset="0"/>
                          <a:cs typeface="Lucida Sans Unicode" panose="020B0602030504020204" pitchFamily="34" charset="0"/>
                        </a:rPr>
                        <a:t>imunochem</a:t>
                      </a:r>
                      <a:r>
                        <a:rPr kumimoji="0" lang="cs-CZ" altLang="cs-CZ" sz="1400" b="0" i="0" u="none" strike="noStrike" cap="none" normalizeH="0" baseline="0" dirty="0" smtClean="0">
                          <a:ln>
                            <a:noFill/>
                          </a:ln>
                          <a:solidFill>
                            <a:srgbClr val="000000"/>
                          </a:solidFill>
                          <a:effectLst/>
                          <a:latin typeface="Arial" panose="020B0604020202020204" pitchFamily="34" charset="0"/>
                          <a:cs typeface="Lucida Sans Unicode" panose="020B0602030504020204" pitchFamily="34" charset="0"/>
                        </a:rPr>
                        <a:t>. metody (</a:t>
                      </a:r>
                      <a:r>
                        <a:rPr kumimoji="0" lang="cs-CZ" altLang="cs-CZ" sz="1400" b="0" i="0" u="none" strike="noStrike" cap="none" normalizeH="0" baseline="0" dirty="0" err="1" smtClean="0">
                          <a:ln>
                            <a:noFill/>
                          </a:ln>
                          <a:solidFill>
                            <a:srgbClr val="000000"/>
                          </a:solidFill>
                          <a:effectLst/>
                          <a:latin typeface="Arial" panose="020B0604020202020204" pitchFamily="34" charset="0"/>
                          <a:cs typeface="Lucida Sans Unicode" panose="020B0602030504020204" pitchFamily="34" charset="0"/>
                        </a:rPr>
                        <a:t>imunoinhibice</a:t>
                      </a:r>
                      <a:r>
                        <a:rPr kumimoji="0" lang="cs-CZ" altLang="cs-CZ" sz="1400" b="0" i="0" u="none" strike="noStrike" cap="none" normalizeH="0" baseline="0" dirty="0" smtClean="0">
                          <a:ln>
                            <a:noFill/>
                          </a:ln>
                          <a:solidFill>
                            <a:srgbClr val="000000"/>
                          </a:solidFill>
                          <a:effectLst/>
                          <a:latin typeface="Arial" panose="020B0604020202020204" pitchFamily="34" charset="0"/>
                          <a:cs typeface="Lucida Sans Unicode" panose="020B0602030504020204" pitchFamily="34" charset="0"/>
                        </a:rPr>
                        <a:t>..)</a:t>
                      </a:r>
                    </a:p>
                    <a:p>
                      <a:pPr marL="0" marR="0" lvl="0" indent="0" algn="l" defTabSz="449263" rtl="0" eaLnBrk="1" fontAlgn="base" latinLnBrk="0" hangingPunct="1">
                        <a:lnSpc>
                          <a:spcPct val="86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Arial" panose="020B0604020202020204" pitchFamily="34" charset="0"/>
                          <a:cs typeface="Lucida Sans Unicode" panose="020B0602030504020204" pitchFamily="34" charset="0"/>
                        </a:rPr>
                        <a:t>srdce: hodně MB (diagnosa infarktu myokardu)</a:t>
                      </a:r>
                    </a:p>
                  </a:txBody>
                  <a:tcPr marL="90000" marR="90000" marT="9813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1726812959"/>
                  </a:ext>
                </a:extLst>
              </a:tr>
            </a:tbl>
          </a:graphicData>
        </a:graphic>
      </p:graphicFrame>
      <p:sp>
        <p:nvSpPr>
          <p:cNvPr id="32786" name="Rectangle 17"/>
          <p:cNvSpPr>
            <a:spLocks noGrp="1" noChangeArrowheads="1"/>
          </p:cNvSpPr>
          <p:nvPr>
            <p:ph type="title"/>
          </p:nvPr>
        </p:nvSpPr>
        <p:spPr>
          <a:xfrm>
            <a:off x="411163" y="3887788"/>
            <a:ext cx="8228012" cy="3671887"/>
          </a:xfrm>
        </p:spPr>
        <p:txBody>
          <a:bodyPr/>
          <a:lstStyle/>
          <a:p>
            <a:pPr eaLnBrk="1" hangingPunct="1">
              <a:lnSpc>
                <a:spcPct val="150000"/>
              </a:lnSpc>
              <a:spcBef>
                <a:spcPts val="6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200" smtClean="0"/>
              <a:t>     </a:t>
            </a:r>
            <a:r>
              <a:rPr lang="cs-CZ" altLang="cs-CZ" sz="1200" baseline="33000" smtClean="0"/>
              <a:t> </a:t>
            </a:r>
          </a:p>
        </p:txBody>
      </p:sp>
      <p:graphicFrame>
        <p:nvGraphicFramePr>
          <p:cNvPr id="32787" name="Object 18"/>
          <p:cNvGraphicFramePr>
            <a:graphicFrameLocks noChangeAspect="1"/>
          </p:cNvGraphicFramePr>
          <p:nvPr/>
        </p:nvGraphicFramePr>
        <p:xfrm>
          <a:off x="1403350" y="3068638"/>
          <a:ext cx="1822450" cy="668337"/>
        </p:xfrm>
        <a:graphic>
          <a:graphicData uri="http://schemas.openxmlformats.org/presentationml/2006/ole">
            <mc:AlternateContent xmlns:mc="http://schemas.openxmlformats.org/markup-compatibility/2006">
              <mc:Choice xmlns:v="urn:schemas-microsoft-com:vml" Requires="v">
                <p:oleObj spid="_x0000_s32864" r:id="rId6" imgW="1454388" imgH="534969" progId="">
                  <p:embed/>
                </p:oleObj>
              </mc:Choice>
              <mc:Fallback>
                <p:oleObj r:id="rId6" imgW="1454388" imgH="534969" progId="">
                  <p:embed/>
                  <p:pic>
                    <p:nvPicPr>
                      <p:cNvPr id="0" name="Object 1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03350" y="3068638"/>
                        <a:ext cx="1822450" cy="66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32788" name="Object 19"/>
          <p:cNvGraphicFramePr>
            <a:graphicFrameLocks noChangeAspect="1"/>
          </p:cNvGraphicFramePr>
          <p:nvPr/>
        </p:nvGraphicFramePr>
        <p:xfrm>
          <a:off x="4356100" y="2997200"/>
          <a:ext cx="2259013" cy="831850"/>
        </p:xfrm>
        <a:graphic>
          <a:graphicData uri="http://schemas.openxmlformats.org/presentationml/2006/ole">
            <mc:AlternateContent xmlns:mc="http://schemas.openxmlformats.org/markup-compatibility/2006">
              <mc:Choice xmlns:v="urn:schemas-microsoft-com:vml" Requires="v">
                <p:oleObj spid="_x0000_s32865" r:id="rId8" imgW="1563868" imgH="652856" progId="">
                  <p:embed/>
                </p:oleObj>
              </mc:Choice>
              <mc:Fallback>
                <p:oleObj r:id="rId8" imgW="1563868" imgH="652856" progId="">
                  <p:embed/>
                  <p:pic>
                    <p:nvPicPr>
                      <p:cNvPr id="0" name="Object 1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56100" y="2997200"/>
                        <a:ext cx="225901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2789" name="Rectangle 20"/>
          <p:cNvSpPr>
            <a:spLocks noChangeArrowheads="1"/>
          </p:cNvSpPr>
          <p:nvPr/>
        </p:nvSpPr>
        <p:spPr bwMode="auto">
          <a:xfrm>
            <a:off x="2278063" y="1735138"/>
            <a:ext cx="393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nchor="ct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spcBef>
                <a:spcPct val="0"/>
              </a:spcBef>
              <a:buClrTx/>
              <a:buFontTx/>
              <a:buNone/>
            </a:pPr>
            <a:r>
              <a:rPr lang="cs-CZ" altLang="cs-CZ" sz="1200">
                <a:cs typeface="Times New Roman" panose="02020603050405020304" pitchFamily="18" charset="0"/>
              </a:rPr>
              <a:t>     </a:t>
            </a:r>
          </a:p>
        </p:txBody>
      </p:sp>
      <p:sp>
        <p:nvSpPr>
          <p:cNvPr id="32790" name="Rectangle 21"/>
          <p:cNvSpPr>
            <a:spLocks noChangeArrowheads="1"/>
          </p:cNvSpPr>
          <p:nvPr/>
        </p:nvSpPr>
        <p:spPr bwMode="auto">
          <a:xfrm>
            <a:off x="3273425" y="3213100"/>
            <a:ext cx="130333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nchor="ct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spcBef>
                <a:spcPct val="0"/>
              </a:spcBef>
              <a:buClrTx/>
              <a:buFontTx/>
              <a:buNone/>
            </a:pPr>
            <a:r>
              <a:rPr lang="cs-CZ" altLang="cs-CZ" sz="1200">
                <a:cs typeface="Times New Roman" panose="02020603050405020304" pitchFamily="18" charset="0"/>
              </a:rPr>
              <a:t> </a:t>
            </a:r>
            <a:r>
              <a:rPr lang="cs-CZ" altLang="cs-CZ" sz="1400">
                <a:cs typeface="Times New Roman" panose="02020603050405020304" pitchFamily="18" charset="0"/>
              </a:rPr>
              <a:t>+ ATP    ↔    </a:t>
            </a:r>
          </a:p>
        </p:txBody>
      </p:sp>
      <p:sp>
        <p:nvSpPr>
          <p:cNvPr id="32791" name="Rectangle 22"/>
          <p:cNvSpPr>
            <a:spLocks noChangeArrowheads="1"/>
          </p:cNvSpPr>
          <p:nvPr/>
        </p:nvSpPr>
        <p:spPr bwMode="auto">
          <a:xfrm>
            <a:off x="2124075" y="3573463"/>
            <a:ext cx="5497513" cy="380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spcBef>
                <a:spcPct val="0"/>
              </a:spcBef>
              <a:buClrTx/>
              <a:buFontTx/>
              <a:buNone/>
            </a:pPr>
            <a:endParaRPr lang="cs-CZ" altLang="cs-CZ" sz="1100"/>
          </a:p>
          <a:p>
            <a:pPr>
              <a:spcBef>
                <a:spcPct val="0"/>
              </a:spcBef>
              <a:buClrTx/>
              <a:buFontTx/>
              <a:buNone/>
            </a:pPr>
            <a:r>
              <a:rPr lang="cs-CZ" altLang="cs-CZ" sz="1400" b="1">
                <a:latin typeface="Times New Roman" panose="02020603050405020304" pitchFamily="18" charset="0"/>
                <a:cs typeface="Times New Roman" panose="02020603050405020304" pitchFamily="18" charset="0"/>
              </a:rPr>
              <a:t>stanovení:</a:t>
            </a:r>
          </a:p>
          <a:p>
            <a:pPr>
              <a:spcBef>
                <a:spcPct val="0"/>
              </a:spcBef>
              <a:buClrTx/>
              <a:buFontTx/>
              <a:buNone/>
            </a:pPr>
            <a:r>
              <a:rPr lang="cs-CZ" altLang="cs-CZ" sz="1400" b="1">
                <a:latin typeface="Times New Roman" panose="02020603050405020304" pitchFamily="18" charset="0"/>
              </a:rPr>
              <a:t>             </a:t>
            </a:r>
            <a:r>
              <a:rPr lang="cs-CZ" altLang="cs-CZ" sz="1400" b="1">
                <a:latin typeface="Times New Roman" panose="02020603050405020304" pitchFamily="18" charset="0"/>
                <a:cs typeface="Times New Roman" panose="02020603050405020304" pitchFamily="18" charset="0"/>
              </a:rPr>
              <a:t>                                </a:t>
            </a:r>
            <a:r>
              <a:rPr lang="cs-CZ" altLang="cs-CZ" sz="1400" i="1">
                <a:latin typeface="Times New Roman" panose="02020603050405020304" pitchFamily="18" charset="0"/>
                <a:cs typeface="Times New Roman" panose="02020603050405020304" pitchFamily="18" charset="0"/>
              </a:rPr>
              <a:t>CK </a:t>
            </a:r>
            <a:r>
              <a:rPr lang="cs-CZ" altLang="cs-CZ" sz="1400">
                <a:latin typeface="Times New Roman" panose="02020603050405020304" pitchFamily="18" charset="0"/>
                <a:cs typeface="Times New Roman" panose="02020603050405020304" pitchFamily="18" charset="0"/>
              </a:rPr>
              <a:t>(pH 6,7)</a:t>
            </a:r>
            <a:r>
              <a:rPr lang="cs-CZ" altLang="cs-CZ" sz="1400" i="1">
                <a:latin typeface="Times New Roman" panose="02020603050405020304" pitchFamily="18" charset="0"/>
              </a:rPr>
              <a:t> </a:t>
            </a:r>
          </a:p>
          <a:p>
            <a:pPr>
              <a:spcBef>
                <a:spcPct val="0"/>
              </a:spcBef>
              <a:buClrTx/>
              <a:buFontTx/>
              <a:buNone/>
            </a:pPr>
            <a:r>
              <a:rPr lang="cs-CZ" altLang="cs-CZ" sz="1400" b="1">
                <a:latin typeface="Times New Roman" panose="02020603050405020304" pitchFamily="18" charset="0"/>
                <a:cs typeface="Times New Roman" panose="02020603050405020304" pitchFamily="18" charset="0"/>
              </a:rPr>
              <a:t>A: </a:t>
            </a:r>
            <a:r>
              <a:rPr lang="cs-CZ" altLang="cs-CZ" sz="1400" b="1">
                <a:latin typeface="Times New Roman" panose="02020603050405020304" pitchFamily="18" charset="0"/>
              </a:rPr>
              <a:t>       </a:t>
            </a:r>
            <a:r>
              <a:rPr lang="cs-CZ" altLang="cs-CZ" sz="1400">
                <a:latin typeface="Times New Roman" panose="02020603050405020304" pitchFamily="18" charset="0"/>
                <a:cs typeface="Times New Roman" panose="02020603050405020304" pitchFamily="18" charset="0"/>
              </a:rPr>
              <a:t>kreatinfosfát + ADP </a:t>
            </a:r>
            <a:r>
              <a:rPr lang="cs-CZ" altLang="cs-CZ" sz="1400">
                <a:latin typeface="Symbol" panose="05050102010706020507" pitchFamily="18" charset="2"/>
                <a:cs typeface="Times New Roman" panose="02020603050405020304" pitchFamily="18" charset="0"/>
              </a:rPr>
              <a:t></a:t>
            </a:r>
            <a:r>
              <a:rPr lang="cs-CZ" altLang="cs-CZ" sz="1400">
                <a:latin typeface="Times New Roman" panose="02020603050405020304" pitchFamily="18" charset="0"/>
                <a:cs typeface="Times New Roman" panose="02020603050405020304" pitchFamily="18" charset="0"/>
              </a:rPr>
              <a:t> kreatin + ATP</a:t>
            </a:r>
          </a:p>
          <a:p>
            <a:pPr>
              <a:spcBef>
                <a:spcPts val="600"/>
              </a:spcBef>
              <a:buClrTx/>
              <a:buFontTx/>
              <a:buNone/>
            </a:pPr>
            <a:r>
              <a:rPr lang="cs-CZ" altLang="cs-CZ" sz="1400">
                <a:latin typeface="Times New Roman" panose="02020603050405020304" pitchFamily="18" charset="0"/>
                <a:cs typeface="Times New Roman" panose="02020603050405020304" pitchFamily="18" charset="0"/>
              </a:rPr>
              <a:t>                                                    </a:t>
            </a:r>
            <a:r>
              <a:rPr lang="cs-CZ" altLang="cs-CZ" sz="1400" i="1">
                <a:latin typeface="Times New Roman" panose="02020603050405020304" pitchFamily="18" charset="0"/>
                <a:cs typeface="Times New Roman" panose="02020603050405020304" pitchFamily="18" charset="0"/>
              </a:rPr>
              <a:t>HK</a:t>
            </a:r>
            <a:r>
              <a:rPr lang="cs-CZ" altLang="cs-CZ" sz="1400" i="1">
                <a:latin typeface="Times New Roman" panose="02020603050405020304" pitchFamily="18" charset="0"/>
              </a:rPr>
              <a:t> </a:t>
            </a:r>
          </a:p>
          <a:p>
            <a:pPr>
              <a:spcBef>
                <a:spcPct val="0"/>
              </a:spcBef>
              <a:buClrTx/>
              <a:buFontTx/>
              <a:buNone/>
            </a:pPr>
            <a:r>
              <a:rPr lang="cs-CZ" altLang="cs-CZ" sz="1400">
                <a:latin typeface="Times New Roman" panose="02020603050405020304" pitchFamily="18" charset="0"/>
                <a:cs typeface="Times New Roman" panose="02020603050405020304" pitchFamily="18" charset="0"/>
              </a:rPr>
              <a:t>                ATP + glukosa     </a:t>
            </a:r>
            <a:r>
              <a:rPr lang="cs-CZ" altLang="cs-CZ" sz="1400">
                <a:latin typeface="Symbol" panose="05050102010706020507" pitchFamily="18" charset="2"/>
                <a:cs typeface="Times New Roman" panose="02020603050405020304" pitchFamily="18" charset="0"/>
              </a:rPr>
              <a:t></a:t>
            </a:r>
            <a:r>
              <a:rPr lang="cs-CZ" altLang="cs-CZ" sz="1400">
                <a:latin typeface="Times New Roman" panose="02020603050405020304" pitchFamily="18" charset="0"/>
                <a:cs typeface="Times New Roman" panose="02020603050405020304" pitchFamily="18" charset="0"/>
              </a:rPr>
              <a:t>  glukosa-6-fosfát + ADP</a:t>
            </a:r>
          </a:p>
          <a:p>
            <a:pPr>
              <a:spcBef>
                <a:spcPts val="600"/>
              </a:spcBef>
              <a:buClrTx/>
              <a:buFontTx/>
              <a:buNone/>
            </a:pPr>
            <a:r>
              <a:rPr lang="cs-CZ" altLang="cs-CZ" sz="1400">
                <a:latin typeface="Times New Roman" panose="02020603050405020304" pitchFamily="18" charset="0"/>
                <a:cs typeface="Times New Roman" panose="02020603050405020304" pitchFamily="18" charset="0"/>
              </a:rPr>
              <a:t>                                               </a:t>
            </a:r>
            <a:r>
              <a:rPr lang="cs-CZ" altLang="cs-CZ" sz="1400">
                <a:latin typeface="Times New Roman" panose="02020603050405020304" pitchFamily="18" charset="0"/>
              </a:rPr>
              <a:t>    </a:t>
            </a:r>
            <a:r>
              <a:rPr lang="cs-CZ" altLang="cs-CZ" sz="1400" i="1">
                <a:latin typeface="Times New Roman" panose="02020603050405020304" pitchFamily="18" charset="0"/>
                <a:cs typeface="Times New Roman" panose="02020603050405020304" pitchFamily="18" charset="0"/>
              </a:rPr>
              <a:t>G6PD</a:t>
            </a:r>
            <a:r>
              <a:rPr lang="cs-CZ" altLang="cs-CZ" sz="1400" i="1">
                <a:latin typeface="Times New Roman" panose="02020603050405020304" pitchFamily="18" charset="0"/>
              </a:rPr>
              <a:t> </a:t>
            </a:r>
          </a:p>
          <a:p>
            <a:pPr>
              <a:spcBef>
                <a:spcPct val="0"/>
              </a:spcBef>
              <a:buClrTx/>
              <a:buFontTx/>
              <a:buNone/>
            </a:pPr>
            <a:r>
              <a:rPr lang="cs-CZ" altLang="cs-CZ" sz="1400">
                <a:latin typeface="Times New Roman" panose="02020603050405020304" pitchFamily="18" charset="0"/>
                <a:cs typeface="Times New Roman" panose="02020603050405020304" pitchFamily="18" charset="0"/>
              </a:rPr>
              <a:t> </a:t>
            </a:r>
            <a:r>
              <a:rPr lang="cs-CZ" altLang="cs-CZ" sz="1400">
                <a:latin typeface="Times New Roman" panose="02020603050405020304" pitchFamily="18" charset="0"/>
              </a:rPr>
              <a:t>      </a:t>
            </a:r>
            <a:r>
              <a:rPr lang="cs-CZ" altLang="cs-CZ" sz="1400">
                <a:latin typeface="Times New Roman" panose="02020603050405020304" pitchFamily="18" charset="0"/>
                <a:cs typeface="Times New Roman" panose="02020603050405020304" pitchFamily="18" charset="0"/>
              </a:rPr>
              <a:t>glukosa-6-fosfát + NAD</a:t>
            </a:r>
            <a:r>
              <a:rPr lang="cs-CZ" altLang="cs-CZ" sz="1400">
                <a:latin typeface="Times New Roman" panose="02020603050405020304" pitchFamily="18" charset="0"/>
              </a:rPr>
              <a:t>P</a:t>
            </a:r>
            <a:r>
              <a:rPr lang="cs-CZ" altLang="cs-CZ" sz="1400" baseline="30000">
                <a:latin typeface="Times New Roman" panose="02020603050405020304" pitchFamily="18" charset="0"/>
              </a:rPr>
              <a:t>+</a:t>
            </a:r>
            <a:r>
              <a:rPr lang="cs-CZ" altLang="cs-CZ" sz="1400">
                <a:latin typeface="Symbol" panose="05050102010706020507" pitchFamily="18" charset="2"/>
                <a:cs typeface="Times New Roman" panose="02020603050405020304" pitchFamily="18" charset="0"/>
              </a:rPr>
              <a:t></a:t>
            </a:r>
            <a:r>
              <a:rPr lang="cs-CZ" altLang="cs-CZ" sz="1400">
                <a:latin typeface="Times New Roman" panose="02020603050405020304" pitchFamily="18" charset="0"/>
                <a:cs typeface="Times New Roman" panose="02020603050405020304" pitchFamily="18" charset="0"/>
              </a:rPr>
              <a:t> 6-fosfoglukonát + NADPH + H</a:t>
            </a:r>
            <a:r>
              <a:rPr lang="cs-CZ" altLang="cs-CZ" sz="1400" baseline="30000">
                <a:latin typeface="Times New Roman" panose="02020603050405020304" pitchFamily="18" charset="0"/>
              </a:rPr>
              <a:t>+</a:t>
            </a:r>
          </a:p>
          <a:p>
            <a:pPr>
              <a:spcBef>
                <a:spcPct val="0"/>
              </a:spcBef>
              <a:buClrTx/>
              <a:buFontTx/>
              <a:buNone/>
            </a:pPr>
            <a:endParaRPr lang="cs-CZ" altLang="cs-CZ" sz="1400">
              <a:latin typeface="Times New Roman" panose="02020603050405020304" pitchFamily="18" charset="0"/>
            </a:endParaRPr>
          </a:p>
          <a:p>
            <a:pPr>
              <a:spcBef>
                <a:spcPct val="0"/>
              </a:spcBef>
              <a:buClrTx/>
              <a:buFontTx/>
              <a:buNone/>
            </a:pPr>
            <a:r>
              <a:rPr lang="cs-CZ" altLang="cs-CZ" sz="1400">
                <a:latin typeface="Times New Roman" panose="02020603050405020304" pitchFamily="18" charset="0"/>
                <a:cs typeface="Times New Roman" panose="02020603050405020304" pitchFamily="18" charset="0"/>
              </a:rPr>
              <a:t>      </a:t>
            </a:r>
          </a:p>
          <a:p>
            <a:pPr>
              <a:spcBef>
                <a:spcPct val="0"/>
              </a:spcBef>
              <a:buClrTx/>
              <a:buFontTx/>
              <a:buNone/>
            </a:pPr>
            <a:r>
              <a:rPr lang="cs-CZ" altLang="cs-CZ" sz="1400" b="1">
                <a:latin typeface="Times New Roman" panose="02020603050405020304" pitchFamily="18" charset="0"/>
                <a:cs typeface="Times New Roman" panose="02020603050405020304" pitchFamily="18" charset="0"/>
              </a:rPr>
              <a:t>B:</a:t>
            </a:r>
            <a:r>
              <a:rPr lang="cs-CZ" altLang="cs-CZ" sz="1400">
                <a:latin typeface="Times New Roman" panose="02020603050405020304" pitchFamily="18" charset="0"/>
                <a:cs typeface="Times New Roman" panose="02020603050405020304" pitchFamily="18" charset="0"/>
              </a:rPr>
              <a:t>                               </a:t>
            </a:r>
            <a:r>
              <a:rPr lang="cs-CZ" altLang="cs-CZ" sz="1400">
                <a:latin typeface="Times New Roman" panose="02020603050405020304" pitchFamily="18" charset="0"/>
              </a:rPr>
              <a:t>          </a:t>
            </a:r>
            <a:r>
              <a:rPr lang="cs-CZ" altLang="cs-CZ" sz="1400" i="1">
                <a:latin typeface="Times New Roman" panose="02020603050405020304" pitchFamily="18" charset="0"/>
                <a:cs typeface="Times New Roman" panose="02020603050405020304" pitchFamily="18" charset="0"/>
              </a:rPr>
              <a:t>CK</a:t>
            </a:r>
            <a:r>
              <a:rPr lang="cs-CZ" altLang="cs-CZ" sz="1400" i="1">
                <a:latin typeface="Times New Roman" panose="02020603050405020304" pitchFamily="18" charset="0"/>
              </a:rPr>
              <a:t>  </a:t>
            </a:r>
            <a:r>
              <a:rPr lang="cs-CZ" altLang="cs-CZ" sz="1400">
                <a:latin typeface="Times New Roman" panose="02020603050405020304" pitchFamily="18" charset="0"/>
              </a:rPr>
              <a:t>(pH 8,8)</a:t>
            </a:r>
          </a:p>
          <a:p>
            <a:pPr>
              <a:spcBef>
                <a:spcPct val="0"/>
              </a:spcBef>
              <a:buClrTx/>
              <a:buSzTx/>
              <a:buFontTx/>
              <a:buNone/>
            </a:pPr>
            <a:r>
              <a:rPr lang="cs-CZ" altLang="cs-CZ" sz="1400">
                <a:latin typeface="Times New Roman" panose="02020603050405020304" pitchFamily="18" charset="0"/>
                <a:cs typeface="Times New Roman" panose="02020603050405020304" pitchFamily="18" charset="0"/>
              </a:rPr>
              <a:t>                    kreatin + ATP </a:t>
            </a:r>
            <a:r>
              <a:rPr lang="cs-CZ" altLang="cs-CZ" sz="1400">
                <a:latin typeface="Symbol" panose="05050102010706020507" pitchFamily="18" charset="2"/>
                <a:cs typeface="Times New Roman" panose="02020603050405020304" pitchFamily="18" charset="0"/>
              </a:rPr>
              <a:t></a:t>
            </a:r>
            <a:r>
              <a:rPr lang="cs-CZ" altLang="cs-CZ" sz="1400">
                <a:latin typeface="Times New Roman" panose="02020603050405020304" pitchFamily="18" charset="0"/>
                <a:cs typeface="Times New Roman" panose="02020603050405020304" pitchFamily="18" charset="0"/>
              </a:rPr>
              <a:t> kreatinfosfát + ADP</a:t>
            </a:r>
          </a:p>
          <a:p>
            <a:pPr>
              <a:spcBef>
                <a:spcPts val="600"/>
              </a:spcBef>
              <a:buClrTx/>
              <a:buFontTx/>
              <a:buNone/>
            </a:pPr>
            <a:r>
              <a:rPr lang="cs-CZ" altLang="cs-CZ" sz="1400">
                <a:latin typeface="Times New Roman" panose="02020603050405020304" pitchFamily="18" charset="0"/>
                <a:cs typeface="Times New Roman" panose="02020603050405020304" pitchFamily="18" charset="0"/>
              </a:rPr>
              <a:t>                                                 </a:t>
            </a:r>
            <a:r>
              <a:rPr lang="cs-CZ" altLang="cs-CZ" sz="1400" i="1">
                <a:latin typeface="Times New Roman" panose="02020603050405020304" pitchFamily="18" charset="0"/>
                <a:cs typeface="Times New Roman" panose="02020603050405020304" pitchFamily="18" charset="0"/>
              </a:rPr>
              <a:t>PK</a:t>
            </a:r>
            <a:r>
              <a:rPr lang="cs-CZ" altLang="cs-CZ" sz="1400" i="1">
                <a:latin typeface="Times New Roman" panose="02020603050405020304" pitchFamily="18" charset="0"/>
              </a:rPr>
              <a:t> </a:t>
            </a:r>
          </a:p>
          <a:p>
            <a:pPr>
              <a:spcBef>
                <a:spcPct val="0"/>
              </a:spcBef>
              <a:buClrTx/>
              <a:buFontTx/>
              <a:buNone/>
            </a:pPr>
            <a:r>
              <a:rPr lang="cs-CZ" altLang="cs-CZ" sz="1400" i="1">
                <a:latin typeface="Times New Roman" panose="02020603050405020304" pitchFamily="18" charset="0"/>
                <a:cs typeface="Times New Roman" panose="02020603050405020304" pitchFamily="18" charset="0"/>
              </a:rPr>
              <a:t>      </a:t>
            </a:r>
            <a:r>
              <a:rPr lang="cs-CZ" altLang="cs-CZ" sz="1400">
                <a:latin typeface="Times New Roman" panose="02020603050405020304" pitchFamily="18" charset="0"/>
                <a:cs typeface="Times New Roman" panose="02020603050405020304" pitchFamily="18" charset="0"/>
              </a:rPr>
              <a:t>ADP + fosfoenolpyruvát </a:t>
            </a:r>
            <a:r>
              <a:rPr lang="cs-CZ" altLang="cs-CZ" sz="1400">
                <a:latin typeface="Symbol" panose="05050102010706020507" pitchFamily="18" charset="2"/>
                <a:cs typeface="Times New Roman" panose="02020603050405020304" pitchFamily="18" charset="0"/>
              </a:rPr>
              <a:t></a:t>
            </a:r>
            <a:r>
              <a:rPr lang="cs-CZ" altLang="cs-CZ" sz="1400">
                <a:latin typeface="Times New Roman" panose="02020603050405020304" pitchFamily="18" charset="0"/>
                <a:cs typeface="Times New Roman" panose="02020603050405020304" pitchFamily="18" charset="0"/>
              </a:rPr>
              <a:t> ATP +  pyruvát</a:t>
            </a:r>
          </a:p>
          <a:p>
            <a:pPr>
              <a:spcBef>
                <a:spcPts val="600"/>
              </a:spcBef>
              <a:buClrTx/>
              <a:buFontTx/>
              <a:buNone/>
            </a:pPr>
            <a:r>
              <a:rPr lang="cs-CZ" altLang="cs-CZ" sz="1400">
                <a:latin typeface="Times New Roman" panose="02020603050405020304" pitchFamily="18" charset="0"/>
                <a:cs typeface="Times New Roman" panose="02020603050405020304" pitchFamily="18" charset="0"/>
              </a:rPr>
              <a:t>                                                     </a:t>
            </a:r>
            <a:r>
              <a:rPr lang="cs-CZ" altLang="cs-CZ" sz="1400" i="1">
                <a:latin typeface="Times New Roman" panose="02020603050405020304" pitchFamily="18" charset="0"/>
                <a:cs typeface="Times New Roman" panose="02020603050405020304" pitchFamily="18" charset="0"/>
              </a:rPr>
              <a:t>LDH</a:t>
            </a:r>
            <a:r>
              <a:rPr lang="cs-CZ" altLang="cs-CZ" sz="1400" i="1">
                <a:latin typeface="Times New Roman" panose="02020603050405020304" pitchFamily="18" charset="0"/>
              </a:rPr>
              <a:t> </a:t>
            </a:r>
          </a:p>
          <a:p>
            <a:pPr>
              <a:spcBef>
                <a:spcPct val="0"/>
              </a:spcBef>
              <a:buClrTx/>
              <a:buFontTx/>
              <a:buNone/>
            </a:pPr>
            <a:r>
              <a:rPr lang="cs-CZ" altLang="cs-CZ" sz="1400">
                <a:latin typeface="Times New Roman" panose="02020603050405020304" pitchFamily="18" charset="0"/>
                <a:cs typeface="Times New Roman" panose="02020603050405020304" pitchFamily="18" charset="0"/>
              </a:rPr>
              <a:t>           pyruvát + NADH + H</a:t>
            </a:r>
            <a:r>
              <a:rPr lang="cs-CZ" altLang="cs-CZ" sz="1400" baseline="30000">
                <a:latin typeface="Times New Roman" panose="02020603050405020304" pitchFamily="18" charset="0"/>
                <a:cs typeface="Times New Roman" panose="02020603050405020304" pitchFamily="18" charset="0"/>
              </a:rPr>
              <a:t>+</a:t>
            </a:r>
            <a:r>
              <a:rPr lang="cs-CZ" altLang="cs-CZ" sz="1400">
                <a:latin typeface="Times New Roman" panose="02020603050405020304" pitchFamily="18" charset="0"/>
                <a:cs typeface="Times New Roman" panose="02020603050405020304" pitchFamily="18" charset="0"/>
              </a:rPr>
              <a:t> </a:t>
            </a:r>
            <a:r>
              <a:rPr lang="cs-CZ" altLang="cs-CZ" sz="1400">
                <a:latin typeface="Symbol" panose="05050102010706020507" pitchFamily="18" charset="2"/>
                <a:cs typeface="Times New Roman" panose="02020603050405020304" pitchFamily="18" charset="0"/>
              </a:rPr>
              <a:t></a:t>
            </a:r>
            <a:r>
              <a:rPr lang="cs-CZ" altLang="cs-CZ" sz="1400">
                <a:latin typeface="Times New Roman" panose="02020603050405020304" pitchFamily="18" charset="0"/>
                <a:cs typeface="Times New Roman" panose="02020603050405020304" pitchFamily="18" charset="0"/>
              </a:rPr>
              <a:t> CH</a:t>
            </a:r>
            <a:r>
              <a:rPr lang="cs-CZ" altLang="cs-CZ" sz="1400" baseline="-30000">
                <a:latin typeface="Times New Roman" panose="02020603050405020304" pitchFamily="18" charset="0"/>
                <a:cs typeface="Times New Roman" panose="02020603050405020304" pitchFamily="18" charset="0"/>
              </a:rPr>
              <a:t>3</a:t>
            </a:r>
            <a:r>
              <a:rPr lang="cs-CZ" altLang="cs-CZ" sz="1400">
                <a:latin typeface="Times New Roman" panose="02020603050405020304" pitchFamily="18" charset="0"/>
                <a:cs typeface="Times New Roman" panose="02020603050405020304" pitchFamily="18" charset="0"/>
              </a:rPr>
              <a:t>-CH(OH)-COO</a:t>
            </a:r>
            <a:r>
              <a:rPr lang="cs-CZ" altLang="cs-CZ" sz="1400" baseline="30000">
                <a:latin typeface="Times New Roman" panose="02020603050405020304" pitchFamily="18" charset="0"/>
                <a:cs typeface="Times New Roman" panose="02020603050405020304" pitchFamily="18" charset="0"/>
              </a:rPr>
              <a:t>-</a:t>
            </a:r>
            <a:r>
              <a:rPr lang="cs-CZ" altLang="cs-CZ" sz="1400">
                <a:latin typeface="Times New Roman" panose="02020603050405020304" pitchFamily="18" charset="0"/>
                <a:cs typeface="Times New Roman" panose="02020603050405020304" pitchFamily="18" charset="0"/>
              </a:rPr>
              <a:t> + NAD</a:t>
            </a:r>
            <a:r>
              <a:rPr lang="cs-CZ" altLang="cs-CZ" sz="1400" baseline="30000">
                <a:latin typeface="Times New Roman" panose="02020603050405020304" pitchFamily="18" charset="0"/>
                <a:cs typeface="Times New Roman" panose="02020603050405020304" pitchFamily="18" charset="0"/>
              </a:rPr>
              <a:t>+</a:t>
            </a:r>
          </a:p>
        </p:txBody>
      </p:sp>
      <p:sp>
        <p:nvSpPr>
          <p:cNvPr id="32792" name="Rectangle 23"/>
          <p:cNvSpPr>
            <a:spLocks noChangeArrowheads="1"/>
          </p:cNvSpPr>
          <p:nvPr/>
        </p:nvSpPr>
        <p:spPr bwMode="auto">
          <a:xfrm>
            <a:off x="6602413" y="3213100"/>
            <a:ext cx="922337"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nchor="ct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spcBef>
                <a:spcPct val="0"/>
              </a:spcBef>
              <a:buClrTx/>
              <a:buFontTx/>
              <a:buNone/>
            </a:pPr>
            <a:r>
              <a:rPr lang="cs-CZ" altLang="cs-CZ" sz="1400">
                <a:cs typeface="Times New Roman" panose="02020603050405020304" pitchFamily="18" charset="0"/>
              </a:rPr>
              <a:t> + A</a:t>
            </a:r>
            <a:r>
              <a:rPr lang="cs-CZ" altLang="cs-CZ" sz="1400"/>
              <a:t>D</a:t>
            </a:r>
            <a:r>
              <a:rPr lang="cs-CZ" altLang="cs-CZ" sz="1400">
                <a:cs typeface="Times New Roman" panose="02020603050405020304" pitchFamily="18" charset="0"/>
              </a:rPr>
              <a:t>P</a:t>
            </a:r>
            <a:r>
              <a:rPr lang="cs-CZ" altLang="cs-CZ" sz="1200">
                <a:cs typeface="Times New Roman" panose="02020603050405020304" pitchFamily="18" charset="0"/>
              </a:rPr>
              <a:t>    </a:t>
            </a:r>
          </a:p>
        </p:txBody>
      </p:sp>
      <p:sp>
        <p:nvSpPr>
          <p:cNvPr id="32793" name="Obdélník 1"/>
          <p:cNvSpPr>
            <a:spLocks noChangeArrowheads="1"/>
          </p:cNvSpPr>
          <p:nvPr/>
        </p:nvSpPr>
        <p:spPr bwMode="auto">
          <a:xfrm>
            <a:off x="-36513" y="7494588"/>
            <a:ext cx="92948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cs-CZ" altLang="cs-CZ" b="1">
                <a:solidFill>
                  <a:schemeClr val="accent2"/>
                </a:solidFill>
              </a:rPr>
              <a:t>* </a:t>
            </a:r>
            <a:r>
              <a:rPr lang="cs-CZ" altLang="cs-CZ" sz="1400">
                <a:solidFill>
                  <a:schemeClr val="accent2"/>
                </a:solidFill>
              </a:rPr>
              <a:t>Povinně si zopakujte, co to je „katalytická aktivita enzymu“ a jak je definována její jednotka katal (učeb. str. 126). </a:t>
            </a:r>
          </a:p>
        </p:txBody>
      </p:sp>
      <p:pic>
        <p:nvPicPr>
          <p:cNvPr id="2" name="slide 17">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7615310" y="6201237"/>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332072" fill="hold"/>
                                        <p:tgtEl>
                                          <p:spTgt spid="2"/>
                                        </p:tgtEl>
                                      </p:cBhvr>
                                    </p:cmd>
                                  </p:childTnLst>
                                </p:cTn>
                              </p:par>
                            </p:childTnLst>
                          </p:cTn>
                        </p:par>
                      </p:childTnLst>
                    </p:cTn>
                  </p:par>
                </p:childTnLst>
              </p:cTn>
              <p:nextCondLst>
                <p:cond evt="onClick" delay="0">
                  <p:tgtEl>
                    <p:spTgt spid="2"/>
                  </p:tgtEl>
                </p:cond>
              </p:nextCondLst>
            </p:seq>
            <p:audio>
              <p:cMediaNode vol="80000">
                <p:cTn id="8"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aphicFrame>
        <p:nvGraphicFramePr>
          <p:cNvPr id="19457" name="Group 1"/>
          <p:cNvGraphicFramePr>
            <a:graphicFrameLocks noGrp="1"/>
          </p:cNvGraphicFramePr>
          <p:nvPr>
            <p:extLst>
              <p:ext uri="{D42A27DB-BD31-4B8C-83A1-F6EECF244321}">
                <p14:modId xmlns:p14="http://schemas.microsoft.com/office/powerpoint/2010/main" val="4294735384"/>
              </p:ext>
            </p:extLst>
          </p:nvPr>
        </p:nvGraphicFramePr>
        <p:xfrm>
          <a:off x="200025" y="4673847"/>
          <a:ext cx="8424862" cy="755650"/>
        </p:xfrm>
        <a:graphic>
          <a:graphicData uri="http://schemas.openxmlformats.org/drawingml/2006/table">
            <a:tbl>
              <a:tblPr/>
              <a:tblGrid>
                <a:gridCol w="1870075">
                  <a:extLst>
                    <a:ext uri="{9D8B030D-6E8A-4147-A177-3AD203B41FA5}">
                      <a16:colId xmlns:a16="http://schemas.microsoft.com/office/drawing/2014/main" xmlns="" val="1159335538"/>
                    </a:ext>
                  </a:extLst>
                </a:gridCol>
                <a:gridCol w="1089025">
                  <a:extLst>
                    <a:ext uri="{9D8B030D-6E8A-4147-A177-3AD203B41FA5}">
                      <a16:colId xmlns:a16="http://schemas.microsoft.com/office/drawing/2014/main" xmlns="" val="2735843759"/>
                    </a:ext>
                  </a:extLst>
                </a:gridCol>
                <a:gridCol w="1250950">
                  <a:extLst>
                    <a:ext uri="{9D8B030D-6E8A-4147-A177-3AD203B41FA5}">
                      <a16:colId xmlns:a16="http://schemas.microsoft.com/office/drawing/2014/main" xmlns="" val="3102624908"/>
                    </a:ext>
                  </a:extLst>
                </a:gridCol>
                <a:gridCol w="912812">
                  <a:extLst>
                    <a:ext uri="{9D8B030D-6E8A-4147-A177-3AD203B41FA5}">
                      <a16:colId xmlns:a16="http://schemas.microsoft.com/office/drawing/2014/main" xmlns="" val="3009454280"/>
                    </a:ext>
                  </a:extLst>
                </a:gridCol>
                <a:gridCol w="3302000">
                  <a:extLst>
                    <a:ext uri="{9D8B030D-6E8A-4147-A177-3AD203B41FA5}">
                      <a16:colId xmlns:a16="http://schemas.microsoft.com/office/drawing/2014/main" xmlns="" val="4221501268"/>
                    </a:ext>
                  </a:extLst>
                </a:gridCol>
              </a:tblGrid>
              <a:tr h="75565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alkalická fosfatasa (ALP)</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420-1500 nkat/l</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nemoci jater a žlučníku (při obstrukci se indukuje vyšší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synthesa</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poruchy kostí (rakovina kostí, zlomeniny..) </a:t>
                      </a:r>
                    </a:p>
                  </a:txBody>
                  <a:tcPr marL="90000" marR="90000" marT="7344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1889696693"/>
                  </a:ext>
                </a:extLst>
              </a:tr>
            </a:tbl>
          </a:graphicData>
        </a:graphic>
      </p:graphicFrame>
      <p:graphicFrame>
        <p:nvGraphicFramePr>
          <p:cNvPr id="19463" name="Group 7"/>
          <p:cNvGraphicFramePr>
            <a:graphicFrameLocks noGrp="1"/>
          </p:cNvGraphicFramePr>
          <p:nvPr>
            <p:extLst>
              <p:ext uri="{D42A27DB-BD31-4B8C-83A1-F6EECF244321}">
                <p14:modId xmlns:p14="http://schemas.microsoft.com/office/powerpoint/2010/main" val="2295219287"/>
              </p:ext>
            </p:extLst>
          </p:nvPr>
        </p:nvGraphicFramePr>
        <p:xfrm>
          <a:off x="200025" y="6669335"/>
          <a:ext cx="8426450" cy="1114425"/>
        </p:xfrm>
        <a:graphic>
          <a:graphicData uri="http://schemas.openxmlformats.org/drawingml/2006/table">
            <a:tbl>
              <a:tblPr/>
              <a:tblGrid>
                <a:gridCol w="1871663">
                  <a:extLst>
                    <a:ext uri="{9D8B030D-6E8A-4147-A177-3AD203B41FA5}">
                      <a16:colId xmlns:a16="http://schemas.microsoft.com/office/drawing/2014/main" xmlns="" val="994934769"/>
                    </a:ext>
                  </a:extLst>
                </a:gridCol>
                <a:gridCol w="1089025">
                  <a:extLst>
                    <a:ext uri="{9D8B030D-6E8A-4147-A177-3AD203B41FA5}">
                      <a16:colId xmlns:a16="http://schemas.microsoft.com/office/drawing/2014/main" xmlns="" val="3673578080"/>
                    </a:ext>
                  </a:extLst>
                </a:gridCol>
                <a:gridCol w="1252537">
                  <a:extLst>
                    <a:ext uri="{9D8B030D-6E8A-4147-A177-3AD203B41FA5}">
                      <a16:colId xmlns:a16="http://schemas.microsoft.com/office/drawing/2014/main" xmlns="" val="3266231217"/>
                    </a:ext>
                  </a:extLst>
                </a:gridCol>
                <a:gridCol w="909638">
                  <a:extLst>
                    <a:ext uri="{9D8B030D-6E8A-4147-A177-3AD203B41FA5}">
                      <a16:colId xmlns:a16="http://schemas.microsoft.com/office/drawing/2014/main" xmlns="" val="2312686750"/>
                    </a:ext>
                  </a:extLst>
                </a:gridCol>
                <a:gridCol w="3303587">
                  <a:extLst>
                    <a:ext uri="{9D8B030D-6E8A-4147-A177-3AD203B41FA5}">
                      <a16:colId xmlns:a16="http://schemas.microsoft.com/office/drawing/2014/main" xmlns="" val="1982973386"/>
                    </a:ext>
                  </a:extLst>
                </a:gridCol>
              </a:tblGrid>
              <a:tr h="11144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kyselá fosfatasa (ACP)</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M: 40-195 nkat/l</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Ž: 5-150 nkat/l</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jiné chromogenní substráty; </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typické zvýšení u karcinomu prostaty, stanovuje se též imunochemicky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prostate-specific</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antigen", PSA) - nádorový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marker</a:t>
                      </a: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2870291741"/>
                  </a:ext>
                </a:extLst>
              </a:tr>
            </a:tbl>
          </a:graphicData>
        </a:graphic>
      </p:graphicFrame>
      <p:pic>
        <p:nvPicPr>
          <p:cNvPr id="34830"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1590" y="5661223"/>
            <a:ext cx="6282698"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6" name="Obdélník 5"/>
          <p:cNvSpPr>
            <a:spLocks noChangeArrowheads="1"/>
          </p:cNvSpPr>
          <p:nvPr/>
        </p:nvSpPr>
        <p:spPr bwMode="auto">
          <a:xfrm>
            <a:off x="2571" y="451097"/>
            <a:ext cx="8970963" cy="449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cs-CZ" altLang="cs-CZ" sz="1600" dirty="0">
                <a:solidFill>
                  <a:srgbClr val="000000"/>
                </a:solidFill>
              </a:rPr>
              <a:t>Katalytickou aktivitu enzymu mohu měřit „jednoduše“, jak je popsáno v učebnici (str. 126). Mohu však také použít trik tzv. </a:t>
            </a:r>
            <a:r>
              <a:rPr lang="cs-CZ" altLang="cs-CZ" sz="1600" b="1" dirty="0">
                <a:solidFill>
                  <a:srgbClr val="000000"/>
                </a:solidFill>
              </a:rPr>
              <a:t>spřažených reakcí</a:t>
            </a:r>
            <a:r>
              <a:rPr lang="cs-CZ" altLang="cs-CZ" sz="1600" dirty="0">
                <a:solidFill>
                  <a:srgbClr val="000000"/>
                </a:solidFill>
              </a:rPr>
              <a:t>. Pokud totiž ve studované reakci </a:t>
            </a:r>
            <a:r>
              <a:rPr lang="cs-CZ" altLang="cs-CZ" sz="1600" dirty="0" smtClean="0">
                <a:solidFill>
                  <a:srgbClr val="000000"/>
                </a:solidFill>
              </a:rPr>
              <a:t>(např. </a:t>
            </a:r>
            <a:r>
              <a:rPr lang="cs-CZ" altLang="cs-CZ" sz="1600" b="1" dirty="0" err="1" smtClean="0">
                <a:solidFill>
                  <a:srgbClr val="000000"/>
                </a:solidFill>
              </a:rPr>
              <a:t>kreatinkinasa</a:t>
            </a:r>
            <a:r>
              <a:rPr lang="cs-CZ" altLang="cs-CZ" sz="1600" b="1" dirty="0" smtClean="0">
                <a:solidFill>
                  <a:srgbClr val="000000"/>
                </a:solidFill>
              </a:rPr>
              <a:t> </a:t>
            </a:r>
            <a:r>
              <a:rPr lang="cs-CZ" altLang="cs-CZ" sz="1600" b="1" dirty="0">
                <a:solidFill>
                  <a:srgbClr val="000000"/>
                </a:solidFill>
              </a:rPr>
              <a:t>na předchozím </a:t>
            </a:r>
            <a:r>
              <a:rPr lang="cs-CZ" altLang="cs-CZ" sz="1600" b="1" dirty="0" err="1" smtClean="0">
                <a:solidFill>
                  <a:srgbClr val="000000"/>
                </a:solidFill>
              </a:rPr>
              <a:t>slidu</a:t>
            </a:r>
            <a:r>
              <a:rPr lang="cs-CZ" altLang="cs-CZ" sz="1600" dirty="0" smtClean="0">
                <a:solidFill>
                  <a:srgbClr val="000000"/>
                </a:solidFill>
              </a:rPr>
              <a:t>, podrobně popsáno níže) </a:t>
            </a:r>
            <a:r>
              <a:rPr lang="cs-CZ" altLang="cs-CZ" sz="1600" dirty="0">
                <a:solidFill>
                  <a:srgbClr val="000000"/>
                </a:solidFill>
              </a:rPr>
              <a:t>vznikají produkty, které se nesnadno stanovují, mohu do směsi přidat další enzym a potřebné reaktanty tak, aby se jeden z produktů první reakce přeměňoval na jiný, snadno stanovitelný produkt. </a:t>
            </a:r>
          </a:p>
          <a:p>
            <a:pPr algn="just"/>
            <a:r>
              <a:rPr lang="cs-CZ" altLang="cs-CZ" sz="1600" dirty="0">
                <a:solidFill>
                  <a:srgbClr val="000000"/>
                </a:solidFill>
              </a:rPr>
              <a:t>V případě A přidám glukosu a NADP</a:t>
            </a:r>
            <a:r>
              <a:rPr lang="cs-CZ" altLang="cs-CZ" sz="1600" baseline="30000" dirty="0">
                <a:solidFill>
                  <a:srgbClr val="000000"/>
                </a:solidFill>
              </a:rPr>
              <a:t>+</a:t>
            </a:r>
            <a:r>
              <a:rPr lang="cs-CZ" altLang="cs-CZ" sz="1600" dirty="0">
                <a:solidFill>
                  <a:srgbClr val="000000"/>
                </a:solidFill>
              </a:rPr>
              <a:t> jakož i enzymy </a:t>
            </a:r>
            <a:r>
              <a:rPr lang="cs-CZ" altLang="cs-CZ" sz="1600" dirty="0" err="1">
                <a:solidFill>
                  <a:srgbClr val="000000"/>
                </a:solidFill>
              </a:rPr>
              <a:t>hexokinasu</a:t>
            </a:r>
            <a:r>
              <a:rPr lang="cs-CZ" altLang="cs-CZ" sz="1600" dirty="0">
                <a:solidFill>
                  <a:srgbClr val="000000"/>
                </a:solidFill>
              </a:rPr>
              <a:t> a glukosa-6-fosfátdehydro-genasu a budu měřit růst absorbance při 340 </a:t>
            </a:r>
            <a:r>
              <a:rPr lang="cs-CZ" altLang="cs-CZ" sz="1600" dirty="0" err="1">
                <a:solidFill>
                  <a:srgbClr val="000000"/>
                </a:solidFill>
              </a:rPr>
              <a:t>nm</a:t>
            </a:r>
            <a:r>
              <a:rPr lang="cs-CZ" altLang="cs-CZ" sz="1600" dirty="0">
                <a:solidFill>
                  <a:srgbClr val="000000"/>
                </a:solidFill>
              </a:rPr>
              <a:t>. V případě  B přidám </a:t>
            </a:r>
            <a:r>
              <a:rPr lang="cs-CZ" altLang="cs-CZ" sz="1600" dirty="0" err="1">
                <a:solidFill>
                  <a:srgbClr val="000000"/>
                </a:solidFill>
              </a:rPr>
              <a:t>fosfoenolpyruvát</a:t>
            </a:r>
            <a:r>
              <a:rPr lang="cs-CZ" altLang="cs-CZ" sz="1600" dirty="0">
                <a:solidFill>
                  <a:srgbClr val="000000"/>
                </a:solidFill>
              </a:rPr>
              <a:t> a NADH jakož i </a:t>
            </a:r>
            <a:r>
              <a:rPr lang="cs-CZ" altLang="cs-CZ" sz="1600" dirty="0" err="1">
                <a:solidFill>
                  <a:srgbClr val="000000"/>
                </a:solidFill>
              </a:rPr>
              <a:t>pyruvátkinasu</a:t>
            </a:r>
            <a:r>
              <a:rPr lang="cs-CZ" altLang="cs-CZ" sz="1600" dirty="0">
                <a:solidFill>
                  <a:srgbClr val="000000"/>
                </a:solidFill>
              </a:rPr>
              <a:t> a </a:t>
            </a:r>
            <a:r>
              <a:rPr lang="cs-CZ" altLang="cs-CZ" sz="1600" dirty="0" err="1">
                <a:solidFill>
                  <a:srgbClr val="000000"/>
                </a:solidFill>
              </a:rPr>
              <a:t>laktátdehydrogenasu</a:t>
            </a:r>
            <a:r>
              <a:rPr lang="cs-CZ" altLang="cs-CZ" sz="1600" dirty="0">
                <a:solidFill>
                  <a:srgbClr val="000000"/>
                </a:solidFill>
              </a:rPr>
              <a:t> a opět budu měřit absorbanci u 340 </a:t>
            </a:r>
            <a:r>
              <a:rPr lang="cs-CZ" altLang="cs-CZ" sz="1600" dirty="0" err="1">
                <a:solidFill>
                  <a:srgbClr val="000000"/>
                </a:solidFill>
              </a:rPr>
              <a:t>nm</a:t>
            </a:r>
            <a:r>
              <a:rPr lang="cs-CZ" altLang="cs-CZ" sz="1600" dirty="0">
                <a:solidFill>
                  <a:srgbClr val="000000"/>
                </a:solidFill>
              </a:rPr>
              <a:t>.</a:t>
            </a:r>
          </a:p>
          <a:p>
            <a:pPr algn="just"/>
            <a:r>
              <a:rPr lang="cs-CZ" altLang="cs-CZ" sz="1600" dirty="0">
                <a:solidFill>
                  <a:srgbClr val="000000"/>
                </a:solidFill>
              </a:rPr>
              <a:t>Aby tato finta fungovala, musí být katalytické aktivity „následných“ enzymů alespoň 10 x vyšší než u studovaného enzymu (zde CK), koncentrace všech nízkomolekulárních reaktantů musí výt vysoká (alespoň 10 x vyšší než jsou jejich </a:t>
            </a:r>
            <a:r>
              <a:rPr lang="cs-CZ" altLang="cs-CZ" sz="1600" dirty="0" err="1">
                <a:solidFill>
                  <a:srgbClr val="000000"/>
                </a:solidFill>
              </a:rPr>
              <a:t>Michaelisovy</a:t>
            </a:r>
            <a:r>
              <a:rPr lang="cs-CZ" altLang="cs-CZ" sz="1600" dirty="0">
                <a:solidFill>
                  <a:srgbClr val="000000"/>
                </a:solidFill>
              </a:rPr>
              <a:t> konstanty a všechny enzymy musejí být schopny „pracovat|“ za daných podmínek (v jednom roztoku).</a:t>
            </a:r>
          </a:p>
          <a:p>
            <a:pPr algn="just"/>
            <a:r>
              <a:rPr lang="cs-CZ" altLang="cs-CZ" sz="1600" dirty="0">
                <a:solidFill>
                  <a:srgbClr val="000000"/>
                </a:solidFill>
              </a:rPr>
              <a:t>Všimněte si jedné zde zobrazené experimentální finty: V případě A můžeme pomocí dvou následných reakcí sledovat všechny procesy, kde vzniká ATP, zatímco v případě B všechny procesy, kde vzniká ADP. Tato univerzalita se náramně hodí při použití automatů (viz </a:t>
            </a:r>
            <a:r>
              <a:rPr lang="cs-CZ" altLang="cs-CZ" sz="1600" dirty="0" err="1">
                <a:solidFill>
                  <a:srgbClr val="000000"/>
                </a:solidFill>
              </a:rPr>
              <a:t>slide</a:t>
            </a:r>
            <a:r>
              <a:rPr lang="cs-CZ" altLang="cs-CZ" sz="1600" dirty="0">
                <a:solidFill>
                  <a:srgbClr val="000000"/>
                </a:solidFill>
              </a:rPr>
              <a:t> 9).</a:t>
            </a:r>
          </a:p>
          <a:p>
            <a:endParaRPr lang="cs-CZ" altLang="cs-CZ" sz="1600" dirty="0">
              <a:solidFill>
                <a:srgbClr val="000000"/>
              </a:solidFill>
            </a:endParaRPr>
          </a:p>
          <a:p>
            <a:endParaRPr lang="cs-CZ" altLang="cs-CZ" sz="1600" dirty="0">
              <a:solidFill>
                <a:srgbClr val="000000"/>
              </a:solidFill>
            </a:endParaRPr>
          </a:p>
          <a:p>
            <a:endParaRPr lang="cs-CZ" altLang="cs-CZ" sz="1400" dirty="0"/>
          </a:p>
        </p:txBody>
      </p:sp>
      <p:pic>
        <p:nvPicPr>
          <p:cNvPr id="2" name="slide 1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627438"/>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213816" fill="hold"/>
                                        <p:tgtEl>
                                          <p:spTgt spid="2"/>
                                        </p:tgtEl>
                                      </p:cBhvr>
                                    </p:cmd>
                                  </p:childTnLst>
                                </p:cTn>
                              </p:par>
                            </p:childTnLst>
                          </p:cTn>
                        </p:par>
                      </p:childTnLst>
                    </p:cTn>
                  </p:par>
                </p:childTnLst>
              </p:cTn>
              <p:nextCondLst>
                <p:cond evt="onClick" delay="0">
                  <p:tgtEl>
                    <p:spTgt spid="2"/>
                  </p:tgtEl>
                </p:cond>
              </p:nextCondLst>
            </p:seq>
            <p:audio>
              <p:cMediaNode vol="80000">
                <p:cTn id="8"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6866"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20000">
            <a:off x="-2273300" y="-217488"/>
            <a:ext cx="12344400" cy="8147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4" name="Rectangle 1"/>
          <p:cNvSpPr txBox="1">
            <a:spLocks noChangeArrowheads="1"/>
          </p:cNvSpPr>
          <p:nvPr/>
        </p:nvSpPr>
        <p:spPr>
          <a:xfrm>
            <a:off x="457200" y="146050"/>
            <a:ext cx="8226425" cy="430213"/>
          </a:xfrm>
          <a:prstGeom prst="rect">
            <a:avLst/>
          </a:prstGeom>
        </p:spPr>
        <p:txBody>
          <a:bodyPr/>
          <a:lstStyle/>
          <a:p>
            <a:pPr algn="ctr" eaLnBrk="1" hangingPunct="1">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cs-CZ" altLang="cs-CZ" b="1" kern="0" dirty="0">
                <a:solidFill>
                  <a:srgbClr val="FF0000"/>
                </a:solidFill>
                <a:latin typeface="Times New Roman" pitchFamily="18" charset="0"/>
                <a:ea typeface="+mj-ea"/>
                <a:cs typeface="+mj-cs"/>
              </a:rPr>
              <a:t>LIPIDOVÝ SOUBOR</a:t>
            </a:r>
          </a:p>
        </p:txBody>
      </p:sp>
      <p:sp>
        <p:nvSpPr>
          <p:cNvPr id="36868" name="Obdélník 4"/>
          <p:cNvSpPr>
            <a:spLocks noChangeArrowheads="1"/>
          </p:cNvSpPr>
          <p:nvPr/>
        </p:nvSpPr>
        <p:spPr bwMode="auto">
          <a:xfrm>
            <a:off x="1187450" y="7389813"/>
            <a:ext cx="59372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cs-CZ" altLang="cs-CZ" sz="1600" b="1">
                <a:solidFill>
                  <a:schemeClr val="accent2"/>
                </a:solidFill>
              </a:rPr>
              <a:t>O lipoproteinech si povinně přečtěte v učebnici na str. 322!</a:t>
            </a:r>
          </a:p>
        </p:txBody>
      </p:sp>
      <p:pic>
        <p:nvPicPr>
          <p:cNvPr id="2" name="slide 1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78825" y="6963088"/>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94926" fill="hold"/>
                                        <p:tgtEl>
                                          <p:spTgt spid="2"/>
                                        </p:tgtEl>
                                      </p:cBhvr>
                                    </p:cmd>
                                  </p:childTnLst>
                                </p:cTn>
                              </p:par>
                            </p:childTnLst>
                          </p:cTn>
                        </p:par>
                      </p:childTnLst>
                    </p:cTn>
                  </p:par>
                </p:childTnLst>
              </p:cTn>
              <p:nextCondLst>
                <p:cond evt="onClick" delay="0">
                  <p:tgtEl>
                    <p:spTgt spid="2"/>
                  </p:tgtEl>
                </p:cond>
              </p:nextCondLst>
            </p:seq>
            <p:audio>
              <p:cMediaNode vol="80000">
                <p:cTn id="8"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Obrázek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2133600"/>
            <a:ext cx="6402387" cy="556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Obdélník 2"/>
          <p:cNvSpPr>
            <a:spLocks noChangeArrowheads="1"/>
          </p:cNvSpPr>
          <p:nvPr/>
        </p:nvSpPr>
        <p:spPr bwMode="auto">
          <a:xfrm>
            <a:off x="1476375" y="1196975"/>
            <a:ext cx="71294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cs-CZ" altLang="cs-CZ" sz="2400" b="1">
                <a:solidFill>
                  <a:srgbClr val="FF0000"/>
                </a:solidFill>
              </a:rPr>
              <a:t>Schematický obrázek krevního lipoproteinu</a:t>
            </a:r>
            <a:r>
              <a:rPr lang="cs-CZ" altLang="cs-CZ" sz="2400" b="1">
                <a:solidFill>
                  <a:srgbClr val="000000"/>
                </a:solidFill>
              </a:rPr>
              <a:t> </a:t>
            </a:r>
            <a:endParaRPr lang="cs-CZ" altLang="cs-CZ" sz="240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aphicFrame>
        <p:nvGraphicFramePr>
          <p:cNvPr id="21505" name="Group 1"/>
          <p:cNvGraphicFramePr>
            <a:graphicFrameLocks noGrp="1"/>
          </p:cNvGraphicFramePr>
          <p:nvPr/>
        </p:nvGraphicFramePr>
        <p:xfrm>
          <a:off x="250825" y="407988"/>
          <a:ext cx="8293100" cy="677863"/>
        </p:xfrm>
        <a:graphic>
          <a:graphicData uri="http://schemas.openxmlformats.org/drawingml/2006/table">
            <a:tbl>
              <a:tblPr/>
              <a:tblGrid>
                <a:gridCol w="2376488">
                  <a:extLst>
                    <a:ext uri="{9D8B030D-6E8A-4147-A177-3AD203B41FA5}">
                      <a16:colId xmlns:a16="http://schemas.microsoft.com/office/drawing/2014/main" xmlns="" val="1426955156"/>
                    </a:ext>
                  </a:extLst>
                </a:gridCol>
                <a:gridCol w="623887">
                  <a:extLst>
                    <a:ext uri="{9D8B030D-6E8A-4147-A177-3AD203B41FA5}">
                      <a16:colId xmlns:a16="http://schemas.microsoft.com/office/drawing/2014/main" xmlns="" val="3993558034"/>
                    </a:ext>
                  </a:extLst>
                </a:gridCol>
                <a:gridCol w="1257300">
                  <a:extLst>
                    <a:ext uri="{9D8B030D-6E8A-4147-A177-3AD203B41FA5}">
                      <a16:colId xmlns:a16="http://schemas.microsoft.com/office/drawing/2014/main" xmlns="" val="3583808832"/>
                    </a:ext>
                  </a:extLst>
                </a:gridCol>
                <a:gridCol w="873125">
                  <a:extLst>
                    <a:ext uri="{9D8B030D-6E8A-4147-A177-3AD203B41FA5}">
                      <a16:colId xmlns:a16="http://schemas.microsoft.com/office/drawing/2014/main" xmlns="" val="3792528938"/>
                    </a:ext>
                  </a:extLst>
                </a:gridCol>
                <a:gridCol w="3162300">
                  <a:extLst>
                    <a:ext uri="{9D8B030D-6E8A-4147-A177-3AD203B41FA5}">
                      <a16:colId xmlns:a16="http://schemas.microsoft.com/office/drawing/2014/main" xmlns="" val="1273039487"/>
                    </a:ext>
                  </a:extLst>
                </a:gridCol>
              </a:tblGrid>
              <a:tr h="67786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cholesterol celkový</a:t>
                      </a: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(volný + esterifikovaný)</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3,9-6,2 mM</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Arial" panose="020B0604020202020204" pitchFamily="34" charset="0"/>
                          <a:cs typeface="Lucida Sans Unicode" panose="020B0602030504020204" pitchFamily="34" charset="0"/>
                        </a:rPr>
                        <a:t>rizikový faktor  (oblíbené konversační téma)</a:t>
                      </a:r>
                    </a:p>
                  </a:txBody>
                  <a:tcPr marL="90000" marR="90000" marT="7344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3864688604"/>
                  </a:ext>
                </a:extLst>
              </a:tr>
            </a:tbl>
          </a:graphicData>
        </a:graphic>
      </p:graphicFrame>
      <p:pic>
        <p:nvPicPr>
          <p:cNvPr id="39944"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2988" y="1711325"/>
            <a:ext cx="7123112" cy="366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aphicFrame>
        <p:nvGraphicFramePr>
          <p:cNvPr id="2" name="Group 8"/>
          <p:cNvGraphicFramePr>
            <a:graphicFrameLocks noGrp="1"/>
          </p:cNvGraphicFramePr>
          <p:nvPr/>
        </p:nvGraphicFramePr>
        <p:xfrm>
          <a:off x="763588" y="6308725"/>
          <a:ext cx="7780337" cy="886082"/>
        </p:xfrm>
        <a:graphic>
          <a:graphicData uri="http://schemas.openxmlformats.org/drawingml/2006/table">
            <a:tbl>
              <a:tblPr/>
              <a:tblGrid>
                <a:gridCol w="1727200">
                  <a:extLst>
                    <a:ext uri="{9D8B030D-6E8A-4147-A177-3AD203B41FA5}">
                      <a16:colId xmlns:a16="http://schemas.microsoft.com/office/drawing/2014/main" xmlns="" val="1839621477"/>
                    </a:ext>
                  </a:extLst>
                </a:gridCol>
                <a:gridCol w="1004887">
                  <a:extLst>
                    <a:ext uri="{9D8B030D-6E8A-4147-A177-3AD203B41FA5}">
                      <a16:colId xmlns:a16="http://schemas.microsoft.com/office/drawing/2014/main" xmlns="" val="3718278693"/>
                    </a:ext>
                  </a:extLst>
                </a:gridCol>
                <a:gridCol w="1158875">
                  <a:extLst>
                    <a:ext uri="{9D8B030D-6E8A-4147-A177-3AD203B41FA5}">
                      <a16:colId xmlns:a16="http://schemas.microsoft.com/office/drawing/2014/main" xmlns="" val="4223821043"/>
                    </a:ext>
                  </a:extLst>
                </a:gridCol>
                <a:gridCol w="839788">
                  <a:extLst>
                    <a:ext uri="{9D8B030D-6E8A-4147-A177-3AD203B41FA5}">
                      <a16:colId xmlns:a16="http://schemas.microsoft.com/office/drawing/2014/main" xmlns="" val="3268859071"/>
                    </a:ext>
                  </a:extLst>
                </a:gridCol>
                <a:gridCol w="3049587">
                  <a:extLst>
                    <a:ext uri="{9D8B030D-6E8A-4147-A177-3AD203B41FA5}">
                      <a16:colId xmlns:a16="http://schemas.microsoft.com/office/drawing/2014/main" xmlns="" val="3427259240"/>
                    </a:ext>
                  </a:extLst>
                </a:gridCol>
              </a:tblGrid>
              <a:tr h="3651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HDL-cholesterol</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0,8-2,0 mM</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"hodný" cholesterol</a:t>
                      </a:r>
                      <a:r>
                        <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a:t>
                      </a:r>
                    </a:p>
                  </a:txBody>
                  <a:tcPr marL="90000" marR="90000" marT="7200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3982204994"/>
                  </a:ext>
                </a:extLst>
              </a:tr>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LDL-cholesterol</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1,8-5,0 mM</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"zlý" cholesterol (přenos cholesterolu do tkání)</a:t>
                      </a:r>
                    </a:p>
                  </a:txBody>
                  <a:tcPr marL="90000" marR="90000" marT="73440"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4048108847"/>
                  </a:ext>
                </a:extLst>
              </a:tr>
            </a:tbl>
          </a:graphicData>
        </a:graphic>
      </p:graphicFrame>
      <p:pic>
        <p:nvPicPr>
          <p:cNvPr id="39956" name="Picture 2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22425" y="1561300"/>
            <a:ext cx="554990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slide 2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861300" y="5234781"/>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3"/>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229940" fill="hold"/>
                                        <p:tgtEl>
                                          <p:spTgt spid="3"/>
                                        </p:tgtEl>
                                      </p:cBhvr>
                                    </p:cmd>
                                  </p:childTnLst>
                                </p:cTn>
                              </p:par>
                            </p:childTnLst>
                          </p:cTn>
                        </p:par>
                      </p:childTnLst>
                    </p:cTn>
                  </p:par>
                </p:childTnLst>
              </p:cTn>
              <p:nextCondLst>
                <p:cond evt="onClick" delay="0">
                  <p:tgtEl>
                    <p:spTgt spid="3"/>
                  </p:tgtEl>
                </p:cond>
              </p:nextCondLst>
            </p:seq>
            <p:audio>
              <p:cMediaNode vol="80000">
                <p:cTn id="8" fill="hold" display="0">
                  <p:stCondLst>
                    <p:cond delay="indefinite"/>
                  </p:stCondLst>
                  <p:endCondLst>
                    <p:cond evt="onStopAudio" delay="0">
                      <p:tgtEl>
                        <p:sldTgt/>
                      </p:tgtEl>
                    </p:cond>
                  </p:endCondLst>
                </p:cTn>
                <p:tgtEl>
                  <p:spTgt spid="3"/>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1986"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8063" y="1844675"/>
            <a:ext cx="7308850" cy="268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aphicFrame>
        <p:nvGraphicFramePr>
          <p:cNvPr id="2" name="Group 2"/>
          <p:cNvGraphicFramePr>
            <a:graphicFrameLocks noGrp="1"/>
          </p:cNvGraphicFramePr>
          <p:nvPr/>
        </p:nvGraphicFramePr>
        <p:xfrm>
          <a:off x="1331913" y="5229225"/>
          <a:ext cx="6662737" cy="1014413"/>
        </p:xfrm>
        <a:graphic>
          <a:graphicData uri="http://schemas.openxmlformats.org/drawingml/2006/table">
            <a:tbl>
              <a:tblPr/>
              <a:tblGrid>
                <a:gridCol w="1479550">
                  <a:extLst>
                    <a:ext uri="{9D8B030D-6E8A-4147-A177-3AD203B41FA5}">
                      <a16:colId xmlns:a16="http://schemas.microsoft.com/office/drawing/2014/main" xmlns="" val="3532857067"/>
                    </a:ext>
                  </a:extLst>
                </a:gridCol>
                <a:gridCol w="860425">
                  <a:extLst>
                    <a:ext uri="{9D8B030D-6E8A-4147-A177-3AD203B41FA5}">
                      <a16:colId xmlns:a16="http://schemas.microsoft.com/office/drawing/2014/main" xmlns="" val="710367355"/>
                    </a:ext>
                  </a:extLst>
                </a:gridCol>
                <a:gridCol w="992187">
                  <a:extLst>
                    <a:ext uri="{9D8B030D-6E8A-4147-A177-3AD203B41FA5}">
                      <a16:colId xmlns:a16="http://schemas.microsoft.com/office/drawing/2014/main" xmlns="" val="1028443461"/>
                    </a:ext>
                  </a:extLst>
                </a:gridCol>
                <a:gridCol w="720725">
                  <a:extLst>
                    <a:ext uri="{9D8B030D-6E8A-4147-A177-3AD203B41FA5}">
                      <a16:colId xmlns:a16="http://schemas.microsoft.com/office/drawing/2014/main" xmlns="" val="4195574096"/>
                    </a:ext>
                  </a:extLst>
                </a:gridCol>
                <a:gridCol w="2609850">
                  <a:extLst>
                    <a:ext uri="{9D8B030D-6E8A-4147-A177-3AD203B41FA5}">
                      <a16:colId xmlns:a16="http://schemas.microsoft.com/office/drawing/2014/main" xmlns="" val="2641811466"/>
                    </a:ext>
                  </a:extLst>
                </a:gridCol>
              </a:tblGrid>
              <a:tr h="63658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ELFO lipoproteinů</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3808"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3808"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na agarosovém filmu</a:t>
                      </a:r>
                    </a:p>
                  </a:txBody>
                  <a:tcPr marL="90000" marR="90000" marT="7200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4270005080"/>
                  </a:ext>
                </a:extLst>
              </a:tr>
              <a:tr h="3778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ApoA</a:t>
                      </a:r>
                      <a:r>
                        <a:rPr kumimoji="0" lang="cs-CZ" altLang="cs-CZ" sz="1400" b="0" i="0" u="none" strike="noStrike" cap="none" normalizeH="0" baseline="-14000" smtClean="0">
                          <a:ln>
                            <a:noFill/>
                          </a:ln>
                          <a:solidFill>
                            <a:srgbClr val="000000"/>
                          </a:solidFill>
                          <a:effectLst/>
                          <a:latin typeface="Times New Roman" panose="02020603050405020304" pitchFamily="18" charset="0"/>
                          <a:cs typeface="Lucida Sans Unicode" panose="020B0602030504020204" pitchFamily="34" charset="0"/>
                        </a:rPr>
                        <a:t>1, </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ApoA</a:t>
                      </a:r>
                      <a:r>
                        <a:rPr kumimoji="0" lang="cs-CZ" altLang="cs-CZ" sz="1400" b="0" i="0" u="none" strike="noStrike" cap="none" normalizeH="0" baseline="-14000" smtClean="0">
                          <a:ln>
                            <a:noFill/>
                          </a:ln>
                          <a:solidFill>
                            <a:srgbClr val="000000"/>
                          </a:solidFill>
                          <a:effectLst/>
                          <a:latin typeface="Times New Roman" panose="02020603050405020304" pitchFamily="18" charset="0"/>
                          <a:cs typeface="Lucida Sans Unicode" panose="020B0602030504020204" pitchFamily="34" charset="0"/>
                        </a:rPr>
                        <a:t>2</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3808"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3808"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3808"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viz proteiny</a:t>
                      </a:r>
                    </a:p>
                  </a:txBody>
                  <a:tcPr marL="90000" marR="90000" marT="73440"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776907867"/>
                  </a:ext>
                </a:extLst>
              </a:tr>
            </a:tbl>
          </a:graphicData>
        </a:graphic>
      </p:graphicFrame>
      <p:graphicFrame>
        <p:nvGraphicFramePr>
          <p:cNvPr id="3" name="Tabulka 2"/>
          <p:cNvGraphicFramePr>
            <a:graphicFrameLocks noGrp="1"/>
          </p:cNvGraphicFramePr>
          <p:nvPr/>
        </p:nvGraphicFramePr>
        <p:xfrm>
          <a:off x="536575" y="908050"/>
          <a:ext cx="7780337" cy="709613"/>
        </p:xfrm>
        <a:graphic>
          <a:graphicData uri="http://schemas.openxmlformats.org/drawingml/2006/table">
            <a:tbl>
              <a:tblPr/>
              <a:tblGrid>
                <a:gridCol w="1727200">
                  <a:extLst>
                    <a:ext uri="{9D8B030D-6E8A-4147-A177-3AD203B41FA5}">
                      <a16:colId xmlns:a16="http://schemas.microsoft.com/office/drawing/2014/main" xmlns="" val="1025703217"/>
                    </a:ext>
                  </a:extLst>
                </a:gridCol>
                <a:gridCol w="1004887">
                  <a:extLst>
                    <a:ext uri="{9D8B030D-6E8A-4147-A177-3AD203B41FA5}">
                      <a16:colId xmlns:a16="http://schemas.microsoft.com/office/drawing/2014/main" xmlns="" val="4030213248"/>
                    </a:ext>
                  </a:extLst>
                </a:gridCol>
                <a:gridCol w="1158875">
                  <a:extLst>
                    <a:ext uri="{9D8B030D-6E8A-4147-A177-3AD203B41FA5}">
                      <a16:colId xmlns:a16="http://schemas.microsoft.com/office/drawing/2014/main" xmlns="" val="3731371002"/>
                    </a:ext>
                  </a:extLst>
                </a:gridCol>
                <a:gridCol w="839788">
                  <a:extLst>
                    <a:ext uri="{9D8B030D-6E8A-4147-A177-3AD203B41FA5}">
                      <a16:colId xmlns:a16="http://schemas.microsoft.com/office/drawing/2014/main" xmlns="" val="1180078301"/>
                    </a:ext>
                  </a:extLst>
                </a:gridCol>
                <a:gridCol w="3049587">
                  <a:extLst>
                    <a:ext uri="{9D8B030D-6E8A-4147-A177-3AD203B41FA5}">
                      <a16:colId xmlns:a16="http://schemas.microsoft.com/office/drawing/2014/main" xmlns="" val="4062084335"/>
                    </a:ext>
                  </a:extLst>
                </a:gridCol>
              </a:tblGrid>
              <a:tr h="7096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triacylglyceroly</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(triglyceridy - fuj)</a:t>
                      </a:r>
                    </a:p>
                  </a:txBody>
                  <a:tcPr marL="90000" marR="90000" marT="73440" marB="46800" horzOverflow="overflow">
                    <a:lnL>
                      <a:noFill/>
                    </a:lnL>
                    <a:lnR>
                      <a:noFill/>
                    </a:lnR>
                    <a:lnT>
                      <a:noFill/>
                    </a:lnT>
                    <a:lnB>
                      <a:noFill/>
                    </a:lnB>
                    <a:lnTlToBr>
                      <a:noFill/>
                    </a:lnTlToBr>
                    <a:lnBlToTr>
                      <a:noFill/>
                    </a:lnBlToTr>
                    <a:solidFill>
                      <a:schemeClr val="bg2">
                        <a:lumMod val="20000"/>
                        <a:lumOff val="80000"/>
                      </a:schemeClr>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chemeClr val="bg2">
                        <a:lumMod val="20000"/>
                        <a:lumOff val="80000"/>
                      </a:schemeClr>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0,3-1,7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mM</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(jako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triolein</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chemeClr val="bg2">
                        <a:lumMod val="20000"/>
                        <a:lumOff val="80000"/>
                      </a:schemeClr>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chemeClr val="bg2">
                        <a:lumMod val="20000"/>
                        <a:lumOff val="80000"/>
                      </a:schemeClr>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hydrolysa mikrobiální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lipasou</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a:t>
                      </a:r>
                    </a:p>
                  </a:txBody>
                  <a:tcPr marL="90000" marR="90000" marT="73440" marB="46800" horzOverflow="overflow">
                    <a:lnL>
                      <a:noFill/>
                    </a:lnL>
                    <a:lnR>
                      <a:noFill/>
                    </a:lnR>
                    <a:lnT>
                      <a:noFill/>
                    </a:lnT>
                    <a:lnB>
                      <a:noFill/>
                    </a:lnB>
                    <a:lnTlToBr>
                      <a:noFill/>
                    </a:lnTlToBr>
                    <a:lnBlToTr>
                      <a:noFill/>
                    </a:lnBlToTr>
                    <a:solidFill>
                      <a:schemeClr val="bg2">
                        <a:lumMod val="20000"/>
                        <a:lumOff val="80000"/>
                      </a:schemeClr>
                    </a:solidFill>
                  </a:tcPr>
                </a:tc>
                <a:extLst>
                  <a:ext uri="{0D108BD9-81ED-4DB2-BD59-A6C34878D82A}">
                    <a16:rowId xmlns:a16="http://schemas.microsoft.com/office/drawing/2014/main" xmlns="" val="3052105884"/>
                  </a:ext>
                </a:extLst>
              </a:tr>
            </a:tbl>
          </a:graphicData>
        </a:graphic>
      </p:graphicFrame>
      <p:pic>
        <p:nvPicPr>
          <p:cNvPr id="4" name="slude 2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596336" y="6635750"/>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136759" fill="hold"/>
                                        <p:tgtEl>
                                          <p:spTgt spid="4"/>
                                        </p:tgtEl>
                                      </p:cBhvr>
                                    </p:cmd>
                                  </p:childTnLst>
                                </p:cTn>
                              </p:par>
                            </p:childTnLst>
                          </p:cTn>
                        </p:par>
                      </p:childTnLst>
                    </p:cTn>
                  </p:par>
                </p:childTnLst>
              </p:cTn>
              <p:nextCondLst>
                <p:cond evt="onClick" delay="0">
                  <p:tgtEl>
                    <p:spTgt spid="4"/>
                  </p:tgtEl>
                </p:cond>
              </p:nextCondLst>
            </p:seq>
            <p:audio>
              <p:cMediaNode vol="80000">
                <p:cTn id="8"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4034"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049" y="1556767"/>
            <a:ext cx="8851900" cy="485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44035" name="Obdélník 2"/>
          <p:cNvSpPr>
            <a:spLocks noChangeArrowheads="1"/>
          </p:cNvSpPr>
          <p:nvPr/>
        </p:nvSpPr>
        <p:spPr bwMode="auto">
          <a:xfrm>
            <a:off x="1008062" y="332631"/>
            <a:ext cx="712787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cs-CZ" altLang="cs-CZ" b="1" dirty="0">
                <a:solidFill>
                  <a:schemeClr val="tx1"/>
                </a:solidFill>
              </a:rPr>
              <a:t>Ukázka tabulky, která pomáhá lékařům při diagnose chorob, souvisejících s poruchami lipidového metabolismu tak, jak to vyplývá z klinicko-biochemických dat</a:t>
            </a:r>
          </a:p>
        </p:txBody>
      </p:sp>
      <p:pic>
        <p:nvPicPr>
          <p:cNvPr id="2" name="slide 2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020272" y="6730667"/>
            <a:ext cx="609600" cy="609600"/>
          </a:xfrm>
          <a:prstGeom prst="rect">
            <a:avLst/>
          </a:prstGeom>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44144" fill="hold"/>
                                        <p:tgtEl>
                                          <p:spTgt spid="2"/>
                                        </p:tgtEl>
                                      </p:cBhvr>
                                    </p:cmd>
                                  </p:childTnLst>
                                </p:cTn>
                              </p:par>
                            </p:childTnLst>
                          </p:cTn>
                        </p:par>
                      </p:childTnLst>
                    </p:cTn>
                  </p:par>
                </p:childTnLst>
              </p:cTn>
              <p:nextCondLst>
                <p:cond evt="onClick" delay="0">
                  <p:tgtEl>
                    <p:spTgt spid="2"/>
                  </p:tgtEl>
                </p:cond>
              </p:nextCondLst>
            </p:seq>
            <p:audio>
              <p:cMediaNode vol="80000">
                <p:cTn id="8"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1"/>
          <p:cNvSpPr>
            <a:spLocks noGrp="1" noChangeArrowheads="1"/>
          </p:cNvSpPr>
          <p:nvPr>
            <p:ph type="title"/>
          </p:nvPr>
        </p:nvSpPr>
        <p:spPr>
          <a:xfrm>
            <a:off x="457200" y="146050"/>
            <a:ext cx="8226425" cy="430213"/>
          </a:xfrm>
        </p:spPr>
        <p:txBody>
          <a:bodyPr/>
          <a:lstStyle/>
          <a:p>
            <a:pPr eaLnBrk="1" hangingPunct="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800" b="1" smtClean="0">
                <a:solidFill>
                  <a:srgbClr val="FF0000"/>
                </a:solidFill>
                <a:latin typeface="Times New Roman" panose="02020603050405020304" pitchFamily="18" charset="0"/>
              </a:rPr>
              <a:t>PANKREATICKÝ SOUBOR</a:t>
            </a:r>
          </a:p>
        </p:txBody>
      </p:sp>
      <p:graphicFrame>
        <p:nvGraphicFramePr>
          <p:cNvPr id="2" name="Group 2"/>
          <p:cNvGraphicFramePr>
            <a:graphicFrameLocks noGrp="1"/>
          </p:cNvGraphicFramePr>
          <p:nvPr/>
        </p:nvGraphicFramePr>
        <p:xfrm>
          <a:off x="395288" y="619125"/>
          <a:ext cx="8355012" cy="1698118"/>
        </p:xfrm>
        <a:graphic>
          <a:graphicData uri="http://schemas.openxmlformats.org/drawingml/2006/table">
            <a:tbl>
              <a:tblPr/>
              <a:tblGrid>
                <a:gridCol w="1855787">
                  <a:extLst>
                    <a:ext uri="{9D8B030D-6E8A-4147-A177-3AD203B41FA5}">
                      <a16:colId xmlns:a16="http://schemas.microsoft.com/office/drawing/2014/main" xmlns="" val="740865762"/>
                    </a:ext>
                  </a:extLst>
                </a:gridCol>
                <a:gridCol w="1079500">
                  <a:extLst>
                    <a:ext uri="{9D8B030D-6E8A-4147-A177-3AD203B41FA5}">
                      <a16:colId xmlns:a16="http://schemas.microsoft.com/office/drawing/2014/main" xmlns="" val="2499023146"/>
                    </a:ext>
                  </a:extLst>
                </a:gridCol>
                <a:gridCol w="1244600">
                  <a:extLst>
                    <a:ext uri="{9D8B030D-6E8A-4147-A177-3AD203B41FA5}">
                      <a16:colId xmlns:a16="http://schemas.microsoft.com/office/drawing/2014/main" xmlns="" val="2809552612"/>
                    </a:ext>
                  </a:extLst>
                </a:gridCol>
                <a:gridCol w="901700">
                  <a:extLst>
                    <a:ext uri="{9D8B030D-6E8A-4147-A177-3AD203B41FA5}">
                      <a16:colId xmlns:a16="http://schemas.microsoft.com/office/drawing/2014/main" xmlns="" val="229635914"/>
                    </a:ext>
                  </a:extLst>
                </a:gridCol>
                <a:gridCol w="3273425">
                  <a:extLst>
                    <a:ext uri="{9D8B030D-6E8A-4147-A177-3AD203B41FA5}">
                      <a16:colId xmlns:a16="http://schemas.microsoft.com/office/drawing/2014/main" xmlns="" val="3827879390"/>
                    </a:ext>
                  </a:extLst>
                </a:gridCol>
              </a:tblGrid>
              <a:tr h="10509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104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1" i="0" u="none" strike="noStrike" cap="none" normalizeH="0" baseline="0" smtClean="0">
                          <a:ln>
                            <a:noFill/>
                          </a:ln>
                          <a:solidFill>
                            <a:srgbClr val="000000"/>
                          </a:solidFill>
                          <a:effectLst/>
                          <a:latin typeface="Symbol" panose="05050102010706020507" pitchFamily="18" charset="2"/>
                          <a:cs typeface="Lucida Sans Unicode" panose="020B0602030504020204" pitchFamily="34" charset="0"/>
                        </a:rPr>
                        <a:t></a:t>
                      </a:r>
                      <a:r>
                        <a:rPr kumimoji="0" lang="cs-CZ" altLang="cs-CZ" sz="16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-amylasa</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(celková)</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pankreatická (jiný isoelektrický bod) - stanovuje se zvlášť</a:t>
                      </a:r>
                    </a:p>
                  </a:txBody>
                  <a:tcPr marL="90000" marR="90000" marT="4680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též U</a:t>
                      </a:r>
                    </a:p>
                  </a:txBody>
                  <a:tcPr marL="90000" marR="90000" marT="7146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0,47-1,67 </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μ</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kat/l</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0,2-8,0 </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μ</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kat/l</a:t>
                      </a:r>
                    </a:p>
                    <a:p>
                      <a:pPr marL="0" marR="0" lvl="0" indent="0" algn="ctr" defTabSz="449263" rtl="0" eaLnBrk="1" fontAlgn="base" latinLnBrk="0" hangingPunct="0">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0">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0,22-0,88 </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μ</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kat/l</a:t>
                      </a:r>
                    </a:p>
                  </a:txBody>
                  <a:tcPr marL="90000" marR="90000" marT="7146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146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pochází především z pankreatu a slinných žláz, zvýšení u pankreatitidy, ale také u nejrůznějších onemocnění v dutině břišní (i u apendicitidy...) a dalších poruch (popáleniny...) - příčina neznámá</a:t>
                      </a:r>
                    </a:p>
                  </a:txBody>
                  <a:tcPr marL="90000" marR="90000" marT="7146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4195700094"/>
                  </a:ext>
                </a:extLst>
              </a:tr>
            </a:tbl>
          </a:graphicData>
        </a:graphic>
      </p:graphicFrame>
      <p:graphicFrame>
        <p:nvGraphicFramePr>
          <p:cNvPr id="25608" name="Group 8"/>
          <p:cNvGraphicFramePr>
            <a:graphicFrameLocks noGrp="1"/>
          </p:cNvGraphicFramePr>
          <p:nvPr/>
        </p:nvGraphicFramePr>
        <p:xfrm>
          <a:off x="26988" y="5573713"/>
          <a:ext cx="9009062" cy="735480"/>
        </p:xfrm>
        <a:graphic>
          <a:graphicData uri="http://schemas.openxmlformats.org/drawingml/2006/table">
            <a:tbl>
              <a:tblPr/>
              <a:tblGrid>
                <a:gridCol w="2000250">
                  <a:extLst>
                    <a:ext uri="{9D8B030D-6E8A-4147-A177-3AD203B41FA5}">
                      <a16:colId xmlns:a16="http://schemas.microsoft.com/office/drawing/2014/main" xmlns="" val="1504535869"/>
                    </a:ext>
                  </a:extLst>
                </a:gridCol>
                <a:gridCol w="1163637">
                  <a:extLst>
                    <a:ext uri="{9D8B030D-6E8A-4147-A177-3AD203B41FA5}">
                      <a16:colId xmlns:a16="http://schemas.microsoft.com/office/drawing/2014/main" xmlns="" val="341759599"/>
                    </a:ext>
                  </a:extLst>
                </a:gridCol>
                <a:gridCol w="1341438">
                  <a:extLst>
                    <a:ext uri="{9D8B030D-6E8A-4147-A177-3AD203B41FA5}">
                      <a16:colId xmlns:a16="http://schemas.microsoft.com/office/drawing/2014/main" xmlns="" val="3709036006"/>
                    </a:ext>
                  </a:extLst>
                </a:gridCol>
                <a:gridCol w="598487">
                  <a:extLst>
                    <a:ext uri="{9D8B030D-6E8A-4147-A177-3AD203B41FA5}">
                      <a16:colId xmlns:a16="http://schemas.microsoft.com/office/drawing/2014/main" xmlns="" val="3864839215"/>
                    </a:ext>
                  </a:extLst>
                </a:gridCol>
                <a:gridCol w="3905250">
                  <a:extLst>
                    <a:ext uri="{9D8B030D-6E8A-4147-A177-3AD203B41FA5}">
                      <a16:colId xmlns:a16="http://schemas.microsoft.com/office/drawing/2014/main" xmlns="" val="4137318837"/>
                    </a:ext>
                  </a:extLst>
                </a:gridCol>
              </a:tblGrid>
              <a:tr h="6572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lipasa</a:t>
                      </a:r>
                    </a:p>
                  </a:txBody>
                  <a:tcPr marL="90000" marR="90000" marT="7146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146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470-4700 nkat/l</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146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5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alkalim. titrace, stanovení volného glycerolu;</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5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působí na mezifází (pomocný protein kolipasa);</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5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zánět nebo obstrukce ve vývodu z pankreatu </a:t>
                      </a:r>
                    </a:p>
                  </a:txBody>
                  <a:tcPr marL="90000" marR="90000" marT="7146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1025957005"/>
                  </a:ext>
                </a:extLst>
              </a:tr>
            </a:tbl>
          </a:graphicData>
        </a:graphic>
      </p:graphicFrame>
      <p:sp>
        <p:nvSpPr>
          <p:cNvPr id="46095" name="Rectangle 14"/>
          <p:cNvSpPr>
            <a:spLocks noChangeArrowheads="1"/>
          </p:cNvSpPr>
          <p:nvPr/>
        </p:nvSpPr>
        <p:spPr bwMode="auto">
          <a:xfrm>
            <a:off x="750888" y="6356350"/>
            <a:ext cx="7304087"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nchor="ct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spcBef>
                <a:spcPct val="0"/>
              </a:spcBef>
              <a:buClrTx/>
              <a:buFontTx/>
              <a:buNone/>
            </a:pPr>
            <a:r>
              <a:rPr lang="cs-CZ" altLang="cs-CZ" sz="1400" i="1">
                <a:latin typeface="Times New Roman" panose="02020603050405020304" pitchFamily="18" charset="0"/>
              </a:rPr>
              <a:t>                                                                           </a:t>
            </a:r>
            <a:r>
              <a:rPr lang="cs-CZ" altLang="cs-CZ" sz="1400" i="1">
                <a:latin typeface="Times New Roman" panose="02020603050405020304" pitchFamily="18" charset="0"/>
                <a:cs typeface="Times New Roman" panose="02020603050405020304" pitchFamily="18" charset="0"/>
              </a:rPr>
              <a:t>lipasa + kolipasa</a:t>
            </a:r>
          </a:p>
          <a:p>
            <a:pPr>
              <a:spcBef>
                <a:spcPct val="0"/>
              </a:spcBef>
              <a:buClrTx/>
              <a:buFontTx/>
              <a:buNone/>
            </a:pPr>
            <a:r>
              <a:rPr lang="cs-CZ" altLang="cs-CZ" sz="1400">
                <a:latin typeface="Times New Roman" panose="02020603050405020304" pitchFamily="18" charset="0"/>
              </a:rPr>
              <a:t>               </a:t>
            </a:r>
            <a:r>
              <a:rPr lang="cs-CZ" altLang="cs-CZ" sz="1400">
                <a:latin typeface="Times New Roman" panose="02020603050405020304" pitchFamily="18" charset="0"/>
                <a:cs typeface="Times New Roman" panose="02020603050405020304" pitchFamily="18" charset="0"/>
              </a:rPr>
              <a:t>1-oleoyl-2,3-diacetylglycerol + H</a:t>
            </a:r>
            <a:r>
              <a:rPr lang="cs-CZ" altLang="cs-CZ" sz="1400" baseline="-30000">
                <a:latin typeface="Times New Roman" panose="02020603050405020304" pitchFamily="18" charset="0"/>
                <a:cs typeface="Times New Roman" panose="02020603050405020304" pitchFamily="18" charset="0"/>
              </a:rPr>
              <a:t>2</a:t>
            </a:r>
            <a:r>
              <a:rPr lang="cs-CZ" altLang="cs-CZ" sz="1400">
                <a:latin typeface="Times New Roman" panose="02020603050405020304" pitchFamily="18" charset="0"/>
                <a:cs typeface="Times New Roman" panose="02020603050405020304" pitchFamily="18" charset="0"/>
              </a:rPr>
              <a:t>O  </a:t>
            </a:r>
            <a:r>
              <a:rPr lang="cs-CZ" altLang="cs-CZ" sz="1400">
                <a:latin typeface="Symbol" panose="05050102010706020507" pitchFamily="18" charset="2"/>
                <a:cs typeface="Times New Roman" panose="02020603050405020304" pitchFamily="18" charset="0"/>
              </a:rPr>
              <a:t></a:t>
            </a:r>
            <a:r>
              <a:rPr lang="cs-CZ" altLang="cs-CZ" sz="1400">
                <a:latin typeface="Times New Roman" panose="02020603050405020304" pitchFamily="18" charset="0"/>
                <a:cs typeface="Times New Roman" panose="02020603050405020304" pitchFamily="18" charset="0"/>
              </a:rPr>
              <a:t> 2,3-diacetylglycerol + oleová kys.</a:t>
            </a:r>
          </a:p>
          <a:p>
            <a:pPr>
              <a:spcBef>
                <a:spcPts val="600"/>
              </a:spcBef>
              <a:buClrTx/>
              <a:buFontTx/>
              <a:buNone/>
            </a:pPr>
            <a:r>
              <a:rPr lang="cs-CZ" altLang="cs-CZ" sz="1400">
                <a:latin typeface="Times New Roman" panose="02020603050405020304" pitchFamily="18" charset="0"/>
                <a:cs typeface="Times New Roman" panose="02020603050405020304" pitchFamily="18" charset="0"/>
              </a:rPr>
              <a:t>                                                           </a:t>
            </a:r>
            <a:r>
              <a:rPr lang="cs-CZ" altLang="cs-CZ" sz="1400">
                <a:latin typeface="Times New Roman" panose="02020603050405020304" pitchFamily="18" charset="0"/>
              </a:rPr>
              <a:t>           </a:t>
            </a:r>
            <a:r>
              <a:rPr lang="cs-CZ" altLang="cs-CZ" sz="1400" i="1">
                <a:latin typeface="Times New Roman" panose="02020603050405020304" pitchFamily="18" charset="0"/>
                <a:cs typeface="Times New Roman" panose="02020603050405020304" pitchFamily="18" charset="0"/>
              </a:rPr>
              <a:t>diacetinasa</a:t>
            </a:r>
          </a:p>
          <a:p>
            <a:pPr>
              <a:spcBef>
                <a:spcPct val="0"/>
              </a:spcBef>
              <a:buClrTx/>
              <a:buFontTx/>
              <a:buNone/>
            </a:pPr>
            <a:r>
              <a:rPr lang="cs-CZ" altLang="cs-CZ" sz="1400">
                <a:latin typeface="Times New Roman" panose="02020603050405020304" pitchFamily="18" charset="0"/>
                <a:cs typeface="Times New Roman" panose="02020603050405020304" pitchFamily="18" charset="0"/>
              </a:rPr>
              <a:t>   </a:t>
            </a:r>
            <a:r>
              <a:rPr lang="cs-CZ" altLang="cs-CZ" sz="1400">
                <a:latin typeface="Times New Roman" panose="02020603050405020304" pitchFamily="18" charset="0"/>
              </a:rPr>
              <a:t>             </a:t>
            </a:r>
            <a:r>
              <a:rPr lang="cs-CZ" altLang="cs-CZ" sz="1400">
                <a:latin typeface="Times New Roman" panose="02020603050405020304" pitchFamily="18" charset="0"/>
                <a:cs typeface="Times New Roman" panose="02020603050405020304" pitchFamily="18" charset="0"/>
              </a:rPr>
              <a:t>2,3-diacetylglycerol + 2 H</a:t>
            </a:r>
            <a:r>
              <a:rPr lang="cs-CZ" altLang="cs-CZ" sz="1400" baseline="-30000">
                <a:latin typeface="Times New Roman" panose="02020603050405020304" pitchFamily="18" charset="0"/>
                <a:cs typeface="Times New Roman" panose="02020603050405020304" pitchFamily="18" charset="0"/>
              </a:rPr>
              <a:t>2</a:t>
            </a:r>
            <a:r>
              <a:rPr lang="cs-CZ" altLang="cs-CZ" sz="1400">
                <a:latin typeface="Times New Roman" panose="02020603050405020304" pitchFamily="18" charset="0"/>
                <a:cs typeface="Times New Roman" panose="02020603050405020304" pitchFamily="18" charset="0"/>
              </a:rPr>
              <a:t>O </a:t>
            </a:r>
            <a:r>
              <a:rPr lang="cs-CZ" altLang="cs-CZ" sz="1400">
                <a:latin typeface="Symbol" panose="05050102010706020507" pitchFamily="18" charset="2"/>
                <a:cs typeface="Times New Roman" panose="02020603050405020304" pitchFamily="18" charset="0"/>
              </a:rPr>
              <a:t></a:t>
            </a:r>
            <a:r>
              <a:rPr lang="cs-CZ" altLang="cs-CZ" sz="1400">
                <a:latin typeface="Times New Roman" panose="02020603050405020304" pitchFamily="18" charset="0"/>
                <a:cs typeface="Times New Roman" panose="02020603050405020304" pitchFamily="18" charset="0"/>
              </a:rPr>
              <a:t> glycerol + 2 octová kys.</a:t>
            </a:r>
          </a:p>
          <a:p>
            <a:pPr>
              <a:spcBef>
                <a:spcPct val="0"/>
              </a:spcBef>
              <a:buClrTx/>
              <a:buFontTx/>
              <a:buNone/>
            </a:pPr>
            <a:r>
              <a:rPr lang="cs-CZ" altLang="cs-CZ" sz="1400">
                <a:latin typeface="Times New Roman" panose="02020603050405020304" pitchFamily="18" charset="0"/>
                <a:cs typeface="Times New Roman" panose="02020603050405020304" pitchFamily="18" charset="0"/>
              </a:rPr>
              <a:t>                                    </a:t>
            </a:r>
          </a:p>
          <a:p>
            <a:pPr>
              <a:spcBef>
                <a:spcPct val="0"/>
              </a:spcBef>
              <a:buClrTx/>
              <a:buFontTx/>
              <a:buNone/>
            </a:pPr>
            <a:r>
              <a:rPr lang="cs-CZ" altLang="cs-CZ" sz="1400">
                <a:latin typeface="Times New Roman" panose="02020603050405020304" pitchFamily="18" charset="0"/>
              </a:rPr>
              <a:t>                                   </a:t>
            </a:r>
            <a:r>
              <a:rPr lang="cs-CZ" altLang="cs-CZ" sz="1400">
                <a:latin typeface="Times New Roman" panose="02020603050405020304" pitchFamily="18" charset="0"/>
                <a:cs typeface="Times New Roman" panose="02020603050405020304" pitchFamily="18" charset="0"/>
              </a:rPr>
              <a:t> dále viz stanovení glycerolu (triacylglyceroly)</a:t>
            </a:r>
          </a:p>
        </p:txBody>
      </p:sp>
      <p:sp>
        <p:nvSpPr>
          <p:cNvPr id="46096" name="Rectangle 15"/>
          <p:cNvSpPr>
            <a:spLocks noChangeArrowheads="1"/>
          </p:cNvSpPr>
          <p:nvPr/>
        </p:nvSpPr>
        <p:spPr bwMode="auto">
          <a:xfrm>
            <a:off x="1120775" y="2362200"/>
            <a:ext cx="6934200" cy="286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spAutoFit/>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spcBef>
                <a:spcPct val="0"/>
              </a:spcBef>
              <a:buClrTx/>
              <a:buFontTx/>
              <a:buNone/>
            </a:pPr>
            <a:r>
              <a:rPr lang="cs-CZ" altLang="cs-CZ" sz="1400" b="1" dirty="0">
                <a:latin typeface="Times New Roman CE" panose="02020603050405020304" pitchFamily="18" charset="0"/>
              </a:rPr>
              <a:t>A: </a:t>
            </a:r>
            <a:r>
              <a:rPr lang="cs-CZ" altLang="cs-CZ" sz="1400" dirty="0">
                <a:latin typeface="Times New Roman CE" panose="02020603050405020304" pitchFamily="18" charset="0"/>
              </a:rPr>
              <a:t>                                              </a:t>
            </a:r>
            <a:r>
              <a:rPr lang="cs-CZ" altLang="cs-CZ" sz="1400" i="1" dirty="0">
                <a:latin typeface="Symbol" panose="05050102010706020507" pitchFamily="18" charset="2"/>
              </a:rPr>
              <a:t></a:t>
            </a:r>
            <a:r>
              <a:rPr lang="cs-CZ" altLang="cs-CZ" sz="1400" i="1" dirty="0">
                <a:latin typeface="Times New Roman CE" panose="02020603050405020304" pitchFamily="18" charset="0"/>
              </a:rPr>
              <a:t>-amylasa</a:t>
            </a:r>
          </a:p>
          <a:p>
            <a:pPr eaLnBrk="1" hangingPunct="1">
              <a:spcBef>
                <a:spcPct val="0"/>
              </a:spcBef>
              <a:buClrTx/>
              <a:buFontTx/>
              <a:buNone/>
            </a:pPr>
            <a:r>
              <a:rPr lang="cs-CZ" altLang="cs-CZ" sz="1400" i="1" dirty="0">
                <a:latin typeface="Times New Roman CE" panose="02020603050405020304" pitchFamily="18" charset="0"/>
              </a:rPr>
              <a:t>     </a:t>
            </a:r>
            <a:r>
              <a:rPr lang="cs-CZ" altLang="cs-CZ" sz="1400" dirty="0" err="1">
                <a:latin typeface="Times New Roman CE" panose="02020603050405020304" pitchFamily="18" charset="0"/>
              </a:rPr>
              <a:t>maltopentosa</a:t>
            </a:r>
            <a:r>
              <a:rPr lang="cs-CZ" altLang="cs-CZ" sz="1400" dirty="0">
                <a:latin typeface="Times New Roman CE" panose="02020603050405020304" pitchFamily="18" charset="0"/>
              </a:rPr>
              <a:t> (nebo škrob) </a:t>
            </a:r>
            <a:r>
              <a:rPr lang="cs-CZ" altLang="cs-CZ" sz="1400" dirty="0">
                <a:latin typeface="Symbol" panose="05050102010706020507" pitchFamily="18" charset="2"/>
              </a:rPr>
              <a:t></a:t>
            </a:r>
            <a:r>
              <a:rPr lang="cs-CZ" altLang="cs-CZ" sz="1400" dirty="0">
                <a:latin typeface="Times New Roman CE" panose="02020603050405020304" pitchFamily="18" charset="0"/>
              </a:rPr>
              <a:t>  </a:t>
            </a:r>
            <a:r>
              <a:rPr lang="cs-CZ" altLang="cs-CZ" sz="1400" dirty="0" err="1">
                <a:latin typeface="Times New Roman CE" panose="02020603050405020304" pitchFamily="18" charset="0"/>
              </a:rPr>
              <a:t>maltosa</a:t>
            </a:r>
            <a:r>
              <a:rPr lang="cs-CZ" altLang="cs-CZ" sz="1400" dirty="0">
                <a:latin typeface="Times New Roman CE" panose="02020603050405020304" pitchFamily="18" charset="0"/>
              </a:rPr>
              <a:t> + </a:t>
            </a:r>
            <a:r>
              <a:rPr lang="cs-CZ" altLang="cs-CZ" sz="1400" dirty="0" err="1">
                <a:latin typeface="Times New Roman CE" panose="02020603050405020304" pitchFamily="18" charset="0"/>
              </a:rPr>
              <a:t>maltotriosa</a:t>
            </a:r>
            <a:r>
              <a:rPr lang="cs-CZ" altLang="cs-CZ" sz="1400" dirty="0">
                <a:latin typeface="Times New Roman CE" panose="02020603050405020304" pitchFamily="18" charset="0"/>
              </a:rPr>
              <a:t>  (+ dextriny)</a:t>
            </a:r>
          </a:p>
          <a:p>
            <a:pPr eaLnBrk="1" hangingPunct="1">
              <a:spcBef>
                <a:spcPct val="0"/>
              </a:spcBef>
              <a:buClrTx/>
              <a:buFontTx/>
              <a:buNone/>
            </a:pPr>
            <a:r>
              <a:rPr lang="cs-CZ" altLang="cs-CZ" sz="1400" i="1" dirty="0">
                <a:latin typeface="Times New Roman CE" panose="02020603050405020304" pitchFamily="18" charset="0"/>
              </a:rPr>
              <a:t>                                                  </a:t>
            </a:r>
            <a:r>
              <a:rPr lang="cs-CZ" altLang="cs-CZ" sz="1400" i="1" dirty="0">
                <a:latin typeface="Symbol" panose="05050102010706020507" pitchFamily="18" charset="2"/>
              </a:rPr>
              <a:t></a:t>
            </a:r>
            <a:r>
              <a:rPr lang="cs-CZ" altLang="cs-CZ" sz="1400" dirty="0">
                <a:latin typeface="Times New Roman CE" panose="02020603050405020304" pitchFamily="18" charset="0"/>
              </a:rPr>
              <a:t>-</a:t>
            </a:r>
            <a:r>
              <a:rPr lang="cs-CZ" altLang="cs-CZ" sz="1400" i="1" dirty="0" err="1">
                <a:latin typeface="Times New Roman CE" panose="02020603050405020304" pitchFamily="18" charset="0"/>
              </a:rPr>
              <a:t>glukosidasa</a:t>
            </a:r>
            <a:endParaRPr lang="cs-CZ" altLang="cs-CZ" sz="1400" i="1" dirty="0">
              <a:latin typeface="Times New Roman CE" panose="02020603050405020304" pitchFamily="18" charset="0"/>
            </a:endParaRPr>
          </a:p>
          <a:p>
            <a:pPr eaLnBrk="1" hangingPunct="1">
              <a:spcBef>
                <a:spcPct val="0"/>
              </a:spcBef>
              <a:buClrTx/>
              <a:buFontTx/>
              <a:buNone/>
            </a:pPr>
            <a:r>
              <a:rPr lang="cs-CZ" altLang="cs-CZ" sz="1400" i="1" dirty="0">
                <a:latin typeface="Times New Roman CE" panose="02020603050405020304" pitchFamily="18" charset="0"/>
              </a:rPr>
              <a:t>         </a:t>
            </a:r>
            <a:r>
              <a:rPr lang="cs-CZ" altLang="cs-CZ" sz="1400" dirty="0">
                <a:latin typeface="Times New Roman CE" panose="02020603050405020304" pitchFamily="18" charset="0"/>
              </a:rPr>
              <a:t>  </a:t>
            </a:r>
            <a:r>
              <a:rPr lang="cs-CZ" altLang="cs-CZ" sz="1400" dirty="0" err="1">
                <a:latin typeface="Times New Roman CE" panose="02020603050405020304" pitchFamily="18" charset="0"/>
              </a:rPr>
              <a:t>maltosa</a:t>
            </a:r>
            <a:r>
              <a:rPr lang="cs-CZ" altLang="cs-CZ" sz="1400" dirty="0">
                <a:latin typeface="Times New Roman CE" panose="02020603050405020304" pitchFamily="18" charset="0"/>
              </a:rPr>
              <a:t> +  </a:t>
            </a:r>
            <a:r>
              <a:rPr lang="cs-CZ" altLang="cs-CZ" sz="1400" dirty="0" err="1">
                <a:latin typeface="Times New Roman CE" panose="02020603050405020304" pitchFamily="18" charset="0"/>
              </a:rPr>
              <a:t>maltotriosa</a:t>
            </a:r>
            <a:r>
              <a:rPr lang="cs-CZ" altLang="cs-CZ" sz="1400" dirty="0">
                <a:latin typeface="Times New Roman CE" panose="02020603050405020304" pitchFamily="18" charset="0"/>
              </a:rPr>
              <a:t> </a:t>
            </a:r>
            <a:r>
              <a:rPr lang="cs-CZ" altLang="cs-CZ" sz="1400" dirty="0">
                <a:latin typeface="Symbol" panose="05050102010706020507" pitchFamily="18" charset="2"/>
              </a:rPr>
              <a:t></a:t>
            </a:r>
            <a:r>
              <a:rPr lang="cs-CZ" altLang="cs-CZ" sz="1400" dirty="0">
                <a:latin typeface="Times New Roman CE" panose="02020603050405020304" pitchFamily="18" charset="0"/>
              </a:rPr>
              <a:t>  glukosa (viz stanovení </a:t>
            </a:r>
            <a:r>
              <a:rPr lang="cs-CZ" altLang="cs-CZ" sz="1400" dirty="0" err="1">
                <a:latin typeface="Times New Roman CE" panose="02020603050405020304" pitchFamily="18" charset="0"/>
              </a:rPr>
              <a:t>glc</a:t>
            </a:r>
            <a:r>
              <a:rPr lang="cs-CZ" altLang="cs-CZ" sz="1400" dirty="0">
                <a:latin typeface="Times New Roman CE" panose="02020603050405020304" pitchFamily="18" charset="0"/>
              </a:rPr>
              <a:t>)</a:t>
            </a:r>
          </a:p>
          <a:p>
            <a:pPr eaLnBrk="1" hangingPunct="1">
              <a:spcBef>
                <a:spcPct val="0"/>
              </a:spcBef>
              <a:buClrTx/>
              <a:buFontTx/>
              <a:buNone/>
            </a:pPr>
            <a:endParaRPr lang="cs-CZ" altLang="cs-CZ" sz="1400" b="1" dirty="0">
              <a:latin typeface="Times New Roman CE" panose="02020603050405020304" pitchFamily="18" charset="0"/>
            </a:endParaRPr>
          </a:p>
          <a:p>
            <a:pPr eaLnBrk="1" hangingPunct="1">
              <a:spcBef>
                <a:spcPct val="0"/>
              </a:spcBef>
              <a:buClrTx/>
              <a:buFontTx/>
              <a:buNone/>
            </a:pPr>
            <a:r>
              <a:rPr lang="cs-CZ" altLang="cs-CZ" sz="1400" b="1" dirty="0">
                <a:latin typeface="Times New Roman CE" panose="02020603050405020304" pitchFamily="18" charset="0"/>
              </a:rPr>
              <a:t>B</a:t>
            </a:r>
            <a:r>
              <a:rPr lang="cs-CZ" altLang="cs-CZ" sz="1400" b="1" i="1" dirty="0">
                <a:latin typeface="Times New Roman CE" panose="02020603050405020304" pitchFamily="18" charset="0"/>
              </a:rPr>
              <a:t>:</a:t>
            </a:r>
            <a:r>
              <a:rPr lang="cs-CZ" altLang="cs-CZ" sz="1400" i="1" dirty="0">
                <a:latin typeface="Times New Roman CE" panose="02020603050405020304" pitchFamily="18" charset="0"/>
              </a:rPr>
              <a:t>                                   </a:t>
            </a:r>
            <a:r>
              <a:rPr lang="cs-CZ" altLang="cs-CZ" sz="1400" i="1" dirty="0">
                <a:latin typeface="Symbol" panose="05050102010706020507" pitchFamily="18" charset="2"/>
              </a:rPr>
              <a:t></a:t>
            </a:r>
            <a:r>
              <a:rPr lang="cs-CZ" altLang="cs-CZ" sz="1400" i="1" dirty="0">
                <a:latin typeface="Times New Roman CE" panose="02020603050405020304" pitchFamily="18" charset="0"/>
              </a:rPr>
              <a:t>-amylasa</a:t>
            </a:r>
          </a:p>
          <a:p>
            <a:pPr eaLnBrk="1" hangingPunct="1">
              <a:spcBef>
                <a:spcPct val="0"/>
              </a:spcBef>
              <a:buClrTx/>
              <a:buFontTx/>
              <a:buNone/>
            </a:pPr>
            <a:r>
              <a:rPr lang="cs-CZ" altLang="cs-CZ" sz="1400" i="1" dirty="0">
                <a:latin typeface="Times New Roman CE" panose="02020603050405020304" pitchFamily="18" charset="0"/>
              </a:rPr>
              <a:t>           </a:t>
            </a:r>
            <a:r>
              <a:rPr lang="cs-CZ" altLang="cs-CZ" sz="1400" dirty="0" err="1">
                <a:latin typeface="Times New Roman CE" panose="02020603050405020304" pitchFamily="18" charset="0"/>
              </a:rPr>
              <a:t>maltotetrosa</a:t>
            </a:r>
            <a:r>
              <a:rPr lang="cs-CZ" altLang="cs-CZ" sz="1400" dirty="0">
                <a:latin typeface="Times New Roman CE" panose="02020603050405020304" pitchFamily="18" charset="0"/>
              </a:rPr>
              <a:t>    </a:t>
            </a:r>
            <a:r>
              <a:rPr lang="cs-CZ" altLang="cs-CZ" sz="1400" dirty="0">
                <a:latin typeface="Symbol" panose="05050102010706020507" pitchFamily="18" charset="2"/>
              </a:rPr>
              <a:t></a:t>
            </a:r>
            <a:r>
              <a:rPr lang="cs-CZ" altLang="cs-CZ" sz="1400" b="1" dirty="0">
                <a:latin typeface="Times New Roman CE" panose="02020603050405020304" pitchFamily="18" charset="0"/>
              </a:rPr>
              <a:t>   </a:t>
            </a:r>
            <a:r>
              <a:rPr lang="cs-CZ" altLang="cs-CZ" sz="1400" dirty="0">
                <a:latin typeface="Times New Roman CE" panose="02020603050405020304" pitchFamily="18" charset="0"/>
              </a:rPr>
              <a:t>2 </a:t>
            </a:r>
            <a:r>
              <a:rPr lang="cs-CZ" altLang="cs-CZ" sz="1400" dirty="0" err="1">
                <a:latin typeface="Times New Roman CE" panose="02020603050405020304" pitchFamily="18" charset="0"/>
              </a:rPr>
              <a:t>maltosa</a:t>
            </a:r>
            <a:endParaRPr lang="cs-CZ" altLang="cs-CZ" sz="1400" dirty="0">
              <a:latin typeface="Times New Roman CE" panose="02020603050405020304" pitchFamily="18" charset="0"/>
            </a:endParaRPr>
          </a:p>
          <a:p>
            <a:pPr eaLnBrk="1" hangingPunct="1">
              <a:lnSpc>
                <a:spcPct val="70000"/>
              </a:lnSpc>
              <a:spcBef>
                <a:spcPts val="525"/>
              </a:spcBef>
              <a:buClrTx/>
              <a:buFontTx/>
              <a:buNone/>
            </a:pPr>
            <a:r>
              <a:rPr lang="cs-CZ" altLang="cs-CZ" sz="1400" i="1" dirty="0">
                <a:latin typeface="Times New Roman CE" panose="02020603050405020304" pitchFamily="18" charset="0"/>
              </a:rPr>
              <a:t>                                   </a:t>
            </a:r>
            <a:r>
              <a:rPr lang="cs-CZ" altLang="cs-CZ" sz="1400" i="1" dirty="0" err="1">
                <a:latin typeface="Times New Roman CE" panose="02020603050405020304" pitchFamily="18" charset="0"/>
              </a:rPr>
              <a:t>maltosafosforylasa</a:t>
            </a:r>
            <a:endParaRPr lang="cs-CZ" altLang="cs-CZ" sz="1400" i="1" dirty="0">
              <a:latin typeface="Times New Roman CE" panose="02020603050405020304" pitchFamily="18" charset="0"/>
            </a:endParaRPr>
          </a:p>
          <a:p>
            <a:pPr eaLnBrk="1" hangingPunct="1">
              <a:spcBef>
                <a:spcPct val="0"/>
              </a:spcBef>
              <a:buClrTx/>
              <a:buFontTx/>
              <a:buNone/>
            </a:pPr>
            <a:r>
              <a:rPr lang="cs-CZ" altLang="cs-CZ" sz="1400" i="1" dirty="0">
                <a:latin typeface="Times New Roman CE" panose="02020603050405020304" pitchFamily="18" charset="0"/>
              </a:rPr>
              <a:t>        </a:t>
            </a:r>
            <a:r>
              <a:rPr lang="cs-CZ" altLang="cs-CZ" sz="1400" dirty="0">
                <a:latin typeface="Times New Roman CE" panose="02020603050405020304" pitchFamily="18" charset="0"/>
              </a:rPr>
              <a:t> </a:t>
            </a:r>
            <a:r>
              <a:rPr lang="cs-CZ" altLang="cs-CZ" sz="1400" dirty="0" err="1">
                <a:latin typeface="Times New Roman CE" panose="02020603050405020304" pitchFamily="18" charset="0"/>
              </a:rPr>
              <a:t>maltosa</a:t>
            </a:r>
            <a:r>
              <a:rPr lang="cs-CZ" altLang="cs-CZ" sz="1400" dirty="0">
                <a:latin typeface="Times New Roman CE" panose="02020603050405020304" pitchFamily="18" charset="0"/>
              </a:rPr>
              <a:t> + </a:t>
            </a:r>
            <a:r>
              <a:rPr lang="cs-CZ" altLang="cs-CZ" sz="1400" dirty="0" err="1">
                <a:latin typeface="Times New Roman CE" panose="02020603050405020304" pitchFamily="18" charset="0"/>
              </a:rPr>
              <a:t>P</a:t>
            </a:r>
            <a:r>
              <a:rPr lang="cs-CZ" altLang="cs-CZ" sz="1400" baseline="-25000" dirty="0" err="1">
                <a:latin typeface="Times New Roman CE" panose="02020603050405020304" pitchFamily="18" charset="0"/>
              </a:rPr>
              <a:t>i</a:t>
            </a:r>
            <a:r>
              <a:rPr lang="cs-CZ" altLang="cs-CZ" sz="1400" baseline="-25000" dirty="0">
                <a:latin typeface="Times New Roman CE" panose="02020603050405020304" pitchFamily="18" charset="0"/>
              </a:rPr>
              <a:t> </a:t>
            </a:r>
            <a:r>
              <a:rPr lang="cs-CZ" altLang="cs-CZ" sz="1400" b="1" baseline="-25000" dirty="0">
                <a:latin typeface="Times New Roman CE" panose="02020603050405020304" pitchFamily="18" charset="0"/>
              </a:rPr>
              <a:t> </a:t>
            </a:r>
            <a:r>
              <a:rPr lang="cs-CZ" altLang="cs-CZ" sz="1400" b="1" dirty="0">
                <a:latin typeface="Times New Roman CE" panose="02020603050405020304" pitchFamily="18" charset="0"/>
              </a:rPr>
              <a:t> </a:t>
            </a:r>
            <a:r>
              <a:rPr lang="cs-CZ" altLang="cs-CZ" sz="1400" dirty="0">
                <a:latin typeface="Symbol" panose="05050102010706020507" pitchFamily="18" charset="2"/>
              </a:rPr>
              <a:t></a:t>
            </a:r>
            <a:r>
              <a:rPr lang="cs-CZ" altLang="cs-CZ" sz="1400" b="1" dirty="0">
                <a:latin typeface="Times New Roman CE" panose="02020603050405020304" pitchFamily="18" charset="0"/>
              </a:rPr>
              <a:t>   </a:t>
            </a:r>
            <a:r>
              <a:rPr lang="cs-CZ" altLang="cs-CZ" sz="1400" dirty="0">
                <a:latin typeface="Times New Roman CE" panose="02020603050405020304" pitchFamily="18" charset="0"/>
              </a:rPr>
              <a:t>glukosa + glukosa-1-fosfát</a:t>
            </a:r>
          </a:p>
          <a:p>
            <a:pPr eaLnBrk="1" hangingPunct="1">
              <a:spcBef>
                <a:spcPct val="0"/>
              </a:spcBef>
              <a:buClrTx/>
              <a:buFontTx/>
              <a:buNone/>
            </a:pPr>
            <a:r>
              <a:rPr lang="cs-CZ" altLang="cs-CZ" sz="1400" i="1" dirty="0">
                <a:latin typeface="Times New Roman CE" panose="02020603050405020304" pitchFamily="18" charset="0"/>
              </a:rPr>
              <a:t>                                         </a:t>
            </a:r>
            <a:r>
              <a:rPr lang="cs-CZ" altLang="cs-CZ" sz="1400" i="1" dirty="0" err="1">
                <a:latin typeface="Times New Roman CE" panose="02020603050405020304" pitchFamily="18" charset="0"/>
              </a:rPr>
              <a:t>fosfoglukomutasa</a:t>
            </a:r>
            <a:endParaRPr lang="cs-CZ" altLang="cs-CZ" sz="1400" i="1" dirty="0">
              <a:latin typeface="Times New Roman CE" panose="02020603050405020304" pitchFamily="18" charset="0"/>
            </a:endParaRPr>
          </a:p>
          <a:p>
            <a:pPr eaLnBrk="1" hangingPunct="1">
              <a:spcBef>
                <a:spcPct val="0"/>
              </a:spcBef>
              <a:buClrTx/>
              <a:buFontTx/>
              <a:buNone/>
            </a:pPr>
            <a:r>
              <a:rPr lang="cs-CZ" altLang="cs-CZ" sz="1400" i="1" dirty="0">
                <a:latin typeface="Times New Roman CE" panose="02020603050405020304" pitchFamily="18" charset="0"/>
              </a:rPr>
              <a:t>       </a:t>
            </a:r>
            <a:r>
              <a:rPr lang="cs-CZ" altLang="cs-CZ" sz="1400" dirty="0">
                <a:latin typeface="Times New Roman CE" panose="02020603050405020304" pitchFamily="18" charset="0"/>
              </a:rPr>
              <a:t>  glukosa-1-fosfát</a:t>
            </a:r>
            <a:r>
              <a:rPr lang="cs-CZ" altLang="cs-CZ" sz="1400" b="1" dirty="0">
                <a:latin typeface="Times New Roman CE" panose="02020603050405020304" pitchFamily="18" charset="0"/>
              </a:rPr>
              <a:t>   </a:t>
            </a:r>
            <a:r>
              <a:rPr lang="cs-CZ" altLang="cs-CZ" sz="1400" dirty="0">
                <a:latin typeface="Symbol" panose="05050102010706020507" pitchFamily="18" charset="2"/>
              </a:rPr>
              <a:t></a:t>
            </a:r>
            <a:r>
              <a:rPr lang="cs-CZ" altLang="cs-CZ" sz="1400" dirty="0">
                <a:latin typeface="Times New Roman CE" panose="02020603050405020304" pitchFamily="18" charset="0"/>
              </a:rPr>
              <a:t> glukosa-6-fosfát</a:t>
            </a:r>
          </a:p>
          <a:p>
            <a:pPr eaLnBrk="1" hangingPunct="1">
              <a:spcBef>
                <a:spcPct val="0"/>
              </a:spcBef>
              <a:buClrTx/>
              <a:buFontTx/>
              <a:buNone/>
            </a:pPr>
            <a:r>
              <a:rPr lang="cs-CZ" altLang="cs-CZ" sz="1400" i="1" dirty="0">
                <a:latin typeface="Times New Roman CE" panose="02020603050405020304" pitchFamily="18" charset="0"/>
              </a:rPr>
              <a:t>                                            glc-6-fosfátdehydrogenasa</a:t>
            </a:r>
          </a:p>
          <a:p>
            <a:pPr eaLnBrk="1" hangingPunct="1">
              <a:spcBef>
                <a:spcPct val="0"/>
              </a:spcBef>
              <a:buClrTx/>
              <a:buFontTx/>
              <a:buNone/>
            </a:pPr>
            <a:r>
              <a:rPr lang="cs-CZ" altLang="cs-CZ" sz="1400" dirty="0">
                <a:latin typeface="Times New Roman CE" panose="02020603050405020304" pitchFamily="18" charset="0"/>
              </a:rPr>
              <a:t> glukosa-6-fosfát + </a:t>
            </a:r>
            <a:r>
              <a:rPr lang="cs-CZ" altLang="cs-CZ" sz="1400" dirty="0" smtClean="0">
                <a:latin typeface="Times New Roman CE" panose="02020603050405020304" pitchFamily="18" charset="0"/>
              </a:rPr>
              <a:t>NADP</a:t>
            </a:r>
            <a:r>
              <a:rPr lang="cs-CZ" altLang="cs-CZ" sz="1400" baseline="30000" dirty="0" smtClean="0">
                <a:latin typeface="Times New Roman CE" panose="02020603050405020304" pitchFamily="18" charset="0"/>
              </a:rPr>
              <a:t>+</a:t>
            </a:r>
            <a:r>
              <a:rPr lang="cs-CZ" altLang="cs-CZ" sz="1400" dirty="0" smtClean="0">
                <a:latin typeface="Times New Roman CE" panose="02020603050405020304" pitchFamily="18" charset="0"/>
              </a:rPr>
              <a:t> </a:t>
            </a:r>
            <a:r>
              <a:rPr lang="cs-CZ" altLang="cs-CZ" sz="1400" dirty="0">
                <a:latin typeface="Symbol" panose="05050102010706020507" pitchFamily="18" charset="2"/>
              </a:rPr>
              <a:t></a:t>
            </a:r>
            <a:r>
              <a:rPr lang="cs-CZ" altLang="cs-CZ" sz="1400" dirty="0">
                <a:latin typeface="Times New Roman CE" panose="02020603050405020304" pitchFamily="18" charset="0"/>
              </a:rPr>
              <a:t> 6-fosfoglukonolakton + NADPH + H</a:t>
            </a:r>
            <a:r>
              <a:rPr lang="cs-CZ" altLang="cs-CZ" sz="1400" baseline="30000" dirty="0">
                <a:latin typeface="Times New Roman CE" panose="02020603050405020304" pitchFamily="18" charset="0"/>
              </a:rPr>
              <a:t>+</a:t>
            </a:r>
            <a:r>
              <a:rPr lang="cs-CZ" altLang="cs-CZ" sz="1400" dirty="0"/>
              <a:t> </a:t>
            </a:r>
          </a:p>
        </p:txBody>
      </p:sp>
      <p:pic>
        <p:nvPicPr>
          <p:cNvPr id="3" name="slide 2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750175" y="6957367"/>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3"/>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397310" fill="hold"/>
                                        <p:tgtEl>
                                          <p:spTgt spid="3"/>
                                        </p:tgtEl>
                                      </p:cBhvr>
                                    </p:cmd>
                                  </p:childTnLst>
                                </p:cTn>
                              </p:par>
                            </p:childTnLst>
                          </p:cTn>
                        </p:par>
                      </p:childTnLst>
                    </p:cTn>
                  </p:par>
                </p:childTnLst>
              </p:cTn>
              <p:nextCondLst>
                <p:cond evt="onClick" delay="0">
                  <p:tgtEl>
                    <p:spTgt spid="3"/>
                  </p:tgtEl>
                </p:cond>
              </p:nextCondLst>
            </p:seq>
            <p:audio>
              <p:cMediaNode vol="80000">
                <p:cTn id="8" fill="hold" display="0">
                  <p:stCondLst>
                    <p:cond delay="indefinite"/>
                  </p:stCondLst>
                  <p:endCondLst>
                    <p:cond evt="onStopAudio" delay="0">
                      <p:tgtEl>
                        <p:sldTgt/>
                      </p:tgtEl>
                    </p:cond>
                  </p:endCondLst>
                </p:cTn>
                <p:tgtEl>
                  <p:spTgt spid="3"/>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1" name="Rectangle 2"/>
          <p:cNvSpPr>
            <a:spLocks noGrp="1" noChangeArrowheads="1"/>
          </p:cNvSpPr>
          <p:nvPr>
            <p:ph type="body" idx="1"/>
          </p:nvPr>
        </p:nvSpPr>
        <p:spPr>
          <a:xfrm>
            <a:off x="0" y="115888"/>
            <a:ext cx="3581400" cy="6656387"/>
          </a:xfrm>
        </p:spPr>
        <p:txBody>
          <a:bodyPr/>
          <a:lstStyle/>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b="1" dirty="0" smtClean="0">
                <a:latin typeface="Times New Roman" panose="02020603050405020304" pitchFamily="18" charset="0"/>
              </a:rPr>
              <a:t>Stanovení látek </a:t>
            </a:r>
            <a:r>
              <a:rPr lang="cs-CZ" altLang="cs-CZ" sz="1600" b="1" dirty="0" err="1" smtClean="0">
                <a:latin typeface="Times New Roman" panose="02020603050405020304" pitchFamily="18" charset="0"/>
              </a:rPr>
              <a:t>synthetisovaných</a:t>
            </a:r>
            <a:r>
              <a:rPr lang="cs-CZ" altLang="cs-CZ" sz="1600" b="1" dirty="0" smtClean="0">
                <a:latin typeface="Times New Roman" panose="02020603050405020304" pitchFamily="18" charset="0"/>
              </a:rPr>
              <a:t>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b="1" dirty="0" smtClean="0">
                <a:latin typeface="Times New Roman" panose="02020603050405020304" pitchFamily="18" charset="0"/>
              </a:rPr>
              <a:t>       v játrech a vylučovaných</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b="1" dirty="0" smtClean="0">
                <a:latin typeface="Times New Roman" panose="02020603050405020304" pitchFamily="18" charset="0"/>
              </a:rPr>
              <a:t>       do krve:</a:t>
            </a:r>
            <a:r>
              <a:rPr lang="cs-CZ" altLang="cs-CZ" sz="1600" dirty="0" smtClean="0">
                <a:latin typeface="Times New Roman" panose="02020603050405020304" pitchFamily="18" charset="0"/>
              </a:rPr>
              <a:t> albumin, </a:t>
            </a:r>
            <a:r>
              <a:rPr lang="cs-CZ" altLang="cs-CZ" sz="1600" dirty="0" err="1" smtClean="0">
                <a:latin typeface="Times New Roman" panose="02020603050405020304" pitchFamily="18" charset="0"/>
              </a:rPr>
              <a:t>cholinesterasa</a:t>
            </a:r>
            <a:r>
              <a:rPr lang="cs-CZ" altLang="cs-CZ" sz="1600" dirty="0" smtClean="0">
                <a:latin typeface="Times New Roman" panose="02020603050405020304" pitchFamily="18" charset="0"/>
              </a:rPr>
              <a:t>,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                koagulační faktory</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cs-CZ" altLang="cs-CZ" sz="1600" b="1" dirty="0" smtClean="0">
              <a:latin typeface="Times New Roman" panose="02020603050405020304" pitchFamily="18" charset="0"/>
            </a:endParaRP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b="1" dirty="0" smtClean="0">
                <a:latin typeface="Times New Roman" panose="02020603050405020304" pitchFamily="18" charset="0"/>
              </a:rPr>
              <a:t>Stanovení látek </a:t>
            </a:r>
            <a:r>
              <a:rPr lang="cs-CZ" altLang="cs-CZ" sz="1600" b="1" dirty="0" err="1" smtClean="0">
                <a:latin typeface="Times New Roman" panose="02020603050405020304" pitchFamily="18" charset="0"/>
              </a:rPr>
              <a:t>metabolisovaných</a:t>
            </a:r>
            <a:r>
              <a:rPr lang="cs-CZ" altLang="cs-CZ" sz="1600" b="1" dirty="0" smtClean="0">
                <a:latin typeface="Times New Roman" panose="02020603050405020304" pitchFamily="18" charset="0"/>
              </a:rPr>
              <a:t>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b="1" dirty="0" smtClean="0">
                <a:latin typeface="Times New Roman" panose="02020603050405020304" pitchFamily="18" charset="0"/>
              </a:rPr>
              <a:t>      v játrech:</a:t>
            </a:r>
            <a:r>
              <a:rPr lang="cs-CZ" altLang="cs-CZ" sz="1600" dirty="0" smtClean="0">
                <a:latin typeface="Times New Roman" panose="02020603050405020304" pitchFamily="18" charset="0"/>
              </a:rPr>
              <a:t> bilirubin, cholesterol,                     </a:t>
            </a:r>
            <a:r>
              <a:rPr lang="cs-CZ" altLang="cs-CZ" sz="1600" dirty="0" err="1" smtClean="0">
                <a:latin typeface="Times New Roman" panose="02020603050405020304" pitchFamily="18" charset="0"/>
              </a:rPr>
              <a:t>triacylglyceroly</a:t>
            </a:r>
            <a:r>
              <a:rPr lang="cs-CZ" altLang="cs-CZ" sz="1600" dirty="0" smtClean="0">
                <a:latin typeface="Times New Roman" panose="02020603050405020304" pitchFamily="18" charset="0"/>
              </a:rPr>
              <a:t>, amoniak,  žlučové kyseliny</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cs-CZ" altLang="cs-CZ" sz="1600" b="1" dirty="0" smtClean="0">
              <a:latin typeface="Times New Roman" panose="02020603050405020304" pitchFamily="18" charset="0"/>
            </a:endParaRP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b="1" dirty="0" smtClean="0">
                <a:latin typeface="Times New Roman" panose="02020603050405020304" pitchFamily="18" charset="0"/>
              </a:rPr>
              <a:t>Stanovení látek uvolňovaných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b="1" dirty="0" smtClean="0">
                <a:latin typeface="Times New Roman" panose="02020603050405020304" pitchFamily="18" charset="0"/>
              </a:rPr>
              <a:t>    z jaterních buněk při poškození:</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b="1" dirty="0" smtClean="0">
                <a:latin typeface="Times New Roman" panose="02020603050405020304" pitchFamily="18" charset="0"/>
              </a:rPr>
              <a:t>    </a:t>
            </a:r>
            <a:r>
              <a:rPr lang="cs-CZ" altLang="cs-CZ" sz="1600" dirty="0" smtClean="0">
                <a:latin typeface="Times New Roman" panose="02020603050405020304" pitchFamily="18" charset="0"/>
              </a:rPr>
              <a:t>enzymy (AST, ALT, alkalická </a:t>
            </a:r>
            <a:r>
              <a:rPr lang="cs-CZ" altLang="cs-CZ" sz="1600" dirty="0" err="1" smtClean="0">
                <a:latin typeface="Times New Roman" panose="02020603050405020304" pitchFamily="18" charset="0"/>
              </a:rPr>
              <a:t>fosfatasa</a:t>
            </a:r>
            <a:r>
              <a:rPr lang="cs-CZ" altLang="cs-CZ" sz="1600" dirty="0" smtClean="0">
                <a:latin typeface="Times New Roman" panose="02020603050405020304" pitchFamily="18" charset="0"/>
              </a:rPr>
              <a:t>, </a:t>
            </a:r>
            <a:r>
              <a:rPr lang="cs-CZ" altLang="cs-CZ" sz="1600" dirty="0" smtClean="0">
                <a:latin typeface="Times New Roman" panose="02020603050405020304" pitchFamily="18" charset="0"/>
                <a:cs typeface="Times New Roman" panose="02020603050405020304" pitchFamily="18" charset="0"/>
              </a:rPr>
              <a:t>γ</a:t>
            </a:r>
            <a:r>
              <a:rPr lang="cs-CZ" altLang="cs-CZ" sz="1600" dirty="0" smtClean="0">
                <a:latin typeface="Times New Roman" panose="02020603050405020304" pitchFamily="18" charset="0"/>
              </a:rPr>
              <a:t>-</a:t>
            </a:r>
            <a:r>
              <a:rPr lang="cs-CZ" altLang="cs-CZ" sz="1600" dirty="0" err="1" smtClean="0">
                <a:latin typeface="Times New Roman" panose="02020603050405020304" pitchFamily="18" charset="0"/>
              </a:rPr>
              <a:t>glutamyltransferasa</a:t>
            </a:r>
            <a:r>
              <a:rPr lang="cs-CZ" altLang="cs-CZ" sz="1600" dirty="0" smtClean="0">
                <a:latin typeface="Times New Roman" panose="02020603050405020304" pitchFamily="18" charset="0"/>
              </a:rPr>
              <a:t>)</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cs-CZ" altLang="cs-CZ" sz="1600" dirty="0" smtClean="0">
              <a:latin typeface="Times New Roman" panose="02020603050405020304" pitchFamily="18" charset="0"/>
            </a:endParaRP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cs-CZ" altLang="cs-CZ" sz="1600" dirty="0" smtClean="0">
              <a:latin typeface="Times New Roman" panose="02020603050405020304" pitchFamily="18" charset="0"/>
            </a:endParaRP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Obrázek vpravo: Odbourávání hemu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v </a:t>
            </a:r>
            <a:r>
              <a:rPr lang="cs-CZ" altLang="cs-CZ" sz="1600" dirty="0" err="1" smtClean="0">
                <a:latin typeface="Times New Roman" panose="02020603050405020304" pitchFamily="18" charset="0"/>
              </a:rPr>
              <a:t>retikulo</a:t>
            </a:r>
            <a:r>
              <a:rPr lang="cs-CZ" altLang="cs-CZ" sz="1600" dirty="0" smtClean="0">
                <a:latin typeface="Times New Roman" panose="02020603050405020304" pitchFamily="18" charset="0"/>
              </a:rPr>
              <a:t>-endoteliálním systému (RES):</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	- otevření cyklu pomocí hem-	</a:t>
            </a:r>
            <a:r>
              <a:rPr lang="cs-CZ" altLang="cs-CZ" sz="1600" dirty="0" err="1" smtClean="0">
                <a:latin typeface="Times New Roman" panose="02020603050405020304" pitchFamily="18" charset="0"/>
              </a:rPr>
              <a:t>oxygenasy</a:t>
            </a:r>
            <a:r>
              <a:rPr lang="cs-CZ" altLang="cs-CZ" sz="1600" dirty="0" smtClean="0">
                <a:latin typeface="Times New Roman" panose="02020603050405020304" pitchFamily="18" charset="0"/>
              </a:rPr>
              <a:t> (uvolnění CO a </a:t>
            </a:r>
            <a:r>
              <a:rPr lang="cs-CZ" altLang="cs-CZ" sz="1600" dirty="0" err="1" smtClean="0">
                <a:latin typeface="Times New Roman" panose="02020603050405020304" pitchFamily="18" charset="0"/>
              </a:rPr>
              <a:t>Fe</a:t>
            </a:r>
            <a:r>
              <a:rPr lang="cs-CZ" altLang="cs-CZ" sz="1600" dirty="0" smtClean="0">
                <a:latin typeface="Times New Roman" panose="02020603050405020304" pitchFamily="18" charset="0"/>
              </a:rPr>
              <a:t>)</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	- redukce biliverdinu na bilirubin</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vyloučení bilirubinu do krve, vazba na albumin</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vstup albumin-bilirubinu do jater</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konjugace bilirubinu s </a:t>
            </a:r>
            <a:r>
              <a:rPr lang="cs-CZ" altLang="cs-CZ" sz="1600" dirty="0" err="1" smtClean="0">
                <a:latin typeface="Times New Roman" panose="02020603050405020304" pitchFamily="18" charset="0"/>
              </a:rPr>
              <a:t>glukuronátem</a:t>
            </a:r>
            <a:r>
              <a:rPr lang="cs-CZ" altLang="cs-CZ" sz="1600" dirty="0" smtClean="0">
                <a:latin typeface="Times New Roman" panose="02020603050405020304" pitchFamily="18" charset="0"/>
              </a:rPr>
              <a:t>, vznik </a:t>
            </a:r>
            <a:r>
              <a:rPr lang="cs-CZ" altLang="cs-CZ" sz="1600" dirty="0" err="1" smtClean="0">
                <a:latin typeface="Times New Roman" panose="02020603050405020304" pitchFamily="18" charset="0"/>
              </a:rPr>
              <a:t>bisglukuronátu</a:t>
            </a:r>
            <a:r>
              <a:rPr lang="cs-CZ" altLang="cs-CZ" sz="1600" dirty="0" smtClean="0">
                <a:latin typeface="Times New Roman" panose="02020603050405020304" pitchFamily="18" charset="0"/>
              </a:rPr>
              <a:t> bilirubinu (konjugovaný bilirubin)</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vyloučení konjugovaného bilirubinu do žluče</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přechod do střev a tam následné modifikace</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cs-CZ" altLang="cs-CZ" sz="1600" dirty="0" smtClean="0">
              <a:latin typeface="Times New Roman" panose="02020603050405020304" pitchFamily="18" charset="0"/>
            </a:endParaRPr>
          </a:p>
        </p:txBody>
      </p:sp>
      <p:sp>
        <p:nvSpPr>
          <p:cNvPr id="48132" name="Rectangle 1"/>
          <p:cNvSpPr>
            <a:spLocks noGrp="1" noChangeArrowheads="1"/>
          </p:cNvSpPr>
          <p:nvPr>
            <p:ph type="title"/>
          </p:nvPr>
        </p:nvSpPr>
        <p:spPr>
          <a:xfrm>
            <a:off x="1081088" y="100013"/>
            <a:ext cx="8226425" cy="646112"/>
          </a:xfrm>
        </p:spPr>
        <p:txBody>
          <a:bodyPr/>
          <a:lstStyle/>
          <a:p>
            <a:pPr eaLnBrk="1" hangingPunct="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800" b="1" smtClean="0">
                <a:solidFill>
                  <a:srgbClr val="FF0000"/>
                </a:solidFill>
                <a:latin typeface="Times New Roman" panose="02020603050405020304" pitchFamily="18" charset="0"/>
              </a:rPr>
              <a:t>JATERNÍ SOUBOR</a:t>
            </a:r>
          </a:p>
        </p:txBody>
      </p:sp>
      <p:pic>
        <p:nvPicPr>
          <p:cNvPr id="2" name="slide 2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308304" y="115888"/>
            <a:ext cx="609600" cy="609600"/>
          </a:xfrm>
          <a:prstGeom prst="rect">
            <a:avLst/>
          </a:prstGeom>
        </p:spPr>
      </p:pic>
      <p:pic>
        <p:nvPicPr>
          <p:cNvPr id="3" name="Obrázek 2"/>
          <p:cNvPicPr>
            <a:picLocks noChangeAspect="1"/>
          </p:cNvPicPr>
          <p:nvPr/>
        </p:nvPicPr>
        <p:blipFill>
          <a:blip r:embed="rId6"/>
          <a:stretch>
            <a:fillRect/>
          </a:stretch>
        </p:blipFill>
        <p:spPr>
          <a:xfrm>
            <a:off x="3851919" y="742367"/>
            <a:ext cx="4965935" cy="6818896"/>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318839" fill="hold"/>
                                        <p:tgtEl>
                                          <p:spTgt spid="2"/>
                                        </p:tgtEl>
                                      </p:cBhvr>
                                    </p:cmd>
                                  </p:childTnLst>
                                </p:cTn>
                              </p:par>
                            </p:childTnLst>
                          </p:cTn>
                        </p:par>
                      </p:childTnLst>
                    </p:cTn>
                  </p:par>
                </p:childTnLst>
              </p:cTn>
              <p:nextCondLst>
                <p:cond evt="onClick" delay="0">
                  <p:tgtEl>
                    <p:spTgt spid="2"/>
                  </p:tgtEl>
                </p:cond>
              </p:nextCondLst>
            </p:seq>
            <p:audio>
              <p:cMediaNode vol="80000">
                <p:cTn id="8"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aphicFrame>
        <p:nvGraphicFramePr>
          <p:cNvPr id="27649" name="Group 1"/>
          <p:cNvGraphicFramePr>
            <a:graphicFrameLocks noGrp="1"/>
          </p:cNvGraphicFramePr>
          <p:nvPr/>
        </p:nvGraphicFramePr>
        <p:xfrm>
          <a:off x="539750" y="260350"/>
          <a:ext cx="8034338" cy="3649663"/>
        </p:xfrm>
        <a:graphic>
          <a:graphicData uri="http://schemas.openxmlformats.org/drawingml/2006/table">
            <a:tbl>
              <a:tblPr/>
              <a:tblGrid>
                <a:gridCol w="1612900">
                  <a:extLst>
                    <a:ext uri="{9D8B030D-6E8A-4147-A177-3AD203B41FA5}">
                      <a16:colId xmlns:a16="http://schemas.microsoft.com/office/drawing/2014/main" xmlns="" val="2110111258"/>
                    </a:ext>
                  </a:extLst>
                </a:gridCol>
                <a:gridCol w="1473200">
                  <a:extLst>
                    <a:ext uri="{9D8B030D-6E8A-4147-A177-3AD203B41FA5}">
                      <a16:colId xmlns:a16="http://schemas.microsoft.com/office/drawing/2014/main" xmlns="" val="2325335799"/>
                    </a:ext>
                  </a:extLst>
                </a:gridCol>
                <a:gridCol w="1135063">
                  <a:extLst>
                    <a:ext uri="{9D8B030D-6E8A-4147-A177-3AD203B41FA5}">
                      <a16:colId xmlns:a16="http://schemas.microsoft.com/office/drawing/2014/main" xmlns="" val="2987698432"/>
                    </a:ext>
                  </a:extLst>
                </a:gridCol>
                <a:gridCol w="1076325">
                  <a:extLst>
                    <a:ext uri="{9D8B030D-6E8A-4147-A177-3AD203B41FA5}">
                      <a16:colId xmlns:a16="http://schemas.microsoft.com/office/drawing/2014/main" xmlns="" val="1342780379"/>
                    </a:ext>
                  </a:extLst>
                </a:gridCol>
                <a:gridCol w="2736850">
                  <a:extLst>
                    <a:ext uri="{9D8B030D-6E8A-4147-A177-3AD203B41FA5}">
                      <a16:colId xmlns:a16="http://schemas.microsoft.com/office/drawing/2014/main" xmlns="" val="951221179"/>
                    </a:ext>
                  </a:extLst>
                </a:gridCol>
              </a:tblGrid>
              <a:tr h="7096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bilirubin celkový</a:t>
                      </a:r>
                      <a:r>
                        <a:rPr kumimoji="0" lang="cs-CZ" altLang="cs-CZ" sz="14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a:t>
                      </a:r>
                    </a:p>
                  </a:txBody>
                  <a:tcPr marL="90000" marR="90000" marT="6948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1,7-18,8 </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μ</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M</a:t>
                      </a:r>
                    </a:p>
                    <a:p>
                      <a:pPr marL="0" marR="0" lvl="0" indent="0" algn="ctr" defTabSz="449263" rtl="0" eaLnBrk="1" fontAlgn="base" latinLnBrk="0" hangingPunct="0">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B3B3B3"/>
                    </a:solidFill>
                  </a:tcPr>
                </a:tc>
                <a:tc rowSpan="2">
                  <a:txBody>
                    <a:bodyPr/>
                    <a:lstStyle>
                      <a:lvl1pPr marL="187325" indent="-187325">
                        <a:spcBef>
                          <a:spcPts val="913"/>
                        </a:spcBef>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187325" marR="0" lvl="0" indent="-187325" algn="ctr" defTabSz="449263" rtl="0" eaLnBrk="1" fontAlgn="base" latinLnBrk="0" hangingPunct="1">
                        <a:lnSpc>
                          <a:spcPct val="90000"/>
                        </a:lnSpc>
                        <a:spcBef>
                          <a:spcPct val="0"/>
                        </a:spcBef>
                        <a:spcAft>
                          <a:spcPct val="0"/>
                        </a:spcAft>
                        <a:buClrTx/>
                        <a:buSzPct val="100000"/>
                        <a:buFontTx/>
                        <a:buNone/>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reakce s diazotovanou sulfanylovou kyselinou;</a:t>
                      </a:r>
                    </a:p>
                    <a:p>
                      <a:pPr marL="187325" marR="0" lvl="0" indent="-187325" algn="ctr" defTabSz="449263" rtl="0" eaLnBrk="1" fontAlgn="base" latinLnBrk="0" hangingPunct="1">
                        <a:lnSpc>
                          <a:spcPct val="90000"/>
                        </a:lnSpc>
                        <a:spcBef>
                          <a:spcPct val="0"/>
                        </a:spcBef>
                        <a:spcAft>
                          <a:spcPct val="0"/>
                        </a:spcAft>
                        <a:buClrTx/>
                        <a:buSzPct val="100000"/>
                        <a:buFontTx/>
                        <a:buNone/>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denní produkce 250-300 mg</a:t>
                      </a:r>
                    </a:p>
                    <a:p>
                      <a:pPr marL="187325" marR="0" lvl="0" indent="-187325" algn="l" defTabSz="449263" rtl="0" eaLnBrk="1" fontAlgn="base" latinLnBrk="0" hangingPunct="1">
                        <a:lnSpc>
                          <a:spcPct val="90000"/>
                        </a:lnSpc>
                        <a:spcBef>
                          <a:spcPct val="0"/>
                        </a:spcBef>
                        <a:spcAft>
                          <a:spcPct val="0"/>
                        </a:spcAft>
                        <a:buClrTx/>
                        <a:buSzPct val="100000"/>
                        <a:buFontTx/>
                        <a:buNone/>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příčiny zvýšení: </a:t>
                      </a:r>
                    </a:p>
                    <a:p>
                      <a:pPr marL="187325" marR="0" lvl="0" indent="-187325" algn="l" defTabSz="449263" rtl="0" eaLnBrk="1" fontAlgn="base" latinLnBrk="0" hangingPunct="1">
                        <a:lnSpc>
                          <a:spcPct val="90000"/>
                        </a:lnSpc>
                        <a:spcBef>
                          <a:spcPct val="0"/>
                        </a:spcBef>
                        <a:spcAft>
                          <a:spcPct val="0"/>
                        </a:spcAft>
                        <a:buClrTx/>
                        <a:buSzPct val="100000"/>
                        <a:buFontTx/>
                        <a:buNone/>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zvýšená tvorba (hemolysa, novorozenci)</a:t>
                      </a:r>
                    </a:p>
                    <a:p>
                      <a:pPr marL="187325" marR="0" lvl="0" indent="-187325" algn="l" defTabSz="449263" rtl="0" eaLnBrk="1" fontAlgn="base" latinLnBrk="0" hangingPunct="1">
                        <a:lnSpc>
                          <a:spcPct val="90000"/>
                        </a:lnSpc>
                        <a:spcBef>
                          <a:spcPct val="0"/>
                        </a:spcBef>
                        <a:spcAft>
                          <a:spcPct val="0"/>
                        </a:spcAft>
                        <a:buClrTx/>
                        <a:buSzPct val="100000"/>
                        <a:buFontTx/>
                        <a:buNone/>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snížené vychytávání játry</a:t>
                      </a:r>
                    </a:p>
                    <a:p>
                      <a:pPr marL="187325" marR="0" lvl="0" indent="-187325" algn="l" defTabSz="449263" rtl="0" eaLnBrk="1" fontAlgn="base" latinLnBrk="0" hangingPunct="1">
                        <a:lnSpc>
                          <a:spcPct val="90000"/>
                        </a:lnSpc>
                        <a:spcBef>
                          <a:spcPct val="0"/>
                        </a:spcBef>
                        <a:spcAft>
                          <a:spcPct val="0"/>
                        </a:spcAft>
                        <a:buClrTx/>
                        <a:buSzPct val="100000"/>
                        <a:buFontTx/>
                        <a:buNone/>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snížená konjugace (dědičné) </a:t>
                      </a:r>
                    </a:p>
                    <a:p>
                      <a:pPr marL="187325" marR="0" lvl="0" indent="-187325" algn="l" defTabSz="449263" rtl="0" eaLnBrk="1" fontAlgn="base" latinLnBrk="0" hangingPunct="1">
                        <a:lnSpc>
                          <a:spcPct val="90000"/>
                        </a:lnSpc>
                        <a:spcBef>
                          <a:spcPct val="0"/>
                        </a:spcBef>
                        <a:spcAft>
                          <a:spcPct val="0"/>
                        </a:spcAft>
                        <a:buClrTx/>
                        <a:buSzPct val="100000"/>
                        <a:buFontTx/>
                        <a:buNone/>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porucha vylučování do žluče (jaterní žloutenka)</a:t>
                      </a:r>
                    </a:p>
                    <a:p>
                      <a:pPr marL="187325" marR="0" lvl="0" indent="-187325" algn="l" defTabSz="449263" rtl="0" eaLnBrk="1" fontAlgn="base" latinLnBrk="0" hangingPunct="1">
                        <a:lnSpc>
                          <a:spcPct val="90000"/>
                        </a:lnSpc>
                        <a:spcBef>
                          <a:spcPct val="0"/>
                        </a:spcBef>
                        <a:spcAft>
                          <a:spcPct val="0"/>
                        </a:spcAft>
                        <a:buClrTx/>
                        <a:buSzPct val="100000"/>
                        <a:buFontTx/>
                        <a:buNone/>
                        <a:tabLst>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porucha odtoku žluče (mimo játra, „obstrukční hepatitida“)</a:t>
                      </a:r>
                    </a:p>
                  </a:txBody>
                  <a:tcPr marL="90000" marR="90000" marT="7344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3911869476"/>
                  </a:ext>
                </a:extLst>
              </a:tr>
              <a:tr h="192405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bilirubin přímý (nekonjugovaný)  (v kys. prostředí se reaguje pouze konjugovaný)</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0-7 </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μ</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M</a:t>
                      </a:r>
                    </a:p>
                    <a:p>
                      <a:pPr marL="0" marR="0" lvl="0" indent="0" algn="ctr" defTabSz="449263" rtl="0" eaLnBrk="1" fontAlgn="base" latinLnBrk="0" hangingPunct="0">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CCCCCC"/>
                    </a:solidFill>
                  </a:tcPr>
                </a:tc>
                <a:tc vMerge="1">
                  <a:txBody>
                    <a:bodyPr/>
                    <a:lstStyle/>
                    <a:p>
                      <a:endParaRPr lang="cs-CZ"/>
                    </a:p>
                  </a:txBody>
                  <a:tcPr/>
                </a:tc>
                <a:extLst>
                  <a:ext uri="{0D108BD9-81ED-4DB2-BD59-A6C34878D82A}">
                    <a16:rowId xmlns:a16="http://schemas.microsoft.com/office/drawing/2014/main" xmlns="" val="378944081"/>
                  </a:ext>
                </a:extLst>
              </a:tr>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aspartátamino-transferasa (AST)</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115-420 nkat/l</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spřažené enzymové reakce; klin. význam - viz tabulka</a:t>
                      </a:r>
                    </a:p>
                  </a:txBody>
                  <a:tcPr marL="90000" marR="90000" marT="73440"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3875816189"/>
                  </a:ext>
                </a:extLst>
              </a:tr>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alaninamino-transferasa (ALT)</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65-325 nkat/l</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spřažené enzymové reakce; klin. význam - viz tabulka</a:t>
                      </a:r>
                    </a:p>
                  </a:txBody>
                  <a:tcPr marL="90000" marR="90000" marT="73440"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58830548"/>
                  </a:ext>
                </a:extLst>
              </a:tr>
            </a:tbl>
          </a:graphicData>
        </a:graphic>
      </p:graphicFrame>
      <p:pic>
        <p:nvPicPr>
          <p:cNvPr id="50198"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9863" y="3959225"/>
            <a:ext cx="5940425"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0199" name="Line 23"/>
          <p:cNvSpPr>
            <a:spLocks noChangeShapeType="1"/>
          </p:cNvSpPr>
          <p:nvPr/>
        </p:nvSpPr>
        <p:spPr bwMode="auto">
          <a:xfrm>
            <a:off x="2663825" y="4176713"/>
            <a:ext cx="144463" cy="144462"/>
          </a:xfrm>
          <a:prstGeom prst="line">
            <a:avLst/>
          </a:prstGeom>
          <a:noFill/>
          <a:ln w="936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cs-CZ"/>
          </a:p>
        </p:txBody>
      </p:sp>
      <p:sp>
        <p:nvSpPr>
          <p:cNvPr id="50200" name="Line 24"/>
          <p:cNvSpPr>
            <a:spLocks noChangeShapeType="1"/>
          </p:cNvSpPr>
          <p:nvPr/>
        </p:nvSpPr>
        <p:spPr bwMode="auto">
          <a:xfrm flipH="1">
            <a:off x="2578100" y="4289425"/>
            <a:ext cx="222250" cy="144463"/>
          </a:xfrm>
          <a:prstGeom prst="line">
            <a:avLst/>
          </a:prstGeom>
          <a:noFill/>
          <a:ln w="9360">
            <a:solidFill>
              <a:srgbClr val="000000"/>
            </a:solidFill>
            <a:miter lim="800000"/>
            <a:headEnd/>
            <a:tailEnd type="triangle" w="med" len="med"/>
          </a:ln>
          <a:extLst>
            <a:ext uri="{909E8E84-426E-40DD-AFC4-6F175D3DCCD1}">
              <a14:hiddenFill xmlns:a14="http://schemas.microsoft.com/office/drawing/2010/main">
                <a:noFill/>
              </a14:hiddenFill>
            </a:ext>
          </a:extLst>
        </p:spPr>
        <p:txBody>
          <a:bodyPr/>
          <a:lstStyle/>
          <a:p>
            <a:endParaRPr lang="cs-CZ"/>
          </a:p>
        </p:txBody>
      </p:sp>
      <p:sp>
        <p:nvSpPr>
          <p:cNvPr id="50201" name="Line 25"/>
          <p:cNvSpPr>
            <a:spLocks noChangeShapeType="1"/>
          </p:cNvSpPr>
          <p:nvPr/>
        </p:nvSpPr>
        <p:spPr bwMode="auto">
          <a:xfrm flipH="1">
            <a:off x="3163888" y="4176713"/>
            <a:ext cx="366712" cy="144462"/>
          </a:xfrm>
          <a:prstGeom prst="line">
            <a:avLst/>
          </a:prstGeom>
          <a:noFill/>
          <a:ln w="936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cs-CZ"/>
          </a:p>
        </p:txBody>
      </p:sp>
      <p:sp>
        <p:nvSpPr>
          <p:cNvPr id="50202" name="Line 26"/>
          <p:cNvSpPr>
            <a:spLocks noChangeShapeType="1"/>
          </p:cNvSpPr>
          <p:nvPr/>
        </p:nvSpPr>
        <p:spPr bwMode="auto">
          <a:xfrm>
            <a:off x="3168650" y="4319588"/>
            <a:ext cx="720725" cy="144462"/>
          </a:xfrm>
          <a:prstGeom prst="line">
            <a:avLst/>
          </a:prstGeom>
          <a:noFill/>
          <a:ln w="9360">
            <a:solidFill>
              <a:srgbClr val="000000"/>
            </a:solidFill>
            <a:miter lim="800000"/>
            <a:headEnd/>
            <a:tailEnd type="triangle" w="med" len="med"/>
          </a:ln>
          <a:extLst>
            <a:ext uri="{909E8E84-426E-40DD-AFC4-6F175D3DCCD1}">
              <a14:hiddenFill xmlns:a14="http://schemas.microsoft.com/office/drawing/2010/main">
                <a:noFill/>
              </a14:hiddenFill>
            </a:ext>
          </a:extLst>
        </p:spPr>
        <p:txBody>
          <a:bodyPr/>
          <a:lstStyle/>
          <a:p>
            <a:endParaRPr lang="cs-CZ"/>
          </a:p>
        </p:txBody>
      </p:sp>
      <p:sp>
        <p:nvSpPr>
          <p:cNvPr id="50203" name="Line 27"/>
          <p:cNvSpPr>
            <a:spLocks noChangeShapeType="1"/>
          </p:cNvSpPr>
          <p:nvPr/>
        </p:nvSpPr>
        <p:spPr bwMode="auto">
          <a:xfrm flipV="1">
            <a:off x="4608513" y="4316413"/>
            <a:ext cx="503237" cy="150812"/>
          </a:xfrm>
          <a:prstGeom prst="line">
            <a:avLst/>
          </a:prstGeom>
          <a:noFill/>
          <a:ln w="936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cs-CZ"/>
          </a:p>
        </p:txBody>
      </p:sp>
      <p:sp>
        <p:nvSpPr>
          <p:cNvPr id="50204" name="Line 28"/>
          <p:cNvSpPr>
            <a:spLocks noChangeShapeType="1"/>
          </p:cNvSpPr>
          <p:nvPr/>
        </p:nvSpPr>
        <p:spPr bwMode="auto">
          <a:xfrm flipH="1" flipV="1">
            <a:off x="4892675" y="4100513"/>
            <a:ext cx="222250" cy="222250"/>
          </a:xfrm>
          <a:prstGeom prst="line">
            <a:avLst/>
          </a:prstGeom>
          <a:noFill/>
          <a:ln w="9360">
            <a:solidFill>
              <a:srgbClr val="000000"/>
            </a:solidFill>
            <a:miter lim="800000"/>
            <a:headEnd/>
            <a:tailEnd type="triangle" w="med" len="med"/>
          </a:ln>
          <a:extLst>
            <a:ext uri="{909E8E84-426E-40DD-AFC4-6F175D3DCCD1}">
              <a14:hiddenFill xmlns:a14="http://schemas.microsoft.com/office/drawing/2010/main">
                <a:noFill/>
              </a14:hiddenFill>
            </a:ext>
          </a:extLst>
        </p:spPr>
        <p:txBody>
          <a:bodyPr/>
          <a:lstStyle/>
          <a:p>
            <a:endParaRPr lang="cs-CZ"/>
          </a:p>
        </p:txBody>
      </p:sp>
      <p:sp>
        <p:nvSpPr>
          <p:cNvPr id="50205" name="Line 29"/>
          <p:cNvSpPr>
            <a:spLocks noChangeShapeType="1"/>
          </p:cNvSpPr>
          <p:nvPr/>
        </p:nvSpPr>
        <p:spPr bwMode="auto">
          <a:xfrm flipH="1" flipV="1">
            <a:off x="5468938" y="4316413"/>
            <a:ext cx="293687" cy="150812"/>
          </a:xfrm>
          <a:prstGeom prst="line">
            <a:avLst/>
          </a:prstGeom>
          <a:noFill/>
          <a:ln w="936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cs-CZ"/>
          </a:p>
        </p:txBody>
      </p:sp>
      <p:graphicFrame>
        <p:nvGraphicFramePr>
          <p:cNvPr id="27678" name="Group 30"/>
          <p:cNvGraphicFramePr>
            <a:graphicFrameLocks noGrp="1"/>
          </p:cNvGraphicFramePr>
          <p:nvPr/>
        </p:nvGraphicFramePr>
        <p:xfrm>
          <a:off x="4900613" y="6110288"/>
          <a:ext cx="3775075" cy="1855788"/>
        </p:xfrm>
        <a:graphic>
          <a:graphicData uri="http://schemas.openxmlformats.org/drawingml/2006/table">
            <a:tbl>
              <a:tblPr/>
              <a:tblGrid>
                <a:gridCol w="1090612">
                  <a:extLst>
                    <a:ext uri="{9D8B030D-6E8A-4147-A177-3AD203B41FA5}">
                      <a16:colId xmlns:a16="http://schemas.microsoft.com/office/drawing/2014/main" xmlns="" val="3705028611"/>
                    </a:ext>
                  </a:extLst>
                </a:gridCol>
                <a:gridCol w="908050">
                  <a:extLst>
                    <a:ext uri="{9D8B030D-6E8A-4147-A177-3AD203B41FA5}">
                      <a16:colId xmlns:a16="http://schemas.microsoft.com/office/drawing/2014/main" xmlns="" val="4179616202"/>
                    </a:ext>
                  </a:extLst>
                </a:gridCol>
                <a:gridCol w="854075">
                  <a:extLst>
                    <a:ext uri="{9D8B030D-6E8A-4147-A177-3AD203B41FA5}">
                      <a16:colId xmlns:a16="http://schemas.microsoft.com/office/drawing/2014/main" xmlns="" val="1006016296"/>
                    </a:ext>
                  </a:extLst>
                </a:gridCol>
                <a:gridCol w="922338">
                  <a:extLst>
                    <a:ext uri="{9D8B030D-6E8A-4147-A177-3AD203B41FA5}">
                      <a16:colId xmlns:a16="http://schemas.microsoft.com/office/drawing/2014/main" xmlns="" val="1270215480"/>
                    </a:ext>
                  </a:extLst>
                </a:gridCol>
              </a:tblGrid>
              <a:tr h="36353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tkáň</a:t>
                      </a:r>
                    </a:p>
                  </a:txBody>
                  <a:tcPr marL="90000" marR="90000" marT="7146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AST</a:t>
                      </a:r>
                    </a:p>
                  </a:txBody>
                  <a:tcPr marL="90000" marR="90000" marT="7146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ALT</a:t>
                      </a:r>
                    </a:p>
                  </a:txBody>
                  <a:tcPr marL="90000" marR="90000" marT="7146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AST/ALT</a:t>
                      </a:r>
                    </a:p>
                  </a:txBody>
                  <a:tcPr marL="90000" marR="90000" marT="7146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1342719360"/>
                  </a:ext>
                </a:extLst>
              </a:tr>
              <a:tr h="149225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srdce</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játra</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kosterní sval</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ledviny</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pankreas</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erythrocyty</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sérum</a:t>
                      </a:r>
                    </a:p>
                  </a:txBody>
                  <a:tcPr marL="90000" marR="90000" marT="7146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7800</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7100</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5000</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4500</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1400</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500</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a:t>
                      </a:r>
                    </a:p>
                  </a:txBody>
                  <a:tcPr marL="90000" marR="90000" marT="7146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450</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2850</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300</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1200</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130</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45</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a:t>
                      </a:r>
                    </a:p>
                  </a:txBody>
                  <a:tcPr marL="90000" marR="90000" marT="7146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17</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2,5</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17</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3,7</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10,7</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11</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3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a:t>
                      </a:r>
                    </a:p>
                  </a:txBody>
                  <a:tcPr marL="90000" marR="90000" marT="71460"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3782594078"/>
                  </a:ext>
                </a:extLst>
              </a:tr>
            </a:tbl>
          </a:graphicData>
        </a:graphic>
      </p:graphicFrame>
      <p:sp>
        <p:nvSpPr>
          <p:cNvPr id="50215" name="Line 39"/>
          <p:cNvSpPr>
            <a:spLocks noChangeShapeType="1"/>
          </p:cNvSpPr>
          <p:nvPr/>
        </p:nvSpPr>
        <p:spPr bwMode="auto">
          <a:xfrm>
            <a:off x="2735263" y="5111750"/>
            <a:ext cx="215900" cy="144463"/>
          </a:xfrm>
          <a:prstGeom prst="line">
            <a:avLst/>
          </a:prstGeom>
          <a:noFill/>
          <a:ln w="936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cs-CZ"/>
          </a:p>
        </p:txBody>
      </p:sp>
      <p:sp>
        <p:nvSpPr>
          <p:cNvPr id="50216" name="Line 40"/>
          <p:cNvSpPr>
            <a:spLocks noChangeShapeType="1"/>
          </p:cNvSpPr>
          <p:nvPr/>
        </p:nvSpPr>
        <p:spPr bwMode="auto">
          <a:xfrm flipH="1">
            <a:off x="2733675" y="5256213"/>
            <a:ext cx="222250" cy="144462"/>
          </a:xfrm>
          <a:prstGeom prst="line">
            <a:avLst/>
          </a:prstGeom>
          <a:noFill/>
          <a:ln w="9360">
            <a:solidFill>
              <a:srgbClr val="000000"/>
            </a:solidFill>
            <a:miter lim="800000"/>
            <a:headEnd/>
            <a:tailEnd type="triangle" w="med" len="med"/>
          </a:ln>
          <a:extLst>
            <a:ext uri="{909E8E84-426E-40DD-AFC4-6F175D3DCCD1}">
              <a14:hiddenFill xmlns:a14="http://schemas.microsoft.com/office/drawing/2010/main">
                <a:noFill/>
              </a14:hiddenFill>
            </a:ext>
          </a:extLst>
        </p:spPr>
        <p:txBody>
          <a:bodyPr/>
          <a:lstStyle/>
          <a:p>
            <a:endParaRPr lang="cs-CZ"/>
          </a:p>
        </p:txBody>
      </p:sp>
      <p:sp>
        <p:nvSpPr>
          <p:cNvPr id="50217" name="Line 41"/>
          <p:cNvSpPr>
            <a:spLocks noChangeShapeType="1"/>
          </p:cNvSpPr>
          <p:nvPr/>
        </p:nvSpPr>
        <p:spPr bwMode="auto">
          <a:xfrm flipH="1">
            <a:off x="3381375" y="5111750"/>
            <a:ext cx="222250" cy="144463"/>
          </a:xfrm>
          <a:prstGeom prst="line">
            <a:avLst/>
          </a:prstGeom>
          <a:noFill/>
          <a:ln w="936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cs-CZ"/>
          </a:p>
        </p:txBody>
      </p:sp>
      <p:sp>
        <p:nvSpPr>
          <p:cNvPr id="50218" name="Line 42"/>
          <p:cNvSpPr>
            <a:spLocks noChangeShapeType="1"/>
          </p:cNvSpPr>
          <p:nvPr/>
        </p:nvSpPr>
        <p:spPr bwMode="auto">
          <a:xfrm>
            <a:off x="3384550" y="5256213"/>
            <a:ext cx="503238" cy="144462"/>
          </a:xfrm>
          <a:prstGeom prst="line">
            <a:avLst/>
          </a:prstGeom>
          <a:noFill/>
          <a:ln w="9360">
            <a:solidFill>
              <a:srgbClr val="000000"/>
            </a:solidFill>
            <a:miter lim="800000"/>
            <a:headEnd/>
            <a:tailEnd type="triangle" w="med" len="med"/>
          </a:ln>
          <a:extLst>
            <a:ext uri="{909E8E84-426E-40DD-AFC4-6F175D3DCCD1}">
              <a14:hiddenFill xmlns:a14="http://schemas.microsoft.com/office/drawing/2010/main">
                <a:noFill/>
              </a14:hiddenFill>
            </a:ext>
          </a:extLst>
        </p:spPr>
        <p:txBody>
          <a:bodyPr/>
          <a:lstStyle/>
          <a:p>
            <a:endParaRPr lang="cs-CZ"/>
          </a:p>
        </p:txBody>
      </p:sp>
      <p:sp>
        <p:nvSpPr>
          <p:cNvPr id="50219" name="Line 43"/>
          <p:cNvSpPr>
            <a:spLocks noChangeShapeType="1"/>
          </p:cNvSpPr>
          <p:nvPr/>
        </p:nvSpPr>
        <p:spPr bwMode="auto">
          <a:xfrm flipV="1">
            <a:off x="4464050" y="5253038"/>
            <a:ext cx="647700" cy="150812"/>
          </a:xfrm>
          <a:prstGeom prst="line">
            <a:avLst/>
          </a:prstGeom>
          <a:noFill/>
          <a:ln w="936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cs-CZ"/>
          </a:p>
        </p:txBody>
      </p:sp>
      <p:sp>
        <p:nvSpPr>
          <p:cNvPr id="50220" name="Line 44"/>
          <p:cNvSpPr>
            <a:spLocks noChangeShapeType="1"/>
          </p:cNvSpPr>
          <p:nvPr/>
        </p:nvSpPr>
        <p:spPr bwMode="auto">
          <a:xfrm flipH="1" flipV="1">
            <a:off x="4892675" y="5108575"/>
            <a:ext cx="222250" cy="150813"/>
          </a:xfrm>
          <a:prstGeom prst="line">
            <a:avLst/>
          </a:prstGeom>
          <a:noFill/>
          <a:ln w="9360">
            <a:solidFill>
              <a:srgbClr val="000000"/>
            </a:solidFill>
            <a:miter lim="800000"/>
            <a:headEnd/>
            <a:tailEnd type="triangle" w="med" len="med"/>
          </a:ln>
          <a:extLst>
            <a:ext uri="{909E8E84-426E-40DD-AFC4-6F175D3DCCD1}">
              <a14:hiddenFill xmlns:a14="http://schemas.microsoft.com/office/drawing/2010/main">
                <a:noFill/>
              </a14:hiddenFill>
            </a:ext>
          </a:extLst>
        </p:spPr>
        <p:txBody>
          <a:bodyPr/>
          <a:lstStyle/>
          <a:p>
            <a:endParaRPr lang="cs-CZ"/>
          </a:p>
        </p:txBody>
      </p:sp>
      <p:sp>
        <p:nvSpPr>
          <p:cNvPr id="50221" name="Line 45"/>
          <p:cNvSpPr>
            <a:spLocks noChangeShapeType="1"/>
          </p:cNvSpPr>
          <p:nvPr/>
        </p:nvSpPr>
        <p:spPr bwMode="auto">
          <a:xfrm flipH="1" flipV="1">
            <a:off x="5397500" y="5253038"/>
            <a:ext cx="293688" cy="150812"/>
          </a:xfrm>
          <a:prstGeom prst="line">
            <a:avLst/>
          </a:prstGeom>
          <a:noFill/>
          <a:ln w="936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cs-CZ"/>
          </a:p>
        </p:txBody>
      </p:sp>
      <p:sp>
        <p:nvSpPr>
          <p:cNvPr id="50222" name="Line 46"/>
          <p:cNvSpPr>
            <a:spLocks noChangeShapeType="1"/>
          </p:cNvSpPr>
          <p:nvPr/>
        </p:nvSpPr>
        <p:spPr bwMode="auto">
          <a:xfrm flipV="1">
            <a:off x="5400675" y="5108575"/>
            <a:ext cx="287338" cy="150813"/>
          </a:xfrm>
          <a:prstGeom prst="line">
            <a:avLst/>
          </a:prstGeom>
          <a:noFill/>
          <a:ln w="9360">
            <a:solidFill>
              <a:srgbClr val="000000"/>
            </a:solidFill>
            <a:miter lim="800000"/>
            <a:headEnd/>
            <a:tailEnd type="triangle" w="med" len="med"/>
          </a:ln>
          <a:extLst>
            <a:ext uri="{909E8E84-426E-40DD-AFC4-6F175D3DCCD1}">
              <a14:hiddenFill xmlns:a14="http://schemas.microsoft.com/office/drawing/2010/main">
                <a:noFill/>
              </a14:hiddenFill>
            </a:ext>
          </a:extLst>
        </p:spPr>
        <p:txBody>
          <a:bodyPr/>
          <a:lstStyle/>
          <a:p>
            <a:endParaRPr lang="cs-CZ"/>
          </a:p>
        </p:txBody>
      </p:sp>
      <p:sp>
        <p:nvSpPr>
          <p:cNvPr id="50223" name="Line 48"/>
          <p:cNvSpPr>
            <a:spLocks noChangeShapeType="1"/>
          </p:cNvSpPr>
          <p:nvPr/>
        </p:nvSpPr>
        <p:spPr bwMode="auto">
          <a:xfrm flipV="1">
            <a:off x="5472113" y="4138613"/>
            <a:ext cx="287337" cy="182562"/>
          </a:xfrm>
          <a:prstGeom prst="line">
            <a:avLst/>
          </a:prstGeom>
          <a:noFill/>
          <a:ln w="9360">
            <a:solidFill>
              <a:srgbClr val="000000"/>
            </a:solidFill>
            <a:miter lim="800000"/>
            <a:headEnd/>
            <a:tailEnd type="triangle" w="med" len="med"/>
          </a:ln>
          <a:extLst>
            <a:ext uri="{909E8E84-426E-40DD-AFC4-6F175D3DCCD1}">
              <a14:hiddenFill xmlns:a14="http://schemas.microsoft.com/office/drawing/2010/main">
                <a:noFill/>
              </a14:hiddenFill>
            </a:ext>
          </a:extLst>
        </p:spPr>
        <p:txBody>
          <a:bodyPr/>
          <a:lstStyle/>
          <a:p>
            <a:endParaRPr lang="cs-CZ"/>
          </a:p>
        </p:txBody>
      </p:sp>
      <p:sp>
        <p:nvSpPr>
          <p:cNvPr id="50224" name="Obdélník 4"/>
          <p:cNvSpPr>
            <a:spLocks noChangeArrowheads="1"/>
          </p:cNvSpPr>
          <p:nvPr/>
        </p:nvSpPr>
        <p:spPr bwMode="auto">
          <a:xfrm>
            <a:off x="665163" y="6789738"/>
            <a:ext cx="428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cs-CZ" altLang="cs-CZ" sz="1600" dirty="0">
                <a:solidFill>
                  <a:schemeClr val="tx1"/>
                </a:solidFill>
              </a:rPr>
              <a:t>TRANSAMINASOVÁ AKTIVITA V RŮZNÝCH TKÁNÍCH (vzhledem k séru)</a:t>
            </a:r>
          </a:p>
        </p:txBody>
      </p:sp>
      <p:pic>
        <p:nvPicPr>
          <p:cNvPr id="2" name="slide 2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694742" y="4771639"/>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306788" fill="hold"/>
                                        <p:tgtEl>
                                          <p:spTgt spid="2"/>
                                        </p:tgtEl>
                                      </p:cBhvr>
                                    </p:cmd>
                                  </p:childTnLst>
                                </p:cTn>
                              </p:par>
                            </p:childTnLst>
                          </p:cTn>
                        </p:par>
                      </p:childTnLst>
                    </p:cTn>
                  </p:par>
                </p:childTnLst>
              </p:cTn>
              <p:nextCondLst>
                <p:cond evt="onClick" delay="0">
                  <p:tgtEl>
                    <p:spTgt spid="2"/>
                  </p:tgtEl>
                </p:cond>
              </p:nextCondLst>
            </p:seq>
            <p:audio>
              <p:cMediaNode vol="80000">
                <p:cTn id="8"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2226"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031" y="1772791"/>
            <a:ext cx="8059737" cy="3680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aphicFrame>
        <p:nvGraphicFramePr>
          <p:cNvPr id="2" name="Group 2"/>
          <p:cNvGraphicFramePr>
            <a:graphicFrameLocks noGrp="1"/>
          </p:cNvGraphicFramePr>
          <p:nvPr/>
        </p:nvGraphicFramePr>
        <p:xfrm>
          <a:off x="792163" y="271463"/>
          <a:ext cx="7348537" cy="912813"/>
        </p:xfrm>
        <a:graphic>
          <a:graphicData uri="http://schemas.openxmlformats.org/drawingml/2006/table">
            <a:tbl>
              <a:tblPr/>
              <a:tblGrid>
                <a:gridCol w="1290637">
                  <a:extLst>
                    <a:ext uri="{9D8B030D-6E8A-4147-A177-3AD203B41FA5}">
                      <a16:colId xmlns:a16="http://schemas.microsoft.com/office/drawing/2014/main" xmlns="" val="3162482686"/>
                    </a:ext>
                  </a:extLst>
                </a:gridCol>
                <a:gridCol w="1389063">
                  <a:extLst>
                    <a:ext uri="{9D8B030D-6E8A-4147-A177-3AD203B41FA5}">
                      <a16:colId xmlns:a16="http://schemas.microsoft.com/office/drawing/2014/main" xmlns="" val="555246918"/>
                    </a:ext>
                  </a:extLst>
                </a:gridCol>
                <a:gridCol w="1071562">
                  <a:extLst>
                    <a:ext uri="{9D8B030D-6E8A-4147-A177-3AD203B41FA5}">
                      <a16:colId xmlns:a16="http://schemas.microsoft.com/office/drawing/2014/main" xmlns="" val="283109941"/>
                    </a:ext>
                  </a:extLst>
                </a:gridCol>
                <a:gridCol w="1014413">
                  <a:extLst>
                    <a:ext uri="{9D8B030D-6E8A-4147-A177-3AD203B41FA5}">
                      <a16:colId xmlns:a16="http://schemas.microsoft.com/office/drawing/2014/main" xmlns="" val="3925542889"/>
                    </a:ext>
                  </a:extLst>
                </a:gridCol>
                <a:gridCol w="2582862">
                  <a:extLst>
                    <a:ext uri="{9D8B030D-6E8A-4147-A177-3AD203B41FA5}">
                      <a16:colId xmlns:a16="http://schemas.microsoft.com/office/drawing/2014/main" xmlns="" val="2230875787"/>
                    </a:ext>
                  </a:extLst>
                </a:gridCol>
              </a:tblGrid>
              <a:tr h="9128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γ</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glutamyl</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transferasa</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(GGT, GMT)</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0,2 – 1,5 </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μ</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kat/l</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v séru pochází téměř výhradně z jater; velmi citlivý ukazatel pro všechny poruchy jater a žlučníku </a:t>
                      </a:r>
                    </a:p>
                  </a:txBody>
                  <a:tcPr marL="90000" marR="90000" marT="7344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1201746356"/>
                  </a:ext>
                </a:extLst>
              </a:tr>
            </a:tbl>
          </a:graphicData>
        </a:graphic>
      </p:graphicFrame>
      <p:graphicFrame>
        <p:nvGraphicFramePr>
          <p:cNvPr id="28680" name="Group 8"/>
          <p:cNvGraphicFramePr>
            <a:graphicFrameLocks noGrp="1"/>
          </p:cNvGraphicFramePr>
          <p:nvPr>
            <p:extLst>
              <p:ext uri="{D42A27DB-BD31-4B8C-83A1-F6EECF244321}">
                <p14:modId xmlns:p14="http://schemas.microsoft.com/office/powerpoint/2010/main" val="2359200883"/>
              </p:ext>
            </p:extLst>
          </p:nvPr>
        </p:nvGraphicFramePr>
        <p:xfrm>
          <a:off x="631031" y="5589215"/>
          <a:ext cx="7670800" cy="1343025"/>
        </p:xfrm>
        <a:graphic>
          <a:graphicData uri="http://schemas.openxmlformats.org/drawingml/2006/table">
            <a:tbl>
              <a:tblPr/>
              <a:tblGrid>
                <a:gridCol w="1346200">
                  <a:extLst>
                    <a:ext uri="{9D8B030D-6E8A-4147-A177-3AD203B41FA5}">
                      <a16:colId xmlns:a16="http://schemas.microsoft.com/office/drawing/2014/main" xmlns="" val="3821655668"/>
                    </a:ext>
                  </a:extLst>
                </a:gridCol>
                <a:gridCol w="1450975">
                  <a:extLst>
                    <a:ext uri="{9D8B030D-6E8A-4147-A177-3AD203B41FA5}">
                      <a16:colId xmlns:a16="http://schemas.microsoft.com/office/drawing/2014/main" xmlns="" val="3960463833"/>
                    </a:ext>
                  </a:extLst>
                </a:gridCol>
                <a:gridCol w="1116012">
                  <a:extLst>
                    <a:ext uri="{9D8B030D-6E8A-4147-A177-3AD203B41FA5}">
                      <a16:colId xmlns:a16="http://schemas.microsoft.com/office/drawing/2014/main" xmlns="" val="3827773829"/>
                    </a:ext>
                  </a:extLst>
                </a:gridCol>
                <a:gridCol w="1060450">
                  <a:extLst>
                    <a:ext uri="{9D8B030D-6E8A-4147-A177-3AD203B41FA5}">
                      <a16:colId xmlns:a16="http://schemas.microsoft.com/office/drawing/2014/main" xmlns="" val="4018812851"/>
                    </a:ext>
                  </a:extLst>
                </a:gridCol>
                <a:gridCol w="2697163">
                  <a:extLst>
                    <a:ext uri="{9D8B030D-6E8A-4147-A177-3AD203B41FA5}">
                      <a16:colId xmlns:a16="http://schemas.microsoft.com/office/drawing/2014/main" xmlns="" val="1499936334"/>
                    </a:ext>
                  </a:extLst>
                </a:gridCol>
              </a:tblGrid>
              <a:tr h="13430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laktátde-hydrogenasa (LDH)</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PL: 1,5-3,3 </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μ</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kat/l</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LP: 0,6-1,5 </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μ</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kat/l</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diagnosticky významné při onemocnění jater, infarktu myokardu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isoenzymy</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hemolytických anemiích, onemocnění ledvin. některých malignitách...</a:t>
                      </a:r>
                    </a:p>
                  </a:txBody>
                  <a:tcPr marL="90000" marR="90000" marT="7344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1209164377"/>
                  </a:ext>
                </a:extLst>
              </a:tr>
            </a:tbl>
          </a:graphicData>
        </a:graphic>
      </p:graphicFrame>
      <p:pic>
        <p:nvPicPr>
          <p:cNvPr id="52239" name="Picture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29531" y="7101383"/>
            <a:ext cx="69723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 name="Obdélník 4"/>
          <p:cNvSpPr>
            <a:spLocks noChangeArrowheads="1"/>
          </p:cNvSpPr>
          <p:nvPr/>
        </p:nvSpPr>
        <p:spPr bwMode="auto">
          <a:xfrm>
            <a:off x="1904441" y="1184276"/>
            <a:ext cx="55129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cs-CZ" altLang="cs-CZ" sz="1600" dirty="0" smtClean="0">
                <a:solidFill>
                  <a:schemeClr val="tx1"/>
                </a:solidFill>
                <a:latin typeface="Times New Roman" panose="02020603050405020304" pitchFamily="18" charset="0"/>
                <a:cs typeface="Times New Roman" panose="02020603050405020304" pitchFamily="18" charset="0"/>
              </a:rPr>
              <a:t>(zmínka o </a:t>
            </a:r>
            <a:r>
              <a:rPr lang="cs-CZ" altLang="cs-CZ" sz="1600" dirty="0" smtClean="0">
                <a:solidFill>
                  <a:srgbClr val="000000"/>
                </a:solidFill>
                <a:latin typeface="Times New Roman" panose="02020603050405020304" pitchFamily="18" charset="0"/>
                <a:cs typeface="Times New Roman" panose="02020603050405020304" pitchFamily="18" charset="0"/>
              </a:rPr>
              <a:t>γ-</a:t>
            </a:r>
            <a:r>
              <a:rPr lang="cs-CZ" altLang="cs-CZ" sz="1600" dirty="0" err="1" smtClean="0">
                <a:solidFill>
                  <a:srgbClr val="000000"/>
                </a:solidFill>
                <a:latin typeface="Times New Roman" panose="02020603050405020304" pitchFamily="18" charset="0"/>
                <a:cs typeface="Times New Roman" panose="02020603050405020304" pitchFamily="18" charset="0"/>
              </a:rPr>
              <a:t>glutamylové</a:t>
            </a:r>
            <a:r>
              <a:rPr lang="cs-CZ" altLang="cs-CZ" sz="1600" dirty="0" smtClean="0">
                <a:solidFill>
                  <a:srgbClr val="000000"/>
                </a:solidFill>
                <a:latin typeface="Times New Roman" panose="02020603050405020304" pitchFamily="18" charset="0"/>
                <a:cs typeface="Times New Roman" panose="02020603050405020304" pitchFamily="18" charset="0"/>
              </a:rPr>
              <a:t> vazbě – viz učebnice str. 41- 44)</a:t>
            </a:r>
            <a:endParaRPr lang="cs-CZ" altLang="cs-CZ" sz="1600" dirty="0">
              <a:solidFill>
                <a:schemeClr val="tx1"/>
              </a:solidFill>
            </a:endParaRPr>
          </a:p>
        </p:txBody>
      </p:sp>
      <p:pic>
        <p:nvPicPr>
          <p:cNvPr id="3" name="slide 2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07574" y="3027424"/>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3"/>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171947" fill="hold"/>
                                        <p:tgtEl>
                                          <p:spTgt spid="3"/>
                                        </p:tgtEl>
                                      </p:cBhvr>
                                    </p:cmd>
                                  </p:childTnLst>
                                </p:cTn>
                              </p:par>
                            </p:childTnLst>
                          </p:cTn>
                        </p:par>
                      </p:childTnLst>
                    </p:cTn>
                  </p:par>
                </p:childTnLst>
              </p:cTn>
              <p:nextCondLst>
                <p:cond evt="onClick" delay="0">
                  <p:tgtEl>
                    <p:spTgt spid="3"/>
                  </p:tgtEl>
                </p:cond>
              </p:nextCondLst>
            </p:seq>
            <p:audio>
              <p:cMediaNode vol="80000">
                <p:cTn id="8" fill="hold" display="0">
                  <p:stCondLst>
                    <p:cond delay="indefinite"/>
                  </p:stCondLst>
                  <p:endCondLst>
                    <p:cond evt="onStopAudio" delay="0">
                      <p:tgtEl>
                        <p:sldTgt/>
                      </p:tgtEl>
                    </p:cond>
                  </p:endCondLst>
                </p:cTn>
                <p:tgtEl>
                  <p:spTgt spid="3"/>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4" name="Rectangle 1"/>
          <p:cNvSpPr>
            <a:spLocks noGrp="1" noChangeArrowheads="1"/>
          </p:cNvSpPr>
          <p:nvPr>
            <p:ph type="title"/>
          </p:nvPr>
        </p:nvSpPr>
        <p:spPr>
          <a:xfrm>
            <a:off x="457200" y="-171450"/>
            <a:ext cx="8226425" cy="646113"/>
          </a:xfrm>
        </p:spPr>
        <p:txBody>
          <a:bodyPr/>
          <a:lstStyle/>
          <a:p>
            <a:pPr eaLnBrk="1" hangingPunct="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2400" b="1" smtClean="0">
                <a:solidFill>
                  <a:srgbClr val="FF0000"/>
                </a:solidFill>
                <a:latin typeface="Times New Roman" panose="02020603050405020304" pitchFamily="18" charset="0"/>
              </a:rPr>
              <a:t>DIABETOLOGICKÝ SOUBOR</a:t>
            </a:r>
          </a:p>
        </p:txBody>
      </p:sp>
      <p:graphicFrame>
        <p:nvGraphicFramePr>
          <p:cNvPr id="2" name="Group 2"/>
          <p:cNvGraphicFramePr>
            <a:graphicFrameLocks noGrp="1"/>
          </p:cNvGraphicFramePr>
          <p:nvPr>
            <p:extLst>
              <p:ext uri="{D42A27DB-BD31-4B8C-83A1-F6EECF244321}">
                <p14:modId xmlns:p14="http://schemas.microsoft.com/office/powerpoint/2010/main" val="1018290832"/>
              </p:ext>
            </p:extLst>
          </p:nvPr>
        </p:nvGraphicFramePr>
        <p:xfrm>
          <a:off x="652463" y="548655"/>
          <a:ext cx="7724775" cy="912813"/>
        </p:xfrm>
        <a:graphic>
          <a:graphicData uri="http://schemas.openxmlformats.org/drawingml/2006/table">
            <a:tbl>
              <a:tblPr/>
              <a:tblGrid>
                <a:gridCol w="1714500">
                  <a:extLst>
                    <a:ext uri="{9D8B030D-6E8A-4147-A177-3AD203B41FA5}">
                      <a16:colId xmlns:a16="http://schemas.microsoft.com/office/drawing/2014/main" xmlns="" val="2672462988"/>
                    </a:ext>
                  </a:extLst>
                </a:gridCol>
                <a:gridCol w="998537">
                  <a:extLst>
                    <a:ext uri="{9D8B030D-6E8A-4147-A177-3AD203B41FA5}">
                      <a16:colId xmlns:a16="http://schemas.microsoft.com/office/drawing/2014/main" xmlns="" val="2211658382"/>
                    </a:ext>
                  </a:extLst>
                </a:gridCol>
                <a:gridCol w="1150938">
                  <a:extLst>
                    <a:ext uri="{9D8B030D-6E8A-4147-A177-3AD203B41FA5}">
                      <a16:colId xmlns:a16="http://schemas.microsoft.com/office/drawing/2014/main" xmlns="" val="3709423305"/>
                    </a:ext>
                  </a:extLst>
                </a:gridCol>
                <a:gridCol w="835025">
                  <a:extLst>
                    <a:ext uri="{9D8B030D-6E8A-4147-A177-3AD203B41FA5}">
                      <a16:colId xmlns:a16="http://schemas.microsoft.com/office/drawing/2014/main" xmlns="" val="2983747679"/>
                    </a:ext>
                  </a:extLst>
                </a:gridCol>
                <a:gridCol w="3025775">
                  <a:extLst>
                    <a:ext uri="{9D8B030D-6E8A-4147-A177-3AD203B41FA5}">
                      <a16:colId xmlns:a16="http://schemas.microsoft.com/office/drawing/2014/main" xmlns="" val="4115294205"/>
                    </a:ext>
                  </a:extLst>
                </a:gridCol>
              </a:tblGrid>
              <a:tr h="9128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glukosa (glykemie)</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4,4-6,1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mM</a:t>
                      </a: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(non-)insulin dependentní diabetes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mellitus</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(I. a II. druh); </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domácí testy (glukometry, papírky);</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glukosový</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toleranční test </a:t>
                      </a:r>
                    </a:p>
                  </a:txBody>
                  <a:tcPr marL="90000" marR="90000" marT="7344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3365848758"/>
                  </a:ext>
                </a:extLst>
              </a:tr>
            </a:tbl>
          </a:graphicData>
        </a:graphic>
      </p:graphicFrame>
      <p:graphicFrame>
        <p:nvGraphicFramePr>
          <p:cNvPr id="29704" name="Group 8"/>
          <p:cNvGraphicFramePr>
            <a:graphicFrameLocks noGrp="1"/>
          </p:cNvGraphicFramePr>
          <p:nvPr>
            <p:extLst>
              <p:ext uri="{D42A27DB-BD31-4B8C-83A1-F6EECF244321}">
                <p14:modId xmlns:p14="http://schemas.microsoft.com/office/powerpoint/2010/main" val="2032630919"/>
              </p:ext>
            </p:extLst>
          </p:nvPr>
        </p:nvGraphicFramePr>
        <p:xfrm>
          <a:off x="681112" y="1484759"/>
          <a:ext cx="7707312" cy="1000656"/>
        </p:xfrm>
        <a:graphic>
          <a:graphicData uri="http://schemas.openxmlformats.org/drawingml/2006/table">
            <a:tbl>
              <a:tblPr/>
              <a:tblGrid>
                <a:gridCol w="1711325">
                  <a:extLst>
                    <a:ext uri="{9D8B030D-6E8A-4147-A177-3AD203B41FA5}">
                      <a16:colId xmlns:a16="http://schemas.microsoft.com/office/drawing/2014/main" xmlns="" val="981690151"/>
                    </a:ext>
                  </a:extLst>
                </a:gridCol>
                <a:gridCol w="995362">
                  <a:extLst>
                    <a:ext uri="{9D8B030D-6E8A-4147-A177-3AD203B41FA5}">
                      <a16:colId xmlns:a16="http://schemas.microsoft.com/office/drawing/2014/main" xmlns="" val="4138158796"/>
                    </a:ext>
                  </a:extLst>
                </a:gridCol>
                <a:gridCol w="1147763">
                  <a:extLst>
                    <a:ext uri="{9D8B030D-6E8A-4147-A177-3AD203B41FA5}">
                      <a16:colId xmlns:a16="http://schemas.microsoft.com/office/drawing/2014/main" xmlns="" val="425968601"/>
                    </a:ext>
                  </a:extLst>
                </a:gridCol>
                <a:gridCol w="831850">
                  <a:extLst>
                    <a:ext uri="{9D8B030D-6E8A-4147-A177-3AD203B41FA5}">
                      <a16:colId xmlns:a16="http://schemas.microsoft.com/office/drawing/2014/main" xmlns="" val="1779838048"/>
                    </a:ext>
                  </a:extLst>
                </a:gridCol>
                <a:gridCol w="3021012">
                  <a:extLst>
                    <a:ext uri="{9D8B030D-6E8A-4147-A177-3AD203B41FA5}">
                      <a16:colId xmlns:a16="http://schemas.microsoft.com/office/drawing/2014/main" xmlns="" val="3795959121"/>
                    </a:ext>
                  </a:extLst>
                </a:gridCol>
              </a:tblGrid>
              <a:tr h="4476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glukosa</a:t>
                      </a:r>
                    </a:p>
                  </a:txBody>
                  <a:tcPr marL="90000" marR="90000" marT="6948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1"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U (sbíraná)</a:t>
                      </a:r>
                    </a:p>
                  </a:txBody>
                  <a:tcPr marL="90000" marR="90000" marT="6948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&lt; 2 mmol</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0,1-0,8 mM</a:t>
                      </a:r>
                    </a:p>
                  </a:txBody>
                  <a:tcPr marL="90000" marR="90000" marT="6948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viz stanovení v krvi, papírky</a:t>
                      </a:r>
                    </a:p>
                  </a:txBody>
                  <a:tcPr marL="90000" marR="90000" marT="69480"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2722664041"/>
                  </a:ext>
                </a:extLst>
              </a:tr>
              <a:tr h="4476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glykovaný hemoglobin</a:t>
                      </a:r>
                    </a:p>
                  </a:txBody>
                  <a:tcPr marL="90000" marR="90000" marT="6948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erythrocyty</a:t>
                      </a:r>
                    </a:p>
                  </a:txBody>
                  <a:tcPr marL="90000" marR="90000" marT="6948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5-8 %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glyko-vaného</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Hb</a:t>
                      </a: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6948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iontoměničová</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HPLC,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elfo</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IEF, RIA, afinitní chrom. </a:t>
                      </a:r>
                    </a:p>
                  </a:txBody>
                  <a:tcPr marL="90000" marR="90000" marT="6948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710800872"/>
                  </a:ext>
                </a:extLst>
              </a:tr>
            </a:tbl>
          </a:graphicData>
        </a:graphic>
      </p:graphicFrame>
      <p:graphicFrame>
        <p:nvGraphicFramePr>
          <p:cNvPr id="29715" name="Group 19"/>
          <p:cNvGraphicFramePr>
            <a:graphicFrameLocks noGrp="1"/>
          </p:cNvGraphicFramePr>
          <p:nvPr>
            <p:extLst>
              <p:ext uri="{D42A27DB-BD31-4B8C-83A1-F6EECF244321}">
                <p14:modId xmlns:p14="http://schemas.microsoft.com/office/powerpoint/2010/main" val="1037294876"/>
              </p:ext>
            </p:extLst>
          </p:nvPr>
        </p:nvGraphicFramePr>
        <p:xfrm>
          <a:off x="373063" y="3212952"/>
          <a:ext cx="7283450" cy="3168352"/>
        </p:xfrm>
        <a:graphic>
          <a:graphicData uri="http://schemas.openxmlformats.org/drawingml/2006/table">
            <a:tbl>
              <a:tblPr/>
              <a:tblGrid>
                <a:gridCol w="1734770">
                  <a:extLst>
                    <a:ext uri="{9D8B030D-6E8A-4147-A177-3AD203B41FA5}">
                      <a16:colId xmlns:a16="http://schemas.microsoft.com/office/drawing/2014/main" xmlns="" val="3700332995"/>
                    </a:ext>
                  </a:extLst>
                </a:gridCol>
                <a:gridCol w="1008851">
                  <a:extLst>
                    <a:ext uri="{9D8B030D-6E8A-4147-A177-3AD203B41FA5}">
                      <a16:colId xmlns:a16="http://schemas.microsoft.com/office/drawing/2014/main" xmlns="" val="3684096330"/>
                    </a:ext>
                  </a:extLst>
                </a:gridCol>
                <a:gridCol w="4539829">
                  <a:extLst>
                    <a:ext uri="{9D8B030D-6E8A-4147-A177-3AD203B41FA5}">
                      <a16:colId xmlns:a16="http://schemas.microsoft.com/office/drawing/2014/main" xmlns="" val="632057430"/>
                    </a:ext>
                  </a:extLst>
                </a:gridCol>
              </a:tblGrid>
              <a:tr h="3168352">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METODA</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hexokinasová reakce</a:t>
                      </a: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l" defTabSz="449263" rtl="0" eaLnBrk="1" fontAlgn="base" latinLnBrk="0" hangingPunct="1">
                        <a:lnSpc>
                          <a:spcPct val="90000"/>
                        </a:lnSpc>
                        <a:spcBef>
                          <a:spcPts val="338"/>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a:t>
                      </a:r>
                    </a:p>
                    <a:p>
                      <a:pPr marL="0" marR="0" lvl="0" indent="0" algn="l" defTabSz="449263" rtl="0" eaLnBrk="1" fontAlgn="base" latinLnBrk="0" hangingPunct="1">
                        <a:lnSpc>
                          <a:spcPct val="90000"/>
                        </a:lnSpc>
                        <a:spcBef>
                          <a:spcPts val="338"/>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 vidit. oblast</a:t>
                      </a: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 UV oblast</a:t>
                      </a: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glukosaoxidasová reakce</a:t>
                      </a: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 spektrofotom.</a:t>
                      </a: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 O</a:t>
                      </a:r>
                      <a:r>
                        <a:rPr kumimoji="0" lang="cs-CZ" altLang="cs-CZ" sz="1200" b="0" i="0" u="none" strike="noStrike" cap="none" normalizeH="0" baseline="-14000" smtClean="0">
                          <a:ln>
                            <a:noFill/>
                          </a:ln>
                          <a:solidFill>
                            <a:srgbClr val="000000"/>
                          </a:solidFill>
                          <a:effectLst/>
                          <a:latin typeface="Times New Roman" panose="02020603050405020304" pitchFamily="18" charset="0"/>
                          <a:cs typeface="Lucida Sans Unicode" panose="020B0602030504020204" pitchFamily="34" charset="0"/>
                        </a:rPr>
                        <a:t>2</a:t>
                      </a:r>
                      <a:r>
                        <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 elektroda</a:t>
                      </a: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glukosa-dehydrogenasová reakce (340 nm)</a:t>
                      </a:r>
                    </a:p>
                  </a:txBody>
                  <a:tcPr marL="90000" marR="90000" marT="6948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1"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8 %</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53 %</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ts val="60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23 %</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15 %</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1 %</a:t>
                      </a:r>
                    </a:p>
                  </a:txBody>
                  <a:tcPr marL="90000" marR="90000" marT="6948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200" b="1"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PRINCIP METODY</a:t>
                      </a: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glc</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 ATP </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glc-6-P + ATP</a:t>
                      </a: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glc-6-P + NADP</a:t>
                      </a:r>
                      <a:r>
                        <a:rPr kumimoji="0" lang="cs-CZ" altLang="cs-CZ" sz="1400" b="0" i="0" u="none" strike="noStrike" cap="none" normalizeH="0" baseline="33000" dirty="0" smtClean="0">
                          <a:ln>
                            <a:noFill/>
                          </a:ln>
                          <a:solidFill>
                            <a:srgbClr val="000000"/>
                          </a:solidFill>
                          <a:effectLst/>
                          <a:latin typeface="Times New Roman" panose="02020603050405020304" pitchFamily="18" charset="0"/>
                          <a:cs typeface="Lucida Sans Unicode" panose="020B0602030504020204" pitchFamily="34" charset="0"/>
                        </a:rPr>
                        <a:t>+</a:t>
                      </a:r>
                      <a:r>
                        <a:rPr kumimoji="0" lang="cs-CZ" altLang="cs-CZ" sz="1400" b="0" i="0" u="none" strike="noStrike" cap="none" normalizeH="0" baseline="14000" dirty="0" smtClean="0">
                          <a:ln>
                            <a:noFill/>
                          </a:ln>
                          <a:solidFill>
                            <a:srgbClr val="000000"/>
                          </a:solidFill>
                          <a:effectLst/>
                          <a:latin typeface="Times New Roman" panose="02020603050405020304" pitchFamily="18" charset="0"/>
                          <a:cs typeface="Lucida Sans Unicode" panose="020B0602030504020204" pitchFamily="34" charset="0"/>
                        </a:rPr>
                        <a:t>  </a:t>
                      </a:r>
                      <a:r>
                        <a:rPr kumimoji="0" lang="cs-CZ" altLang="cs-CZ" sz="1400" b="0" i="0" u="none" strike="noStrike" cap="none" normalizeH="0" baseline="14000" dirty="0" smtClean="0">
                          <a:ln>
                            <a:noFill/>
                          </a:ln>
                          <a:solidFill>
                            <a:srgbClr val="000000"/>
                          </a:solidFill>
                          <a:effectLst/>
                          <a:latin typeface="Times New Roman" panose="02020603050405020304" pitchFamily="18" charset="0"/>
                          <a:cs typeface="Times New Roman" panose="02020603050405020304" pitchFamily="18" charset="0"/>
                        </a:rPr>
                        <a:t>→ </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6-fosfoglukonolakton + NADPH + H</a:t>
                      </a:r>
                      <a:r>
                        <a:rPr kumimoji="0" lang="cs-CZ" altLang="cs-CZ" sz="1400" b="0" i="0" u="none" strike="noStrike" cap="none" normalizeH="0" baseline="33000" dirty="0" smtClean="0">
                          <a:ln>
                            <a:noFill/>
                          </a:ln>
                          <a:solidFill>
                            <a:srgbClr val="000000"/>
                          </a:solidFill>
                          <a:effectLst/>
                          <a:latin typeface="Times New Roman" panose="02020603050405020304" pitchFamily="18" charset="0"/>
                          <a:cs typeface="Lucida Sans Unicode" panose="020B0602030504020204" pitchFamily="34" charset="0"/>
                        </a:rPr>
                        <a:t>+</a:t>
                      </a:r>
                    </a:p>
                    <a:p>
                      <a:pPr marL="0" marR="0" lvl="0" indent="0" algn="l" defTabSz="449263" rtl="0" eaLnBrk="1" fontAlgn="base" latinLnBrk="0" hangingPunct="0">
                        <a:lnSpc>
                          <a:spcPct val="90000"/>
                        </a:lnSpc>
                        <a:spcBef>
                          <a:spcPts val="338"/>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reoxidace</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NADPH pomocí chromogenních barviv</a:t>
                      </a:r>
                    </a:p>
                    <a:p>
                      <a:pPr marL="0" marR="0" lvl="0" indent="0" algn="l" defTabSz="449263" rtl="0" eaLnBrk="1" fontAlgn="base" latinLnBrk="0" hangingPunct="0">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měření při 340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nm</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obvykle rovnovážné uspořádání </a:t>
                      </a:r>
                    </a:p>
                    <a:p>
                      <a:pPr marL="0" marR="0" lvl="0" indent="0" algn="l" defTabSz="449263" rtl="0" eaLnBrk="1" fontAlgn="base" latinLnBrk="0" hangingPunct="0">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glc</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 O</a:t>
                      </a:r>
                      <a:r>
                        <a:rPr kumimoji="0" lang="cs-CZ" altLang="cs-CZ" sz="1400" b="0" i="0" u="none" strike="noStrike" cap="none" normalizeH="0" baseline="-9000" dirty="0" smtClean="0">
                          <a:ln>
                            <a:noFill/>
                          </a:ln>
                          <a:solidFill>
                            <a:srgbClr val="000000"/>
                          </a:solidFill>
                          <a:effectLst/>
                          <a:latin typeface="Times New Roman" panose="02020603050405020304" pitchFamily="18" charset="0"/>
                          <a:cs typeface="Lucida Sans Unicode" panose="020B0602030504020204" pitchFamily="34" charset="0"/>
                        </a:rPr>
                        <a:t>2</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glukonolakton</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 H</a:t>
                      </a:r>
                      <a:r>
                        <a:rPr kumimoji="0" lang="cs-CZ" altLang="cs-CZ" sz="1400" b="0" i="0" u="none" strike="noStrike" cap="none" normalizeH="0" baseline="-9000" dirty="0" smtClean="0">
                          <a:ln>
                            <a:noFill/>
                          </a:ln>
                          <a:solidFill>
                            <a:srgbClr val="000000"/>
                          </a:solidFill>
                          <a:effectLst/>
                          <a:latin typeface="Times New Roman" panose="02020603050405020304" pitchFamily="18" charset="0"/>
                          <a:cs typeface="Lucida Sans Unicode" panose="020B0602030504020204" pitchFamily="34" charset="0"/>
                        </a:rPr>
                        <a:t>2</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O</a:t>
                      </a:r>
                      <a:r>
                        <a:rPr kumimoji="0" lang="cs-CZ" altLang="cs-CZ" sz="1400" b="0" i="0" u="none" strike="noStrike" cap="none" normalizeH="0" baseline="-9000" dirty="0" smtClean="0">
                          <a:ln>
                            <a:noFill/>
                          </a:ln>
                          <a:solidFill>
                            <a:srgbClr val="000000"/>
                          </a:solidFill>
                          <a:effectLst/>
                          <a:latin typeface="Times New Roman" panose="02020603050405020304" pitchFamily="18" charset="0"/>
                          <a:cs typeface="Lucida Sans Unicode" panose="020B0602030504020204" pitchFamily="34" charset="0"/>
                        </a:rPr>
                        <a:t>2</a:t>
                      </a:r>
                      <a:r>
                        <a:rPr kumimoji="0" lang="cs-CZ" altLang="cs-CZ" sz="1400" b="1"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a:t>
                      </a: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H</a:t>
                      </a:r>
                      <a:r>
                        <a:rPr kumimoji="0" lang="cs-CZ" altLang="cs-CZ" sz="1400" b="0" i="0" u="none" strike="noStrike" cap="none" normalizeH="0" baseline="-14000" dirty="0" smtClean="0">
                          <a:ln>
                            <a:noFill/>
                          </a:ln>
                          <a:solidFill>
                            <a:srgbClr val="000000"/>
                          </a:solidFill>
                          <a:effectLst/>
                          <a:latin typeface="Times New Roman" panose="02020603050405020304" pitchFamily="18" charset="0"/>
                          <a:cs typeface="Lucida Sans Unicode" panose="020B0602030504020204" pitchFamily="34" charset="0"/>
                        </a:rPr>
                        <a:t>2</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O</a:t>
                      </a:r>
                      <a:r>
                        <a:rPr kumimoji="0" lang="cs-CZ" altLang="cs-CZ" sz="1400" b="0" i="0" u="none" strike="noStrike" cap="none" normalizeH="0" baseline="-14000" dirty="0" smtClean="0">
                          <a:ln>
                            <a:noFill/>
                          </a:ln>
                          <a:solidFill>
                            <a:srgbClr val="000000"/>
                          </a:solidFill>
                          <a:effectLst/>
                          <a:latin typeface="Times New Roman" panose="02020603050405020304" pitchFamily="18" charset="0"/>
                          <a:cs typeface="Lucida Sans Unicode" panose="020B0602030504020204" pitchFamily="34" charset="0"/>
                        </a:rPr>
                        <a:t>2</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 chromogen  </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 </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H</a:t>
                      </a:r>
                      <a:r>
                        <a:rPr kumimoji="0" lang="cs-CZ" altLang="cs-CZ" sz="1400" b="0" i="0" u="none" strike="noStrike" cap="none" normalizeH="0" baseline="-14000" dirty="0" smtClean="0">
                          <a:ln>
                            <a:noFill/>
                          </a:ln>
                          <a:solidFill>
                            <a:srgbClr val="000000"/>
                          </a:solidFill>
                          <a:effectLst/>
                          <a:latin typeface="Times New Roman" panose="02020603050405020304" pitchFamily="18" charset="0"/>
                          <a:cs typeface="Lucida Sans Unicode" panose="020B0602030504020204" pitchFamily="34" charset="0"/>
                        </a:rPr>
                        <a:t>2</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O + barvivo (</a:t>
                      </a:r>
                      <a:r>
                        <a:rPr kumimoji="0" lang="cs-CZ" altLang="cs-CZ" sz="1400" b="0" i="1"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peroxidasa</a:t>
                      </a:r>
                      <a:r>
                        <a:rPr kumimoji="0" lang="cs-CZ" altLang="cs-CZ" sz="1400" b="0" i="1"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a:t>
                      </a:r>
                    </a:p>
                    <a:p>
                      <a:pPr marL="0" marR="0" lvl="0" indent="0" algn="ctr" defTabSz="449263" rtl="0" eaLnBrk="1" fontAlgn="base" latinLnBrk="0" hangingPunct="0">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0">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glc</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 NAD</a:t>
                      </a:r>
                      <a:r>
                        <a:rPr kumimoji="0" lang="cs-CZ" altLang="cs-CZ" sz="1400" b="0" i="0" u="none" strike="noStrike" cap="none" normalizeH="0" baseline="33000" dirty="0" smtClean="0">
                          <a:ln>
                            <a:noFill/>
                          </a:ln>
                          <a:solidFill>
                            <a:srgbClr val="000000"/>
                          </a:solidFill>
                          <a:effectLst/>
                          <a:latin typeface="Times New Roman" panose="02020603050405020304" pitchFamily="18" charset="0"/>
                          <a:cs typeface="Lucida Sans Unicode" panose="020B0602030504020204" pitchFamily="34" charset="0"/>
                        </a:rPr>
                        <a:t>+</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glukonolakton</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 NADH + H</a:t>
                      </a:r>
                      <a:r>
                        <a:rPr kumimoji="0" lang="cs-CZ" altLang="cs-CZ" sz="1400" b="0" i="0" u="none" strike="noStrike" cap="none" normalizeH="0" baseline="33000" dirty="0" smtClean="0">
                          <a:ln>
                            <a:noFill/>
                          </a:ln>
                          <a:solidFill>
                            <a:srgbClr val="000000"/>
                          </a:solidFill>
                          <a:effectLst/>
                          <a:latin typeface="Times New Roman" panose="02020603050405020304" pitchFamily="18" charset="0"/>
                          <a:cs typeface="Lucida Sans Unicode" panose="020B0602030504020204" pitchFamily="34" charset="0"/>
                        </a:rPr>
                        <a:t>+</a:t>
                      </a:r>
                      <a:r>
                        <a:rPr kumimoji="0" lang="cs-CZ" altLang="cs-CZ" sz="1400" b="0" i="0" u="none" strike="noStrike" cap="none" normalizeH="0" baseline="14000" dirty="0" smtClean="0">
                          <a:ln>
                            <a:noFill/>
                          </a:ln>
                          <a:solidFill>
                            <a:srgbClr val="000000"/>
                          </a:solidFill>
                          <a:effectLst/>
                          <a:latin typeface="Times New Roman" panose="02020603050405020304" pitchFamily="18" charset="0"/>
                          <a:cs typeface="Lucida Sans Unicode" panose="020B0602030504020204" pitchFamily="34" charset="0"/>
                        </a:rPr>
                        <a:t> </a:t>
                      </a:r>
                    </a:p>
                  </a:txBody>
                  <a:tcPr marL="90000" marR="90000" marT="6948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573873937"/>
                  </a:ext>
                </a:extLst>
              </a:tr>
            </a:tbl>
          </a:graphicData>
        </a:graphic>
      </p:graphicFrame>
      <p:pic>
        <p:nvPicPr>
          <p:cNvPr id="54296" name="Picture 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87624" y="2794000"/>
            <a:ext cx="8712200" cy="26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54297" name="Picture 2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56513" y="5259388"/>
            <a:ext cx="144145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4298" name="Rectangle 25"/>
          <p:cNvSpPr>
            <a:spLocks noChangeArrowheads="1"/>
          </p:cNvSpPr>
          <p:nvPr/>
        </p:nvSpPr>
        <p:spPr bwMode="auto">
          <a:xfrm>
            <a:off x="684213" y="6416675"/>
            <a:ext cx="7343775" cy="144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spAutoFit/>
          </a:bodyPr>
          <a:lstStyle>
            <a:lvl1pPr>
              <a:spcBef>
                <a:spcPts val="913"/>
              </a:spcBef>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sz="3700">
                <a:solidFill>
                  <a:srgbClr val="000000"/>
                </a:solidFill>
                <a:latin typeface="Arial" panose="020B0604020202020204" pitchFamily="34" charset="0"/>
                <a:cs typeface="Lucida Sans Unicode" panose="020B0602030504020204" pitchFamily="34" charset="0"/>
              </a:defRPr>
            </a:lvl1pPr>
            <a:lvl2pPr>
              <a:spcBef>
                <a:spcPts val="800"/>
              </a:spcBef>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sz="3200">
                <a:solidFill>
                  <a:srgbClr val="000000"/>
                </a:solidFill>
                <a:latin typeface="Arial" panose="020B0604020202020204" pitchFamily="34" charset="0"/>
                <a:cs typeface="Lucida Sans Unicode" panose="020B0602030504020204" pitchFamily="34" charset="0"/>
              </a:defRPr>
            </a:lvl2pPr>
            <a:lvl3pPr>
              <a:spcBef>
                <a:spcPts val="688"/>
              </a:spcBef>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sz="2800">
                <a:solidFill>
                  <a:srgbClr val="000000"/>
                </a:solidFill>
                <a:latin typeface="Arial" panose="020B0604020202020204" pitchFamily="34" charset="0"/>
                <a:cs typeface="Lucida Sans Unicode" panose="020B0602030504020204" pitchFamily="34" charset="0"/>
              </a:defRPr>
            </a:lvl3pPr>
            <a:lvl4pPr>
              <a:spcBef>
                <a:spcPts val="563"/>
              </a:spcBef>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sz="2300">
                <a:solidFill>
                  <a:srgbClr val="000000"/>
                </a:solidFill>
                <a:latin typeface="Arial" panose="020B0604020202020204" pitchFamily="34" charset="0"/>
                <a:cs typeface="Lucida Sans Unicode" panose="020B0602030504020204" pitchFamily="34" charset="0"/>
              </a:defRPr>
            </a:lvl4pPr>
            <a:lvl5pPr>
              <a:spcBef>
                <a:spcPts val="563"/>
              </a:spcBef>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sz="2300">
                <a:solidFill>
                  <a:srgbClr val="000000"/>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ts val="563"/>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sz="2300">
                <a:solidFill>
                  <a:srgbClr val="000000"/>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ts val="563"/>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sz="2300">
                <a:solidFill>
                  <a:srgbClr val="000000"/>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ts val="563"/>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sz="2300">
                <a:solidFill>
                  <a:srgbClr val="000000"/>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ts val="563"/>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sz="2300">
                <a:solidFill>
                  <a:srgbClr val="000000"/>
                </a:solidFill>
                <a:latin typeface="Arial" panose="020B0604020202020204" pitchFamily="34" charset="0"/>
                <a:cs typeface="Lucida Sans Unicode" panose="020B0602030504020204" pitchFamily="34" charset="0"/>
              </a:defRPr>
            </a:lvl9pPr>
          </a:lstStyle>
          <a:p>
            <a:pPr eaLnBrk="1" hangingPunct="1">
              <a:spcBef>
                <a:spcPct val="0"/>
              </a:spcBef>
            </a:pPr>
            <a:r>
              <a:rPr lang="cs-CZ" altLang="cs-CZ" sz="1600" b="1">
                <a:latin typeface="Times New Roman" panose="02020603050405020304" pitchFamily="18" charset="0"/>
              </a:rPr>
              <a:t>                                   ELEKTROCHEMICKÉ STANOVENÍ GLUKOSY POMOCÍ </a:t>
            </a:r>
          </a:p>
          <a:p>
            <a:pPr eaLnBrk="1" hangingPunct="1">
              <a:spcBef>
                <a:spcPct val="0"/>
              </a:spcBef>
            </a:pPr>
            <a:r>
              <a:rPr lang="cs-CZ" altLang="cs-CZ" sz="1600">
                <a:latin typeface="Times New Roman" panose="02020603050405020304" pitchFamily="18" charset="0"/>
              </a:rPr>
              <a:t>Clarkovo čidlo:                                             1: </a:t>
            </a:r>
            <a:r>
              <a:rPr lang="cs-CZ" altLang="cs-CZ" sz="1400">
                <a:latin typeface="Times New Roman" panose="02020603050405020304" pitchFamily="18" charset="0"/>
              </a:rPr>
              <a:t>Anoda (Pt-Ir drátek)</a:t>
            </a:r>
          </a:p>
          <a:p>
            <a:pPr eaLnBrk="1" hangingPunct="1">
              <a:spcBef>
                <a:spcPct val="0"/>
              </a:spcBef>
            </a:pPr>
            <a:r>
              <a:rPr lang="cs-CZ" altLang="cs-CZ" sz="1400">
                <a:latin typeface="Times New Roman" panose="02020603050405020304" pitchFamily="18" charset="0"/>
              </a:rPr>
              <a:t>amperometrické stanovení rozpuštěného O</a:t>
            </a:r>
            <a:r>
              <a:rPr lang="cs-CZ" altLang="cs-CZ" sz="1400" baseline="-25000">
                <a:latin typeface="Times New Roman" panose="02020603050405020304" pitchFamily="18" charset="0"/>
              </a:rPr>
              <a:t>2</a:t>
            </a:r>
            <a:r>
              <a:rPr lang="cs-CZ" altLang="cs-CZ" sz="1400">
                <a:latin typeface="Times New Roman" panose="02020603050405020304" pitchFamily="18" charset="0"/>
              </a:rPr>
              <a:t> ,        2: Katoda (Ag-AgCl, </a:t>
            </a:r>
          </a:p>
          <a:p>
            <a:pPr eaLnBrk="1" hangingPunct="1">
              <a:spcBef>
                <a:spcPct val="0"/>
              </a:spcBef>
              <a:buClrTx/>
            </a:pPr>
            <a:r>
              <a:rPr lang="cs-CZ" altLang="cs-CZ" sz="1400">
                <a:latin typeface="Times New Roman" panose="02020603050405020304" pitchFamily="18" charset="0"/>
              </a:rPr>
              <a:t>redukce O</a:t>
            </a:r>
            <a:r>
              <a:rPr lang="cs-CZ" altLang="cs-CZ" sz="1400" baseline="-25000">
                <a:latin typeface="Times New Roman" panose="02020603050405020304" pitchFamily="18" charset="0"/>
              </a:rPr>
              <a:t>2</a:t>
            </a:r>
            <a:r>
              <a:rPr lang="cs-CZ" altLang="cs-CZ" sz="1400">
                <a:latin typeface="Times New Roman" panose="02020603050405020304" pitchFamily="18" charset="0"/>
              </a:rPr>
              <a:t> za vzniku H</a:t>
            </a:r>
            <a:r>
              <a:rPr lang="cs-CZ" altLang="cs-CZ" sz="1400" baseline="-25000">
                <a:latin typeface="Times New Roman" panose="02020603050405020304" pitchFamily="18" charset="0"/>
              </a:rPr>
              <a:t>2</a:t>
            </a:r>
            <a:r>
              <a:rPr lang="cs-CZ" altLang="cs-CZ" sz="1400">
                <a:latin typeface="Times New Roman" panose="02020603050405020304" pitchFamily="18" charset="0"/>
              </a:rPr>
              <a:t>O</a:t>
            </a:r>
            <a:r>
              <a:rPr lang="cs-CZ" altLang="cs-CZ" sz="1400" baseline="-25000">
                <a:latin typeface="Times New Roman" panose="02020603050405020304" pitchFamily="18" charset="0"/>
              </a:rPr>
              <a:t>2</a:t>
            </a:r>
            <a:r>
              <a:rPr lang="cs-CZ" altLang="cs-CZ" sz="1400">
                <a:latin typeface="Times New Roman" panose="02020603050405020304" pitchFamily="18" charset="0"/>
              </a:rPr>
              <a:t> ,                                      argentchloridová referentní elektroda)</a:t>
            </a:r>
          </a:p>
          <a:p>
            <a:pPr eaLnBrk="1" hangingPunct="1">
              <a:spcBef>
                <a:spcPct val="0"/>
              </a:spcBef>
              <a:buClrTx/>
            </a:pPr>
            <a:r>
              <a:rPr lang="cs-CZ" altLang="cs-CZ" sz="1400">
                <a:latin typeface="Times New Roman" panose="02020603050405020304" pitchFamily="18" charset="0"/>
              </a:rPr>
              <a:t>glukosaoxidasová reakce snižuje konc. O</a:t>
            </a:r>
            <a:r>
              <a:rPr lang="cs-CZ" altLang="cs-CZ" sz="1400" baseline="-25000">
                <a:latin typeface="Times New Roman" panose="02020603050405020304" pitchFamily="18" charset="0"/>
              </a:rPr>
              <a:t>2</a:t>
            </a:r>
            <a:r>
              <a:rPr lang="cs-CZ" altLang="cs-CZ" sz="1400">
                <a:latin typeface="Times New Roman" panose="02020603050405020304" pitchFamily="18" charset="0"/>
              </a:rPr>
              <a:t>            3.  Gel</a:t>
            </a:r>
          </a:p>
          <a:p>
            <a:pPr eaLnBrk="1" hangingPunct="1">
              <a:spcBef>
                <a:spcPct val="0"/>
              </a:spcBef>
            </a:pPr>
            <a:r>
              <a:rPr lang="cs-CZ" altLang="cs-CZ" sz="1400">
                <a:latin typeface="Times New Roman" panose="02020603050405020304" pitchFamily="18" charset="0"/>
              </a:rPr>
              <a:t>                                                                                4.  Membrána s imobilizovanou glukosaoxidasou</a:t>
            </a:r>
          </a:p>
        </p:txBody>
      </p:sp>
      <p:pic>
        <p:nvPicPr>
          <p:cNvPr id="3" name="slide 2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005407" y="3835451"/>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3"/>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577241" fill="hold"/>
                                        <p:tgtEl>
                                          <p:spTgt spid="3"/>
                                        </p:tgtEl>
                                      </p:cBhvr>
                                    </p:cmd>
                                  </p:childTnLst>
                                </p:cTn>
                              </p:par>
                            </p:childTnLst>
                          </p:cTn>
                        </p:par>
                      </p:childTnLst>
                    </p:cTn>
                  </p:par>
                </p:childTnLst>
              </p:cTn>
              <p:nextCondLst>
                <p:cond evt="onClick" delay="0">
                  <p:tgtEl>
                    <p:spTgt spid="3"/>
                  </p:tgtEl>
                </p:cond>
              </p:nextCondLst>
            </p:seq>
            <p:audio>
              <p:cMediaNode vol="80000">
                <p:cTn id="8" fill="hold" display="0">
                  <p:stCondLst>
                    <p:cond delay="indefinite"/>
                  </p:stCondLst>
                  <p:endCondLst>
                    <p:cond evt="onStopAudio" delay="0">
                      <p:tgtEl>
                        <p:sldTgt/>
                      </p:tgtEl>
                    </p:cond>
                  </p:endCondLst>
                </p:cTn>
                <p:tgtEl>
                  <p:spTgt spid="3"/>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5"/>
          <a:stretch>
            <a:fillRect/>
          </a:stretch>
        </p:blipFill>
        <p:spPr>
          <a:xfrm>
            <a:off x="4238624" y="459633"/>
            <a:ext cx="4736491" cy="7145805"/>
          </a:xfrm>
          <a:prstGeom prst="rect">
            <a:avLst/>
          </a:prstGeom>
        </p:spPr>
      </p:pic>
      <p:sp>
        <p:nvSpPr>
          <p:cNvPr id="56323" name="Rectangle 1"/>
          <p:cNvSpPr>
            <a:spLocks noGrp="1" noChangeArrowheads="1"/>
          </p:cNvSpPr>
          <p:nvPr>
            <p:ph type="title"/>
          </p:nvPr>
        </p:nvSpPr>
        <p:spPr>
          <a:xfrm>
            <a:off x="-2339975" y="-92075"/>
            <a:ext cx="8226425" cy="646113"/>
          </a:xfrm>
        </p:spPr>
        <p:txBody>
          <a:bodyPr/>
          <a:lstStyle/>
          <a:p>
            <a:pPr eaLnBrk="1" hangingPunct="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2200" b="1" smtClean="0">
                <a:solidFill>
                  <a:srgbClr val="FF0000"/>
                </a:solidFill>
                <a:latin typeface="Times New Roman" panose="02020603050405020304" pitchFamily="18" charset="0"/>
                <a:cs typeface="Times New Roman" panose="02020603050405020304" pitchFamily="18" charset="0"/>
              </a:rPr>
              <a:t>DIAGNOSTIKA  ANEMIÍ</a:t>
            </a:r>
          </a:p>
        </p:txBody>
      </p:sp>
      <p:sp>
        <p:nvSpPr>
          <p:cNvPr id="56324" name="Rectangle 2"/>
          <p:cNvSpPr>
            <a:spLocks noGrp="1" noChangeArrowheads="1"/>
          </p:cNvSpPr>
          <p:nvPr>
            <p:ph type="body" idx="1"/>
          </p:nvPr>
        </p:nvSpPr>
        <p:spPr>
          <a:xfrm>
            <a:off x="16622" y="476647"/>
            <a:ext cx="4343400" cy="5445125"/>
          </a:xfrm>
        </p:spPr>
        <p:txBody>
          <a:bodyPr/>
          <a:lstStyle/>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b="1" dirty="0" smtClean="0">
                <a:latin typeface="Times New Roman" panose="02020603050405020304" pitchFamily="18" charset="0"/>
              </a:rPr>
              <a:t>Základní krevní obraz </a:t>
            </a:r>
            <a:r>
              <a:rPr lang="cs-CZ" altLang="cs-CZ" sz="1600" dirty="0" smtClean="0">
                <a:latin typeface="Times New Roman" panose="02020603050405020304" pitchFamily="18" charset="0"/>
              </a:rPr>
              <a:t>(</a:t>
            </a:r>
            <a:r>
              <a:rPr lang="cs-CZ" altLang="cs-CZ" sz="1600" i="1" dirty="0" smtClean="0">
                <a:latin typeface="Times New Roman" panose="02020603050405020304" pitchFamily="18" charset="0"/>
              </a:rPr>
              <a:t>vše v nesrážlivé krvi,</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i="1" dirty="0" smtClean="0">
                <a:latin typeface="Times New Roman" panose="02020603050405020304" pitchFamily="18" charset="0"/>
              </a:rPr>
              <a:t>         tzv. „plná“ krev)</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cs-CZ" altLang="cs-CZ" sz="1400" dirty="0" smtClean="0">
              <a:latin typeface="Times New Roman" panose="02020603050405020304" pitchFamily="18" charset="0"/>
            </a:endParaRP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Objem krve  (asi 5 l):  M: 61,5</a:t>
            </a:r>
            <a:r>
              <a:rPr lang="cs-CZ" altLang="cs-CZ" sz="1600" dirty="0" smtClean="0">
                <a:latin typeface="Times New Roman" panose="02020603050405020304" pitchFamily="18" charset="0"/>
                <a:cs typeface="Times New Roman" panose="02020603050405020304" pitchFamily="18" charset="0"/>
              </a:rPr>
              <a:t>±</a:t>
            </a:r>
            <a:r>
              <a:rPr lang="cs-CZ" altLang="cs-CZ" sz="1600" dirty="0" smtClean="0">
                <a:latin typeface="Times New Roman" panose="02020603050405020304" pitchFamily="18" charset="0"/>
              </a:rPr>
              <a:t> 8,5 ml/kg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                                     Ž: 59</a:t>
            </a:r>
            <a:r>
              <a:rPr lang="cs-CZ" altLang="cs-CZ" sz="1600" dirty="0" smtClean="0">
                <a:latin typeface="Times New Roman" panose="02020603050405020304" pitchFamily="18" charset="0"/>
                <a:cs typeface="Times New Roman" panose="02020603050405020304" pitchFamily="18" charset="0"/>
              </a:rPr>
              <a:t>±</a:t>
            </a:r>
            <a:r>
              <a:rPr lang="cs-CZ" altLang="cs-CZ" sz="1600" dirty="0" smtClean="0">
                <a:latin typeface="Times New Roman" panose="02020603050405020304" pitchFamily="18" charset="0"/>
              </a:rPr>
              <a:t>5 ml/kg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cs-CZ" altLang="cs-CZ" sz="1600" dirty="0" smtClean="0">
              <a:latin typeface="Times New Roman" panose="02020603050405020304" pitchFamily="18" charset="0"/>
            </a:endParaRP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Hematokrit  (v %, </a:t>
            </a:r>
            <a:r>
              <a:rPr lang="cs-CZ" altLang="cs-CZ" sz="1600" dirty="0" err="1" smtClean="0">
                <a:latin typeface="Times New Roman" panose="02020603050405020304" pitchFamily="18" charset="0"/>
              </a:rPr>
              <a:t>obj</a:t>
            </a:r>
            <a:r>
              <a:rPr lang="cs-CZ" altLang="cs-CZ" sz="1600" dirty="0" smtClean="0">
                <a:latin typeface="Times New Roman" panose="02020603050405020304" pitchFamily="18" charset="0"/>
              </a:rPr>
              <a:t>. </a:t>
            </a:r>
            <a:r>
              <a:rPr lang="cs-CZ" altLang="cs-CZ" sz="1600" dirty="0" err="1" smtClean="0">
                <a:latin typeface="Times New Roman" panose="02020603050405020304" pitchFamily="18" charset="0"/>
              </a:rPr>
              <a:t>ery</a:t>
            </a:r>
            <a:r>
              <a:rPr lang="cs-CZ" altLang="cs-CZ" sz="1600" dirty="0" smtClean="0">
                <a:latin typeface="Times New Roman" panose="02020603050405020304" pitchFamily="18" charset="0"/>
              </a:rPr>
              <a:t>/</a:t>
            </a:r>
            <a:r>
              <a:rPr lang="cs-CZ" altLang="cs-CZ" sz="1600" dirty="0" err="1" smtClean="0">
                <a:latin typeface="Times New Roman" panose="02020603050405020304" pitchFamily="18" charset="0"/>
              </a:rPr>
              <a:t>obj</a:t>
            </a:r>
            <a:r>
              <a:rPr lang="cs-CZ" altLang="cs-CZ" sz="1600" dirty="0" smtClean="0">
                <a:latin typeface="Times New Roman" panose="02020603050405020304" pitchFamily="18" charset="0"/>
              </a:rPr>
              <a:t>. krve): M: 47</a:t>
            </a:r>
            <a:r>
              <a:rPr lang="cs-CZ" altLang="cs-CZ" sz="1600" dirty="0" smtClean="0">
                <a:latin typeface="Times New Roman" panose="02020603050405020304" pitchFamily="18" charset="0"/>
                <a:cs typeface="Times New Roman" panose="02020603050405020304" pitchFamily="18" charset="0"/>
              </a:rPr>
              <a:t>±</a:t>
            </a:r>
            <a:r>
              <a:rPr lang="cs-CZ" altLang="cs-CZ" sz="1600" dirty="0" smtClean="0">
                <a:latin typeface="Times New Roman" panose="02020603050405020304" pitchFamily="18" charset="0"/>
              </a:rPr>
              <a:t> 7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                                                             Ž:  42</a:t>
            </a:r>
            <a:r>
              <a:rPr lang="cs-CZ" altLang="cs-CZ" sz="1600" dirty="0" smtClean="0">
                <a:latin typeface="Times New Roman" panose="02020603050405020304" pitchFamily="18" charset="0"/>
                <a:cs typeface="Times New Roman" panose="02020603050405020304" pitchFamily="18" charset="0"/>
              </a:rPr>
              <a:t>±</a:t>
            </a:r>
            <a:r>
              <a:rPr lang="cs-CZ" altLang="cs-CZ" sz="1600" dirty="0" smtClean="0">
                <a:latin typeface="Times New Roman" panose="02020603050405020304" pitchFamily="18" charset="0"/>
              </a:rPr>
              <a:t>5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Střední objem </a:t>
            </a:r>
            <a:r>
              <a:rPr lang="cs-CZ" altLang="cs-CZ" sz="1600" dirty="0" err="1" smtClean="0">
                <a:latin typeface="Times New Roman" panose="02020603050405020304" pitchFamily="18" charset="0"/>
              </a:rPr>
              <a:t>erythrocytu</a:t>
            </a:r>
            <a:r>
              <a:rPr lang="cs-CZ" altLang="cs-CZ" sz="1600" dirty="0" smtClean="0">
                <a:latin typeface="Times New Roman" panose="02020603050405020304" pitchFamily="18" charset="0"/>
              </a:rPr>
              <a:t>: 80 - 94 </a:t>
            </a:r>
            <a:r>
              <a:rPr lang="cs-CZ" altLang="cs-CZ" sz="1600" dirty="0" smtClean="0">
                <a:latin typeface="Times New Roman" panose="02020603050405020304" pitchFamily="18" charset="0"/>
                <a:cs typeface="Times New Roman" panose="02020603050405020304" pitchFamily="18" charset="0"/>
              </a:rPr>
              <a:t>μ</a:t>
            </a:r>
            <a:r>
              <a:rPr lang="cs-CZ" altLang="cs-CZ" sz="1600" baseline="20000" dirty="0" smtClean="0">
                <a:latin typeface="Times New Roman" panose="02020603050405020304" pitchFamily="18" charset="0"/>
                <a:cs typeface="Times New Roman" panose="02020603050405020304" pitchFamily="18" charset="0"/>
              </a:rPr>
              <a:t>3</a:t>
            </a:r>
            <a:r>
              <a:rPr lang="cs-CZ" altLang="cs-CZ" sz="1600" dirty="0" smtClean="0">
                <a:latin typeface="Times New Roman" panose="02020603050405020304" pitchFamily="18" charset="0"/>
              </a:rPr>
              <a:t>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cs-CZ" altLang="cs-CZ" sz="1600" dirty="0" smtClean="0">
              <a:latin typeface="Times New Roman" panose="02020603050405020304" pitchFamily="18" charset="0"/>
            </a:endParaRP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Střední průměr </a:t>
            </a:r>
            <a:r>
              <a:rPr lang="cs-CZ" altLang="cs-CZ" sz="1600" dirty="0" err="1" smtClean="0">
                <a:latin typeface="Times New Roman" panose="02020603050405020304" pitchFamily="18" charset="0"/>
              </a:rPr>
              <a:t>erythrocytu</a:t>
            </a:r>
            <a:r>
              <a:rPr lang="cs-CZ" altLang="cs-CZ" sz="1600" dirty="0" smtClean="0">
                <a:latin typeface="Times New Roman" panose="02020603050405020304" pitchFamily="18" charset="0"/>
              </a:rPr>
              <a:t>: 7 - 7,5 </a:t>
            </a:r>
            <a:r>
              <a:rPr lang="cs-CZ" altLang="cs-CZ" sz="1600" dirty="0" smtClean="0">
                <a:latin typeface="Times New Roman" panose="02020603050405020304" pitchFamily="18" charset="0"/>
                <a:cs typeface="Times New Roman" panose="02020603050405020304" pitchFamily="18" charset="0"/>
              </a:rPr>
              <a:t>μ</a:t>
            </a:r>
            <a:r>
              <a:rPr lang="cs-CZ" altLang="cs-CZ" sz="1600" dirty="0" smtClean="0">
                <a:latin typeface="Times New Roman" panose="02020603050405020304" pitchFamily="18" charset="0"/>
              </a:rPr>
              <a:t>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cs-CZ" altLang="cs-CZ" sz="1600" dirty="0" smtClean="0">
              <a:latin typeface="Times New Roman" panose="02020603050405020304" pitchFamily="18" charset="0"/>
            </a:endParaRP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Hemoglobin: 33 - 38 g/100 ml </a:t>
            </a:r>
            <a:r>
              <a:rPr lang="cs-CZ" altLang="cs-CZ" sz="1600" dirty="0" err="1" smtClean="0">
                <a:latin typeface="Times New Roman" panose="02020603050405020304" pitchFamily="18" charset="0"/>
              </a:rPr>
              <a:t>erythrocytů</a:t>
            </a:r>
            <a:r>
              <a:rPr lang="cs-CZ" altLang="cs-CZ" sz="1600" dirty="0" smtClean="0">
                <a:latin typeface="Times New Roman" panose="02020603050405020304" pitchFamily="18" charset="0"/>
              </a:rPr>
              <a:t>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cs-CZ" altLang="cs-CZ" sz="1600" dirty="0" smtClean="0">
              <a:latin typeface="Times New Roman" panose="02020603050405020304" pitchFamily="18" charset="0"/>
            </a:endParaRP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Sedimentace (jak rychle klesá hladina krevních tělísek v nesrážlivé krvi): 0 - 15 mm/h        (mnoho vlivů, "</a:t>
            </a:r>
            <a:r>
              <a:rPr lang="cs-CZ" altLang="cs-CZ" sz="1600" dirty="0" err="1" smtClean="0">
                <a:latin typeface="Times New Roman" panose="02020603050405020304" pitchFamily="18" charset="0"/>
              </a:rPr>
              <a:t>high</a:t>
            </a:r>
            <a:r>
              <a:rPr lang="cs-CZ" altLang="cs-CZ" sz="1600" dirty="0" smtClean="0">
                <a:latin typeface="Times New Roman" panose="02020603050405020304" pitchFamily="18" charset="0"/>
              </a:rPr>
              <a:t> sensitivity but </a:t>
            </a:r>
            <a:r>
              <a:rPr lang="cs-CZ" altLang="cs-CZ" sz="1600" dirty="0" err="1" smtClean="0">
                <a:latin typeface="Times New Roman" panose="02020603050405020304" pitchFamily="18" charset="0"/>
              </a:rPr>
              <a:t>low</a:t>
            </a:r>
            <a:r>
              <a:rPr lang="cs-CZ" altLang="cs-CZ" sz="1600" dirty="0" smtClean="0">
                <a:latin typeface="Times New Roman" panose="02020603050405020304" pitchFamily="18" charset="0"/>
              </a:rPr>
              <a:t> specifity")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   zvýšení: záněty, některé tumory a lymfomy.....</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rPr>
              <a:t>   snížení: některá hematologická onemocnění, nízký fibrinogen.....</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cs-CZ" altLang="cs-CZ" sz="1600" dirty="0" smtClean="0">
              <a:latin typeface="Times New Roman" panose="02020603050405020304" pitchFamily="18" charset="0"/>
            </a:endParaRP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b="1" dirty="0" smtClean="0">
                <a:latin typeface="Times New Roman" panose="02020603050405020304" pitchFamily="18" charset="0"/>
                <a:cs typeface="Times New Roman" panose="02020603050405020304" pitchFamily="18" charset="0"/>
              </a:rPr>
              <a:t>anemie (chudokrevnost):</a:t>
            </a:r>
            <a:r>
              <a:rPr lang="cs-CZ" altLang="cs-CZ" sz="1600" dirty="0" smtClean="0">
                <a:latin typeface="Times New Roman" panose="02020603050405020304" pitchFamily="18" charset="0"/>
                <a:cs typeface="Times New Roman" panose="02020603050405020304" pitchFamily="18" charset="0"/>
              </a:rPr>
              <a:t> stav, při kterém je v krvi</a:t>
            </a:r>
            <a:r>
              <a:rPr lang="cs-CZ" altLang="cs-CZ" sz="1600" dirty="0" smtClean="0">
                <a:solidFill>
                  <a:schemeClr val="tx1"/>
                </a:solidFill>
                <a:latin typeface="Times New Roman" panose="02020603050405020304" pitchFamily="18" charset="0"/>
                <a:cs typeface="Times New Roman" panose="02020603050405020304" pitchFamily="18" charset="0"/>
              </a:rPr>
              <a:t> </a:t>
            </a:r>
            <a:r>
              <a:rPr lang="cs-CZ" altLang="cs-CZ" sz="1600" dirty="0" smtClean="0">
                <a:latin typeface="Times New Roman" panose="02020603050405020304" pitchFamily="18" charset="0"/>
                <a:cs typeface="Times New Roman" panose="02020603050405020304" pitchFamily="18" charset="0"/>
              </a:rPr>
              <a:t>snížena koncentrace hemoglobinu (</a:t>
            </a:r>
            <a:r>
              <a:rPr lang="cs-CZ" altLang="cs-CZ" sz="1600" dirty="0" err="1" smtClean="0">
                <a:latin typeface="Times New Roman" panose="02020603050405020304" pitchFamily="18" charset="0"/>
                <a:cs typeface="Times New Roman" panose="02020603050405020304" pitchFamily="18" charset="0"/>
              </a:rPr>
              <a:t>Hb</a:t>
            </a:r>
            <a:r>
              <a:rPr lang="cs-CZ" altLang="cs-CZ" sz="1600" dirty="0" smtClean="0">
                <a:latin typeface="Times New Roman" panose="02020603050405020304" pitchFamily="18" charset="0"/>
                <a:cs typeface="Times New Roman" panose="02020603050405020304" pitchFamily="18" charset="0"/>
              </a:rPr>
              <a:t>) pod normu stanovenou podle věku a pohlaví; </a:t>
            </a: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a:latin typeface="Times New Roman" panose="02020603050405020304" pitchFamily="18" charset="0"/>
                <a:cs typeface="Times New Roman" panose="02020603050405020304" pitchFamily="18" charset="0"/>
              </a:rPr>
              <a:t> </a:t>
            </a:r>
            <a:r>
              <a:rPr lang="cs-CZ" altLang="cs-CZ" sz="1600" dirty="0" smtClean="0">
                <a:latin typeface="Times New Roman" panose="02020603050405020304" pitchFamily="18" charset="0"/>
                <a:cs typeface="Times New Roman" panose="02020603050405020304" pitchFamily="18" charset="0"/>
              </a:rPr>
              <a:t>      -  nízký </a:t>
            </a:r>
            <a:r>
              <a:rPr lang="cs-CZ" altLang="cs-CZ" sz="1600" dirty="0">
                <a:latin typeface="Times New Roman" panose="02020603050405020304" pitchFamily="18" charset="0"/>
                <a:cs typeface="Times New Roman" panose="02020603050405020304" pitchFamily="18" charset="0"/>
              </a:rPr>
              <a:t>obsah </a:t>
            </a:r>
            <a:r>
              <a:rPr lang="cs-CZ" altLang="cs-CZ" sz="1600" dirty="0" err="1">
                <a:latin typeface="Times New Roman" panose="02020603050405020304" pitchFamily="18" charset="0"/>
                <a:cs typeface="Times New Roman" panose="02020603050405020304" pitchFamily="18" charset="0"/>
              </a:rPr>
              <a:t>Hb</a:t>
            </a:r>
            <a:r>
              <a:rPr lang="cs-CZ" altLang="cs-CZ" sz="1600" dirty="0">
                <a:latin typeface="Times New Roman" panose="02020603050405020304" pitchFamily="18" charset="0"/>
                <a:cs typeface="Times New Roman" panose="02020603050405020304" pitchFamily="18" charset="0"/>
              </a:rPr>
              <a:t> </a:t>
            </a:r>
            <a:r>
              <a:rPr lang="cs-CZ" altLang="cs-CZ" sz="1600" dirty="0" smtClean="0">
                <a:latin typeface="Times New Roman" panose="02020603050405020304" pitchFamily="18" charset="0"/>
                <a:cs typeface="Times New Roman" panose="02020603050405020304" pitchFamily="18" charset="0"/>
              </a:rPr>
              <a:t>(nízká syntéza globinu, 	  		nízká synteza hemu, nedostatek </a:t>
            </a:r>
            <a:r>
              <a:rPr lang="cs-CZ" altLang="cs-CZ" sz="1600" dirty="0" err="1" smtClean="0">
                <a:latin typeface="Times New Roman" panose="02020603050405020304" pitchFamily="18" charset="0"/>
                <a:cs typeface="Times New Roman" panose="02020603050405020304" pitchFamily="18" charset="0"/>
              </a:rPr>
              <a:t>Fe</a:t>
            </a:r>
            <a:r>
              <a:rPr lang="cs-CZ" altLang="cs-CZ" sz="1600" dirty="0" smtClean="0">
                <a:latin typeface="Times New Roman" panose="02020603050405020304" pitchFamily="18" charset="0"/>
                <a:cs typeface="Times New Roman" panose="02020603050405020304" pitchFamily="18" charset="0"/>
              </a:rPr>
              <a:t>)     </a:t>
            </a:r>
            <a:endParaRPr lang="cs-CZ" altLang="cs-CZ" sz="1600" dirty="0">
              <a:latin typeface="Times New Roman" panose="02020603050405020304" pitchFamily="18" charset="0"/>
              <a:cs typeface="Times New Roman" panose="02020603050405020304" pitchFamily="18" charset="0"/>
            </a:endParaRPr>
          </a:p>
          <a:p>
            <a:pPr indent="-341313" eaLnBrk="1" hangingPunct="1">
              <a:spcBef>
                <a:spcPct val="0"/>
              </a:spcBef>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1600" dirty="0" smtClean="0">
                <a:latin typeface="Times New Roman" panose="02020603050405020304" pitchFamily="18" charset="0"/>
                <a:cs typeface="Times New Roman" panose="02020603050405020304" pitchFamily="18" charset="0"/>
              </a:rPr>
              <a:t>       -  nízký hematokrit: porušená tvorba 		  		</a:t>
            </a:r>
            <a:r>
              <a:rPr lang="cs-CZ" altLang="cs-CZ" sz="1600" dirty="0" err="1" smtClean="0">
                <a:latin typeface="Times New Roman" panose="02020603050405020304" pitchFamily="18" charset="0"/>
                <a:cs typeface="Times New Roman" panose="02020603050405020304" pitchFamily="18" charset="0"/>
              </a:rPr>
              <a:t>erythrocytů</a:t>
            </a:r>
            <a:r>
              <a:rPr lang="cs-CZ" altLang="cs-CZ" sz="1600" dirty="0" smtClean="0">
                <a:latin typeface="Times New Roman" panose="02020603050405020304" pitchFamily="18" charset="0"/>
                <a:cs typeface="Times New Roman" panose="02020603050405020304" pitchFamily="18" charset="0"/>
              </a:rPr>
              <a:t>, zkrácená životnost</a:t>
            </a:r>
          </a:p>
        </p:txBody>
      </p:sp>
      <p:pic>
        <p:nvPicPr>
          <p:cNvPr id="2" name="slide 2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956376" y="6093271"/>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557561" fill="hold"/>
                                        <p:tgtEl>
                                          <p:spTgt spid="2"/>
                                        </p:tgtEl>
                                      </p:cBhvr>
                                    </p:cmd>
                                  </p:childTnLst>
                                </p:cTn>
                              </p:par>
                            </p:childTnLst>
                          </p:cTn>
                        </p:par>
                      </p:childTnLst>
                    </p:cTn>
                  </p:par>
                </p:childTnLst>
              </p:cTn>
              <p:nextCondLst>
                <p:cond evt="onClick" delay="0">
                  <p:tgtEl>
                    <p:spTgt spid="2"/>
                  </p:tgtEl>
                </p:cond>
              </p:nextCondLst>
            </p:seq>
            <p:audio>
              <p:cMediaNode vol="80000">
                <p:cTn id="8" fill="hold" display="0">
                  <p:stCondLst>
                    <p:cond delay="indefinite"/>
                  </p:stCondLst>
                  <p:endCondLst>
                    <p:cond evt="onStopAudio" delay="0">
                      <p:tgtEl>
                        <p:sldTgt/>
                      </p:tgtEl>
                    </p:cond>
                  </p:endCondLst>
                </p:cTn>
                <p:tgtEl>
                  <p:spTgt spid="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aphicFrame>
        <p:nvGraphicFramePr>
          <p:cNvPr id="31745" name="Group 1"/>
          <p:cNvGraphicFramePr>
            <a:graphicFrameLocks noGrp="1"/>
          </p:cNvGraphicFramePr>
          <p:nvPr>
            <p:extLst>
              <p:ext uri="{D42A27DB-BD31-4B8C-83A1-F6EECF244321}">
                <p14:modId xmlns:p14="http://schemas.microsoft.com/office/powerpoint/2010/main" val="1705291126"/>
              </p:ext>
            </p:extLst>
          </p:nvPr>
        </p:nvGraphicFramePr>
        <p:xfrm>
          <a:off x="1111250" y="1186413"/>
          <a:ext cx="7088188" cy="2393705"/>
        </p:xfrm>
        <a:graphic>
          <a:graphicData uri="http://schemas.openxmlformats.org/drawingml/2006/table">
            <a:tbl>
              <a:tblPr/>
              <a:tblGrid>
                <a:gridCol w="1573213">
                  <a:extLst>
                    <a:ext uri="{9D8B030D-6E8A-4147-A177-3AD203B41FA5}">
                      <a16:colId xmlns:a16="http://schemas.microsoft.com/office/drawing/2014/main" xmlns="" val="1374813332"/>
                    </a:ext>
                  </a:extLst>
                </a:gridCol>
                <a:gridCol w="915987">
                  <a:extLst>
                    <a:ext uri="{9D8B030D-6E8A-4147-A177-3AD203B41FA5}">
                      <a16:colId xmlns:a16="http://schemas.microsoft.com/office/drawing/2014/main" xmlns="" val="3693515454"/>
                    </a:ext>
                  </a:extLst>
                </a:gridCol>
                <a:gridCol w="1052513">
                  <a:extLst>
                    <a:ext uri="{9D8B030D-6E8A-4147-A177-3AD203B41FA5}">
                      <a16:colId xmlns:a16="http://schemas.microsoft.com/office/drawing/2014/main" xmlns="" val="715576208"/>
                    </a:ext>
                  </a:extLst>
                </a:gridCol>
                <a:gridCol w="768350">
                  <a:extLst>
                    <a:ext uri="{9D8B030D-6E8A-4147-A177-3AD203B41FA5}">
                      <a16:colId xmlns:a16="http://schemas.microsoft.com/office/drawing/2014/main" xmlns="" val="3881657955"/>
                    </a:ext>
                  </a:extLst>
                </a:gridCol>
                <a:gridCol w="2778125">
                  <a:extLst>
                    <a:ext uri="{9D8B030D-6E8A-4147-A177-3AD203B41FA5}">
                      <a16:colId xmlns:a16="http://schemas.microsoft.com/office/drawing/2014/main" xmlns="" val="1693316734"/>
                    </a:ext>
                  </a:extLst>
                </a:gridCol>
              </a:tblGrid>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ferritin</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1-25 </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μ</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g/100 ml</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velmi citlivý ukazatel nedostatku </a:t>
                      </a:r>
                      <a:r>
                        <a:rPr kumimoji="0" lang="cs-CZ" altLang="cs-CZ" sz="16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Fe</a:t>
                      </a:r>
                      <a:r>
                        <a:rPr kumimoji="0" lang="cs-CZ" altLang="cs-CZ" sz="16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a:t>
                      </a:r>
                      <a:r>
                        <a:rPr kumimoji="0" lang="cs-CZ" altLang="cs-CZ" sz="16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imuno</a:t>
                      </a:r>
                      <a:endParaRPr kumimoji="0" lang="cs-CZ" altLang="cs-CZ" sz="16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3682949354"/>
                  </a:ext>
                </a:extLst>
              </a:tr>
              <a:tr h="7096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B</a:t>
                      </a:r>
                      <a:r>
                        <a:rPr kumimoji="0" lang="cs-CZ" altLang="cs-CZ" sz="1600" b="0" i="0" u="none" strike="noStrike" cap="none" normalizeH="0" baseline="-14000" smtClean="0">
                          <a:ln>
                            <a:noFill/>
                          </a:ln>
                          <a:solidFill>
                            <a:srgbClr val="000000"/>
                          </a:solidFill>
                          <a:effectLst/>
                          <a:latin typeface="Times New Roman" panose="02020603050405020304" pitchFamily="18" charset="0"/>
                          <a:cs typeface="Lucida Sans Unicode" panose="020B0602030504020204" pitchFamily="34" charset="0"/>
                        </a:rPr>
                        <a:t>12</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10-80 ng/100 ml</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imuno</a:t>
                      </a:r>
                      <a:endParaRPr kumimoji="0" lang="cs-CZ" altLang="cs-CZ" sz="16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3163966330"/>
                  </a:ext>
                </a:extLst>
              </a:tr>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folát</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0,3-1,6 </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μ</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g/100 ml</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nedostatek: poruchy krvetvorby a nervové činnosti</a:t>
                      </a:r>
                    </a:p>
                  </a:txBody>
                  <a:tcPr marL="90000" marR="90000" marT="73440"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2180781587"/>
                  </a:ext>
                </a:extLst>
              </a:tr>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folát v erythrocytech</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13-70 </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μ</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g/100 ml</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s ohledem na anemie důležitější než hodnota v séru</a:t>
                      </a:r>
                    </a:p>
                  </a:txBody>
                  <a:tcPr marL="90000" marR="90000" marT="8985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897212378"/>
                  </a:ext>
                </a:extLst>
              </a:tr>
            </a:tbl>
          </a:graphicData>
        </a:graphic>
      </p:graphicFrame>
      <p:graphicFrame>
        <p:nvGraphicFramePr>
          <p:cNvPr id="2" name="Group 28"/>
          <p:cNvGraphicFramePr>
            <a:graphicFrameLocks noGrp="1"/>
          </p:cNvGraphicFramePr>
          <p:nvPr>
            <p:extLst>
              <p:ext uri="{D42A27DB-BD31-4B8C-83A1-F6EECF244321}">
                <p14:modId xmlns:p14="http://schemas.microsoft.com/office/powerpoint/2010/main" val="734266753"/>
              </p:ext>
            </p:extLst>
          </p:nvPr>
        </p:nvGraphicFramePr>
        <p:xfrm>
          <a:off x="1111250" y="4899877"/>
          <a:ext cx="7200900" cy="1931988"/>
        </p:xfrm>
        <a:graphic>
          <a:graphicData uri="http://schemas.openxmlformats.org/drawingml/2006/table">
            <a:tbl>
              <a:tblPr/>
              <a:tblGrid>
                <a:gridCol w="1598612">
                  <a:extLst>
                    <a:ext uri="{9D8B030D-6E8A-4147-A177-3AD203B41FA5}">
                      <a16:colId xmlns:a16="http://schemas.microsoft.com/office/drawing/2014/main" xmlns="" val="3691481066"/>
                    </a:ext>
                  </a:extLst>
                </a:gridCol>
                <a:gridCol w="930275">
                  <a:extLst>
                    <a:ext uri="{9D8B030D-6E8A-4147-A177-3AD203B41FA5}">
                      <a16:colId xmlns:a16="http://schemas.microsoft.com/office/drawing/2014/main" xmlns="" val="2139525496"/>
                    </a:ext>
                  </a:extLst>
                </a:gridCol>
                <a:gridCol w="1071563">
                  <a:extLst>
                    <a:ext uri="{9D8B030D-6E8A-4147-A177-3AD203B41FA5}">
                      <a16:colId xmlns:a16="http://schemas.microsoft.com/office/drawing/2014/main" xmlns="" val="638510949"/>
                    </a:ext>
                  </a:extLst>
                </a:gridCol>
                <a:gridCol w="777875">
                  <a:extLst>
                    <a:ext uri="{9D8B030D-6E8A-4147-A177-3AD203B41FA5}">
                      <a16:colId xmlns:a16="http://schemas.microsoft.com/office/drawing/2014/main" xmlns="" val="2871822153"/>
                    </a:ext>
                  </a:extLst>
                </a:gridCol>
                <a:gridCol w="2822575">
                  <a:extLst>
                    <a:ext uri="{9D8B030D-6E8A-4147-A177-3AD203B41FA5}">
                      <a16:colId xmlns:a16="http://schemas.microsoft.com/office/drawing/2014/main" xmlns="" val="810148721"/>
                    </a:ext>
                  </a:extLst>
                </a:gridCol>
              </a:tblGrid>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TSH</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0,5-5,7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mU</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/l</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thyreoideu</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-stimulující hormon,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thyrotropin</a:t>
                      </a: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142469074"/>
                  </a:ext>
                </a:extLst>
              </a:tr>
              <a:tr h="5111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thyroxin volný (FT</a:t>
                      </a:r>
                      <a:r>
                        <a:rPr kumimoji="0" lang="cs-CZ" altLang="cs-CZ" sz="1200" b="0" i="0" u="none" strike="noStrike" cap="none" normalizeH="0" baseline="-14000" smtClean="0">
                          <a:ln>
                            <a:noFill/>
                          </a:ln>
                          <a:solidFill>
                            <a:srgbClr val="000000"/>
                          </a:solidFill>
                          <a:effectLst/>
                          <a:latin typeface="Times New Roman" panose="02020603050405020304" pitchFamily="18" charset="0"/>
                          <a:cs typeface="Lucida Sans Unicode" panose="020B0602030504020204" pitchFamily="34" charset="0"/>
                        </a:rPr>
                        <a:t>4</a:t>
                      </a: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10-31 pM</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nevázaný na trasnsportní proteiny</a:t>
                      </a:r>
                    </a:p>
                  </a:txBody>
                  <a:tcPr marL="90000" marR="90000" marT="73440"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1745587265"/>
                  </a:ext>
                </a:extLst>
              </a:tr>
              <a:tr h="9128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choriogonadotropin</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(HCH: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human</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chorio</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gonadotropin)</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 U</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vylučován vyvíjejícím se embryem, těhotenský test (nejvyšší hladina na konci 1. trimestru)</a:t>
                      </a:r>
                    </a:p>
                  </a:txBody>
                  <a:tcPr marL="90000" marR="90000" marT="73440"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3321254246"/>
                  </a:ext>
                </a:extLst>
              </a:tr>
            </a:tbl>
          </a:graphicData>
        </a:graphic>
      </p:graphicFrame>
      <p:sp>
        <p:nvSpPr>
          <p:cNvPr id="5" name="Rectangle 1"/>
          <p:cNvSpPr txBox="1">
            <a:spLocks noChangeArrowheads="1"/>
          </p:cNvSpPr>
          <p:nvPr/>
        </p:nvSpPr>
        <p:spPr>
          <a:xfrm>
            <a:off x="251520" y="4253764"/>
            <a:ext cx="8226425" cy="646113"/>
          </a:xfrm>
          <a:prstGeom prst="rect">
            <a:avLst/>
          </a:prstGeom>
        </p:spPr>
        <p:txBody>
          <a:bodyPr/>
          <a:lstStyle>
            <a:lvl1pPr algn="ctr" defTabSz="449263" rtl="0" eaLnBrk="0" fontAlgn="base" hangingPunct="0">
              <a:spcBef>
                <a:spcPct val="0"/>
              </a:spcBef>
              <a:spcAft>
                <a:spcPct val="0"/>
              </a:spcAft>
              <a:buClr>
                <a:srgbClr val="000000"/>
              </a:buClr>
              <a:buSzPct val="100000"/>
              <a:buFont typeface="Times New Roman" pitchFamily="18" charset="0"/>
              <a:defRPr sz="50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5000">
                <a:solidFill>
                  <a:srgbClr val="000000"/>
                </a:solidFill>
                <a:latin typeface="Arial" charset="0"/>
                <a:ea typeface="Lucida Sans Unicode" pitchFamily="32" charset="0"/>
                <a:cs typeface="Lucida Sans Unicode" pitchFamily="32" charset="0"/>
              </a:defRPr>
            </a:lvl2pPr>
            <a:lvl3pPr algn="ctr" defTabSz="449263" rtl="0" eaLnBrk="0" fontAlgn="base" hangingPunct="0">
              <a:spcBef>
                <a:spcPct val="0"/>
              </a:spcBef>
              <a:spcAft>
                <a:spcPct val="0"/>
              </a:spcAft>
              <a:buClr>
                <a:srgbClr val="000000"/>
              </a:buClr>
              <a:buSzPct val="100000"/>
              <a:buFont typeface="Times New Roman" pitchFamily="18" charset="0"/>
              <a:defRPr sz="5000">
                <a:solidFill>
                  <a:srgbClr val="000000"/>
                </a:solidFill>
                <a:latin typeface="Arial" charset="0"/>
                <a:ea typeface="Lucida Sans Unicode" pitchFamily="32" charset="0"/>
                <a:cs typeface="Lucida Sans Unicode" pitchFamily="32" charset="0"/>
              </a:defRPr>
            </a:lvl3pPr>
            <a:lvl4pPr algn="ctr" defTabSz="449263" rtl="0" eaLnBrk="0" fontAlgn="base" hangingPunct="0">
              <a:spcBef>
                <a:spcPct val="0"/>
              </a:spcBef>
              <a:spcAft>
                <a:spcPct val="0"/>
              </a:spcAft>
              <a:buClr>
                <a:srgbClr val="000000"/>
              </a:buClr>
              <a:buSzPct val="100000"/>
              <a:buFont typeface="Times New Roman" pitchFamily="18" charset="0"/>
              <a:defRPr sz="5000">
                <a:solidFill>
                  <a:srgbClr val="000000"/>
                </a:solidFill>
                <a:latin typeface="Arial" charset="0"/>
                <a:ea typeface="Lucida Sans Unicode" pitchFamily="32" charset="0"/>
                <a:cs typeface="Lucida Sans Unicode" pitchFamily="32" charset="0"/>
              </a:defRPr>
            </a:lvl4pPr>
            <a:lvl5pPr algn="ctr" defTabSz="449263" rtl="0" eaLnBrk="0" fontAlgn="base" hangingPunct="0">
              <a:spcBef>
                <a:spcPct val="0"/>
              </a:spcBef>
              <a:spcAft>
                <a:spcPct val="0"/>
              </a:spcAft>
              <a:buClr>
                <a:srgbClr val="000000"/>
              </a:buClr>
              <a:buSzPct val="100000"/>
              <a:buFont typeface="Times New Roman" pitchFamily="18" charset="0"/>
              <a:defRPr sz="5000">
                <a:solidFill>
                  <a:srgbClr val="000000"/>
                </a:solidFill>
                <a:latin typeface="Arial" charset="0"/>
                <a:ea typeface="Lucida Sans Unicode" pitchFamily="32" charset="0"/>
                <a:cs typeface="Lucida Sans Unicode" pitchFamily="32" charset="0"/>
              </a:defRPr>
            </a:lvl5pPr>
            <a:lvl6pPr marL="2514600" indent="-228600" algn="ctr" defTabSz="449263" rtl="0" fontAlgn="base">
              <a:spcBef>
                <a:spcPct val="0"/>
              </a:spcBef>
              <a:spcAft>
                <a:spcPct val="0"/>
              </a:spcAft>
              <a:buClr>
                <a:srgbClr val="000000"/>
              </a:buClr>
              <a:buSzPct val="100000"/>
              <a:buFont typeface="Times New Roman" pitchFamily="16" charset="0"/>
              <a:defRPr sz="5000">
                <a:solidFill>
                  <a:srgbClr val="000000"/>
                </a:solidFill>
                <a:latin typeface="Arial" charset="0"/>
                <a:ea typeface="Lucida Sans Unicode" pitchFamily="32" charset="0"/>
                <a:cs typeface="Lucida Sans Unicode" pitchFamily="32" charset="0"/>
              </a:defRPr>
            </a:lvl6pPr>
            <a:lvl7pPr marL="2971800" indent="-228600" algn="ctr" defTabSz="449263" rtl="0" fontAlgn="base">
              <a:spcBef>
                <a:spcPct val="0"/>
              </a:spcBef>
              <a:spcAft>
                <a:spcPct val="0"/>
              </a:spcAft>
              <a:buClr>
                <a:srgbClr val="000000"/>
              </a:buClr>
              <a:buSzPct val="100000"/>
              <a:buFont typeface="Times New Roman" pitchFamily="16" charset="0"/>
              <a:defRPr sz="5000">
                <a:solidFill>
                  <a:srgbClr val="000000"/>
                </a:solidFill>
                <a:latin typeface="Arial" charset="0"/>
                <a:ea typeface="Lucida Sans Unicode" pitchFamily="32" charset="0"/>
                <a:cs typeface="Lucida Sans Unicode" pitchFamily="32" charset="0"/>
              </a:defRPr>
            </a:lvl7pPr>
            <a:lvl8pPr marL="3429000" indent="-228600" algn="ctr" defTabSz="449263" rtl="0" fontAlgn="base">
              <a:spcBef>
                <a:spcPct val="0"/>
              </a:spcBef>
              <a:spcAft>
                <a:spcPct val="0"/>
              </a:spcAft>
              <a:buClr>
                <a:srgbClr val="000000"/>
              </a:buClr>
              <a:buSzPct val="100000"/>
              <a:buFont typeface="Times New Roman" pitchFamily="16" charset="0"/>
              <a:defRPr sz="5000">
                <a:solidFill>
                  <a:srgbClr val="000000"/>
                </a:solidFill>
                <a:latin typeface="Arial" charset="0"/>
                <a:ea typeface="Lucida Sans Unicode" pitchFamily="32" charset="0"/>
                <a:cs typeface="Lucida Sans Unicode" pitchFamily="32" charset="0"/>
              </a:defRPr>
            </a:lvl8pPr>
            <a:lvl9pPr marL="3886200" indent="-228600" algn="ctr" defTabSz="449263" rtl="0" fontAlgn="base">
              <a:spcBef>
                <a:spcPct val="0"/>
              </a:spcBef>
              <a:spcAft>
                <a:spcPct val="0"/>
              </a:spcAft>
              <a:buClr>
                <a:srgbClr val="000000"/>
              </a:buClr>
              <a:buSzPct val="100000"/>
              <a:buFont typeface="Times New Roman" pitchFamily="16" charset="0"/>
              <a:defRPr sz="5000">
                <a:solidFill>
                  <a:srgbClr val="000000"/>
                </a:solidFill>
                <a:latin typeface="Arial" charset="0"/>
                <a:ea typeface="Lucida Sans Unicode" pitchFamily="32" charset="0"/>
                <a:cs typeface="Lucida Sans Unicode" pitchFamily="32" charset="0"/>
              </a:defRPr>
            </a:lvl9pPr>
          </a:lstStyle>
          <a:p>
            <a:pPr eaLnBrk="1" hangingPunct="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cs-CZ" altLang="cs-CZ" sz="2200" b="1" kern="0" dirty="0" smtClean="0">
                <a:solidFill>
                  <a:srgbClr val="FF0000"/>
                </a:solidFill>
                <a:latin typeface="Times New Roman" pitchFamily="18" charset="0"/>
                <a:cs typeface="Times New Roman" pitchFamily="18" charset="0"/>
              </a:rPr>
              <a:t>ZÁKLADNÍ HORMONY</a:t>
            </a:r>
          </a:p>
        </p:txBody>
      </p:sp>
      <p:sp>
        <p:nvSpPr>
          <p:cNvPr id="58413" name="Obdélník 2"/>
          <p:cNvSpPr>
            <a:spLocks noChangeArrowheads="1"/>
          </p:cNvSpPr>
          <p:nvPr/>
        </p:nvSpPr>
        <p:spPr bwMode="auto">
          <a:xfrm>
            <a:off x="2951163" y="87313"/>
            <a:ext cx="3408362"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cs-CZ" altLang="cs-CZ" sz="2200" b="1">
                <a:solidFill>
                  <a:srgbClr val="FF0000"/>
                </a:solidFill>
                <a:latin typeface="Times New Roman" panose="02020603050405020304" pitchFamily="18" charset="0"/>
                <a:cs typeface="Times New Roman" panose="02020603050405020304" pitchFamily="18" charset="0"/>
              </a:rPr>
              <a:t>DIAGNOSTIKA  ANEMIÍ</a:t>
            </a:r>
            <a:endParaRPr lang="cs-CZ" altLang="cs-CZ" sz="2200"/>
          </a:p>
        </p:txBody>
      </p:sp>
      <p:graphicFrame>
        <p:nvGraphicFramePr>
          <p:cNvPr id="3" name="Tabulka 2"/>
          <p:cNvGraphicFramePr>
            <a:graphicFrameLocks noGrp="1"/>
          </p:cNvGraphicFramePr>
          <p:nvPr>
            <p:extLst>
              <p:ext uri="{D42A27DB-BD31-4B8C-83A1-F6EECF244321}">
                <p14:modId xmlns:p14="http://schemas.microsoft.com/office/powerpoint/2010/main" val="1243014512"/>
              </p:ext>
            </p:extLst>
          </p:nvPr>
        </p:nvGraphicFramePr>
        <p:xfrm>
          <a:off x="1141983" y="6831865"/>
          <a:ext cx="7200900" cy="888336"/>
        </p:xfrm>
        <a:graphic>
          <a:graphicData uri="http://schemas.openxmlformats.org/drawingml/2006/table">
            <a:tbl>
              <a:tblPr/>
              <a:tblGrid>
                <a:gridCol w="1598612">
                  <a:extLst>
                    <a:ext uri="{9D8B030D-6E8A-4147-A177-3AD203B41FA5}">
                      <a16:colId xmlns:a16="http://schemas.microsoft.com/office/drawing/2014/main" xmlns="" val="2919530687"/>
                    </a:ext>
                  </a:extLst>
                </a:gridCol>
                <a:gridCol w="930275">
                  <a:extLst>
                    <a:ext uri="{9D8B030D-6E8A-4147-A177-3AD203B41FA5}">
                      <a16:colId xmlns:a16="http://schemas.microsoft.com/office/drawing/2014/main" xmlns="" val="4158175273"/>
                    </a:ext>
                  </a:extLst>
                </a:gridCol>
                <a:gridCol w="1261170">
                  <a:extLst>
                    <a:ext uri="{9D8B030D-6E8A-4147-A177-3AD203B41FA5}">
                      <a16:colId xmlns:a16="http://schemas.microsoft.com/office/drawing/2014/main" xmlns="" val="3879429481"/>
                    </a:ext>
                  </a:extLst>
                </a:gridCol>
                <a:gridCol w="588268">
                  <a:extLst>
                    <a:ext uri="{9D8B030D-6E8A-4147-A177-3AD203B41FA5}">
                      <a16:colId xmlns:a16="http://schemas.microsoft.com/office/drawing/2014/main" xmlns="" val="1300724983"/>
                    </a:ext>
                  </a:extLst>
                </a:gridCol>
                <a:gridCol w="2822575">
                  <a:extLst>
                    <a:ext uri="{9D8B030D-6E8A-4147-A177-3AD203B41FA5}">
                      <a16:colId xmlns:a16="http://schemas.microsoft.com/office/drawing/2014/main" xmlns="" val="1417987177"/>
                    </a:ext>
                  </a:extLst>
                </a:gridCol>
              </a:tblGrid>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erythropoetin</a:t>
                      </a: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(EPO)</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r>
                        <a:rPr lang="pl-PL" sz="1400" dirty="0" smtClean="0"/>
                        <a:t>M: 9–26 U/l</a:t>
                      </a:r>
                    </a:p>
                    <a:p>
                      <a:r>
                        <a:rPr lang="pl-PL" sz="1400" dirty="0" smtClean="0"/>
                        <a:t>Ž: 11–30 U/l</a:t>
                      </a:r>
                      <a:endParaRPr lang="pl-PL" sz="1400" dirty="0"/>
                    </a:p>
                  </a:txBody>
                  <a:tcPr marL="90000" marR="90000" marT="73440"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B3B3B3"/>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vylučován ledvinami, řídí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erytropoesu</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(vznik červených krvinek v kostní dřeni), zneužívání u sportovců</a:t>
                      </a:r>
                    </a:p>
                  </a:txBody>
                  <a:tcPr marL="90000" marR="90000" marT="73440" marB="46800" horzOverflow="overflow">
                    <a:lnL>
                      <a:noFill/>
                    </a:lnL>
                    <a:lnR>
                      <a:noFill/>
                    </a:lnR>
                    <a:lnT>
                      <a:noFill/>
                    </a:lnT>
                    <a:lnB>
                      <a:noFill/>
                    </a:lnB>
                    <a:lnTlToBr>
                      <a:noFill/>
                    </a:lnTlToBr>
                    <a:lnBlToTr>
                      <a:noFill/>
                    </a:lnBlToTr>
                    <a:solidFill>
                      <a:srgbClr val="B3B3B3"/>
                    </a:solidFill>
                  </a:tcPr>
                </a:tc>
                <a:extLst>
                  <a:ext uri="{0D108BD9-81ED-4DB2-BD59-A6C34878D82A}">
                    <a16:rowId xmlns:a16="http://schemas.microsoft.com/office/drawing/2014/main" xmlns="" val="200472663"/>
                  </a:ext>
                </a:extLst>
              </a:tr>
            </a:tbl>
          </a:graphicData>
        </a:graphic>
      </p:graphicFrame>
      <p:graphicFrame>
        <p:nvGraphicFramePr>
          <p:cNvPr id="4" name="Tabulka 3"/>
          <p:cNvGraphicFramePr>
            <a:graphicFrameLocks noGrp="1"/>
          </p:cNvGraphicFramePr>
          <p:nvPr>
            <p:extLst>
              <p:ext uri="{D42A27DB-BD31-4B8C-83A1-F6EECF244321}">
                <p14:modId xmlns:p14="http://schemas.microsoft.com/office/powerpoint/2010/main" val="757877022"/>
              </p:ext>
            </p:extLst>
          </p:nvPr>
        </p:nvGraphicFramePr>
        <p:xfrm>
          <a:off x="1111250" y="637575"/>
          <a:ext cx="7088188" cy="559152"/>
        </p:xfrm>
        <a:graphic>
          <a:graphicData uri="http://schemas.openxmlformats.org/drawingml/2006/table">
            <a:tbl>
              <a:tblPr/>
              <a:tblGrid>
                <a:gridCol w="1573213">
                  <a:extLst>
                    <a:ext uri="{9D8B030D-6E8A-4147-A177-3AD203B41FA5}">
                      <a16:colId xmlns:a16="http://schemas.microsoft.com/office/drawing/2014/main" xmlns="" val="462762420"/>
                    </a:ext>
                  </a:extLst>
                </a:gridCol>
                <a:gridCol w="915987">
                  <a:extLst>
                    <a:ext uri="{9D8B030D-6E8A-4147-A177-3AD203B41FA5}">
                      <a16:colId xmlns:a16="http://schemas.microsoft.com/office/drawing/2014/main" xmlns="" val="382435951"/>
                    </a:ext>
                  </a:extLst>
                </a:gridCol>
                <a:gridCol w="1052513">
                  <a:extLst>
                    <a:ext uri="{9D8B030D-6E8A-4147-A177-3AD203B41FA5}">
                      <a16:colId xmlns:a16="http://schemas.microsoft.com/office/drawing/2014/main" xmlns="" val="2339907468"/>
                    </a:ext>
                  </a:extLst>
                </a:gridCol>
                <a:gridCol w="768350">
                  <a:extLst>
                    <a:ext uri="{9D8B030D-6E8A-4147-A177-3AD203B41FA5}">
                      <a16:colId xmlns:a16="http://schemas.microsoft.com/office/drawing/2014/main" xmlns="" val="4227176147"/>
                    </a:ext>
                  </a:extLst>
                </a:gridCol>
                <a:gridCol w="2778125">
                  <a:extLst>
                    <a:ext uri="{9D8B030D-6E8A-4147-A177-3AD203B41FA5}">
                      <a16:colId xmlns:a16="http://schemas.microsoft.com/office/drawing/2014/main" xmlns="" val="2168344708"/>
                    </a:ext>
                  </a:extLst>
                </a:gridCol>
              </a:tblGrid>
              <a:tr h="5080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transferrin</a:t>
                      </a:r>
                      <a:endParaRPr kumimoji="0" lang="cs-CZ" altLang="cs-CZ" sz="16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200-350 </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μ</a:t>
                      </a:r>
                      <a:r>
                        <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g/100 ml</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6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viz vazebná kapacita </a:t>
                      </a:r>
                      <a:r>
                        <a:rPr kumimoji="0" lang="cs-CZ" altLang="cs-CZ" sz="16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Fe</a:t>
                      </a:r>
                      <a:endParaRPr kumimoji="0" lang="cs-CZ" altLang="cs-CZ" sz="16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6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a:t>
                      </a:r>
                      <a:r>
                        <a:rPr kumimoji="0" lang="cs-CZ" altLang="cs-CZ" sz="16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slide</a:t>
                      </a:r>
                      <a:r>
                        <a:rPr kumimoji="0" lang="cs-CZ" altLang="cs-CZ" sz="16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6)</a:t>
                      </a:r>
                    </a:p>
                  </a:txBody>
                  <a:tcPr marL="90000" marR="90000" marT="73440"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2884425116"/>
                  </a:ext>
                </a:extLst>
              </a:tr>
            </a:tbl>
          </a:graphicData>
        </a:graphic>
      </p:graphicFrame>
      <p:pic>
        <p:nvPicPr>
          <p:cNvPr id="6" name="slide 3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692326" y="3967220"/>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6"/>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243720" fill="hold"/>
                                        <p:tgtEl>
                                          <p:spTgt spid="6"/>
                                        </p:tgtEl>
                                      </p:cBhvr>
                                    </p:cmd>
                                  </p:childTnLst>
                                </p:cTn>
                              </p:par>
                            </p:childTnLst>
                          </p:cTn>
                        </p:par>
                      </p:childTnLst>
                    </p:cTn>
                  </p:par>
                </p:childTnLst>
              </p:cTn>
              <p:nextCondLst>
                <p:cond evt="onClick" delay="0">
                  <p:tgtEl>
                    <p:spTgt spid="6"/>
                  </p:tgtEl>
                </p:cond>
              </p:nextCondLst>
            </p:seq>
            <p:audio>
              <p:cMediaNode vol="80000">
                <p:cTn id="8" fill="hold" display="0">
                  <p:stCondLst>
                    <p:cond delay="indefinite"/>
                  </p:stCondLst>
                  <p:endCondLst>
                    <p:cond evt="onStopAudio" delay="0">
                      <p:tgtEl>
                        <p:sldTgt/>
                      </p:tgtEl>
                    </p:cond>
                  </p:endCondLst>
                </p:cTn>
                <p:tgtEl>
                  <p:spTgt spid="6"/>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5"/>
          <a:stretch>
            <a:fillRect/>
          </a:stretch>
        </p:blipFill>
        <p:spPr>
          <a:xfrm>
            <a:off x="395537" y="1751127"/>
            <a:ext cx="8544060" cy="5829608"/>
          </a:xfrm>
          <a:prstGeom prst="rect">
            <a:avLst/>
          </a:prstGeom>
        </p:spPr>
      </p:pic>
      <p:sp>
        <p:nvSpPr>
          <p:cNvPr id="60419" name="Rectangle 1"/>
          <p:cNvSpPr>
            <a:spLocks noGrp="1" noChangeArrowheads="1"/>
          </p:cNvSpPr>
          <p:nvPr>
            <p:ph type="title"/>
          </p:nvPr>
        </p:nvSpPr>
        <p:spPr>
          <a:xfrm>
            <a:off x="469900" y="-26988"/>
            <a:ext cx="8226425" cy="646113"/>
          </a:xfrm>
        </p:spPr>
        <p:txBody>
          <a:bodyPr/>
          <a:lstStyle/>
          <a:p>
            <a:pPr eaLnBrk="1" hangingPunct="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cs-CZ" altLang="cs-CZ" sz="2400" b="1" smtClean="0">
                <a:solidFill>
                  <a:srgbClr val="FF0000"/>
                </a:solidFill>
                <a:latin typeface="Times New Roman" panose="02020603050405020304" pitchFamily="18" charset="0"/>
              </a:rPr>
              <a:t>KOAGULAČNÍ  VYŠETŘENÍ </a:t>
            </a:r>
            <a:r>
              <a:rPr lang="cs-CZ" altLang="cs-CZ" sz="2400" b="1" smtClean="0">
                <a:solidFill>
                  <a:srgbClr val="FF0000"/>
                </a:solidFill>
              </a:rPr>
              <a:t> </a:t>
            </a:r>
          </a:p>
        </p:txBody>
      </p:sp>
      <p:sp>
        <p:nvSpPr>
          <p:cNvPr id="60421" name="Obdélník 2"/>
          <p:cNvSpPr>
            <a:spLocks noChangeArrowheads="1"/>
          </p:cNvSpPr>
          <p:nvPr/>
        </p:nvSpPr>
        <p:spPr bwMode="auto">
          <a:xfrm>
            <a:off x="226628" y="469677"/>
            <a:ext cx="8712968"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Aft>
                <a:spcPts val="600"/>
              </a:spcAft>
            </a:pPr>
            <a:r>
              <a:rPr lang="cs-CZ" altLang="cs-CZ" sz="1600" dirty="0" err="1" smtClean="0">
                <a:solidFill>
                  <a:schemeClr val="tx1"/>
                </a:solidFill>
                <a:latin typeface="Times New Roman" panose="02020603050405020304" pitchFamily="18" charset="0"/>
                <a:cs typeface="Times New Roman" panose="02020603050405020304" pitchFamily="18" charset="0"/>
              </a:rPr>
              <a:t>hemoloagulace</a:t>
            </a:r>
            <a:r>
              <a:rPr lang="cs-CZ" altLang="cs-CZ" sz="1600" dirty="0" smtClean="0">
                <a:solidFill>
                  <a:schemeClr val="tx1"/>
                </a:solidFill>
                <a:latin typeface="Times New Roman" panose="02020603050405020304" pitchFamily="18" charset="0"/>
                <a:cs typeface="Times New Roman" panose="02020603050405020304" pitchFamily="18" charset="0"/>
              </a:rPr>
              <a:t> </a:t>
            </a:r>
            <a:r>
              <a:rPr lang="cs-CZ" altLang="cs-CZ" sz="1600" dirty="0">
                <a:solidFill>
                  <a:schemeClr val="tx1"/>
                </a:solidFill>
                <a:latin typeface="Times New Roman" panose="02020603050405020304" pitchFamily="18" charset="0"/>
                <a:cs typeface="Times New Roman" panose="02020603050405020304" pitchFamily="18" charset="0"/>
              </a:rPr>
              <a:t>= vznik krevní sraženiny (viz též prezentace „Regulace enzymové aktivity“, </a:t>
            </a:r>
            <a:r>
              <a:rPr lang="cs-CZ" altLang="cs-CZ" sz="1600" dirty="0" err="1">
                <a:solidFill>
                  <a:schemeClr val="tx1"/>
                </a:solidFill>
                <a:latin typeface="Times New Roman" panose="02020603050405020304" pitchFamily="18" charset="0"/>
                <a:cs typeface="Times New Roman" panose="02020603050405020304" pitchFamily="18" charset="0"/>
              </a:rPr>
              <a:t>slide</a:t>
            </a:r>
            <a:r>
              <a:rPr lang="cs-CZ" altLang="cs-CZ" sz="1600" dirty="0">
                <a:solidFill>
                  <a:schemeClr val="tx1"/>
                </a:solidFill>
                <a:latin typeface="Times New Roman" panose="02020603050405020304" pitchFamily="18" charset="0"/>
                <a:cs typeface="Times New Roman" panose="02020603050405020304" pitchFamily="18" charset="0"/>
              </a:rPr>
              <a:t> 13</a:t>
            </a:r>
            <a:r>
              <a:rPr lang="cs-CZ" altLang="cs-CZ" sz="1600" dirty="0" smtClean="0">
                <a:solidFill>
                  <a:schemeClr val="tx1"/>
                </a:solidFill>
                <a:latin typeface="Times New Roman" panose="02020603050405020304" pitchFamily="18" charset="0"/>
                <a:cs typeface="Times New Roman" panose="02020603050405020304" pitchFamily="18" charset="0"/>
              </a:rPr>
              <a:t>) </a:t>
            </a:r>
            <a:r>
              <a:rPr lang="cs-CZ" altLang="cs-CZ" sz="1600" dirty="0" err="1">
                <a:solidFill>
                  <a:schemeClr val="tx1"/>
                </a:solidFill>
                <a:latin typeface="Times New Roman" panose="02020603050405020304" pitchFamily="18" charset="0"/>
                <a:cs typeface="Times New Roman" panose="02020603050405020304" pitchFamily="18" charset="0"/>
              </a:rPr>
              <a:t>fibrinolysa</a:t>
            </a:r>
            <a:r>
              <a:rPr lang="cs-CZ" altLang="cs-CZ" sz="1600" dirty="0">
                <a:solidFill>
                  <a:schemeClr val="tx1"/>
                </a:solidFill>
                <a:latin typeface="Times New Roman" panose="02020603050405020304" pitchFamily="18" charset="0"/>
                <a:cs typeface="Times New Roman" panose="02020603050405020304" pitchFamily="18" charset="0"/>
              </a:rPr>
              <a:t> = rozpuštění fibrinové </a:t>
            </a:r>
            <a:r>
              <a:rPr lang="cs-CZ" altLang="cs-CZ" sz="1600" dirty="0" smtClean="0">
                <a:solidFill>
                  <a:schemeClr val="tx1"/>
                </a:solidFill>
                <a:latin typeface="Times New Roman" panose="02020603050405020304" pitchFamily="18" charset="0"/>
                <a:cs typeface="Times New Roman" panose="02020603050405020304" pitchFamily="18" charset="0"/>
              </a:rPr>
              <a:t>sraženiny</a:t>
            </a:r>
          </a:p>
          <a:p>
            <a:pPr>
              <a:spcAft>
                <a:spcPts val="600"/>
              </a:spcAft>
            </a:pPr>
            <a:r>
              <a:rPr lang="cs-CZ" altLang="cs-CZ" sz="1600" dirty="0" smtClean="0">
                <a:solidFill>
                  <a:schemeClr val="tx1"/>
                </a:solidFill>
                <a:latin typeface="Times New Roman" panose="02020603050405020304" pitchFamily="18" charset="0"/>
                <a:cs typeface="Times New Roman" panose="02020603050405020304" pitchFamily="18" charset="0"/>
              </a:rPr>
              <a:t>hemofilie vs. </a:t>
            </a:r>
            <a:r>
              <a:rPr lang="cs-CZ" altLang="cs-CZ" sz="1600" dirty="0" err="1" smtClean="0">
                <a:solidFill>
                  <a:schemeClr val="tx1"/>
                </a:solidFill>
                <a:latin typeface="Times New Roman" panose="02020603050405020304" pitchFamily="18" charset="0"/>
                <a:cs typeface="Times New Roman" panose="02020603050405020304" pitchFamily="18" charset="0"/>
              </a:rPr>
              <a:t>trombosa</a:t>
            </a:r>
            <a:endParaRPr lang="cs-CZ" altLang="cs-CZ" sz="1600" dirty="0">
              <a:solidFill>
                <a:schemeClr val="tx1"/>
              </a:solidFill>
              <a:latin typeface="Times New Roman" panose="02020603050405020304" pitchFamily="18" charset="0"/>
              <a:cs typeface="Times New Roman" panose="02020603050405020304" pitchFamily="18" charset="0"/>
            </a:endParaRPr>
          </a:p>
          <a:p>
            <a:r>
              <a:rPr lang="cs-CZ" altLang="cs-CZ" sz="1600" dirty="0">
                <a:solidFill>
                  <a:schemeClr val="tx1"/>
                </a:solidFill>
                <a:latin typeface="Times New Roman" panose="02020603050405020304" pitchFamily="18" charset="0"/>
                <a:cs typeface="Times New Roman" panose="02020603050405020304" pitchFamily="18" charset="0"/>
              </a:rPr>
              <a:t>Červeně vyznačeny body, kde je tento systém při vyšetřeních aktivován (viz další </a:t>
            </a:r>
            <a:r>
              <a:rPr lang="cs-CZ" altLang="cs-CZ" sz="1600" dirty="0" err="1">
                <a:solidFill>
                  <a:schemeClr val="tx1"/>
                </a:solidFill>
                <a:latin typeface="Times New Roman" panose="02020603050405020304" pitchFamily="18" charset="0"/>
                <a:cs typeface="Times New Roman" panose="02020603050405020304" pitchFamily="18" charset="0"/>
              </a:rPr>
              <a:t>slide</a:t>
            </a:r>
            <a:r>
              <a:rPr lang="cs-CZ" altLang="cs-CZ" sz="1600" dirty="0">
                <a:solidFill>
                  <a:schemeClr val="tx1"/>
                </a:solidFill>
                <a:latin typeface="Times New Roman" panose="02020603050405020304" pitchFamily="18" charset="0"/>
                <a:cs typeface="Times New Roman" panose="02020603050405020304" pitchFamily="18" charset="0"/>
              </a:rPr>
              <a:t>) </a:t>
            </a:r>
          </a:p>
        </p:txBody>
      </p:sp>
      <p:pic>
        <p:nvPicPr>
          <p:cNvPr id="2" name="slide 3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331640" y="4183756"/>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2"/>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404611" fill="hold"/>
                                        <p:tgtEl>
                                          <p:spTgt spid="2"/>
                                        </p:tgtEl>
                                      </p:cBhvr>
                                    </p:cmd>
                                  </p:childTnLst>
                                </p:cTn>
                              </p:par>
                            </p:childTnLst>
                          </p:cTn>
                        </p:par>
                      </p:childTnLst>
                    </p:cTn>
                  </p:par>
                </p:childTnLst>
              </p:cTn>
              <p:nextCondLst>
                <p:cond evt="onClick" delay="0">
                  <p:tgtEl>
                    <p:spTgt spid="2"/>
                  </p:tgtEl>
                </p:cond>
              </p:nextCondLst>
            </p:seq>
            <p:audio>
              <p:cMediaNode vol="80000">
                <p:cTn id="8" fill="hold" display="0">
                  <p:stCondLst>
                    <p:cond delay="indefinite"/>
                  </p:stCondLst>
                  <p:endCondLst>
                    <p:cond evt="onStopAudio" delay="0">
                      <p:tgtEl>
                        <p:sldTgt/>
                      </p:tgtEl>
                    </p:cond>
                  </p:endCondLst>
                </p:cTn>
                <p:tgtEl>
                  <p:spTgt spid="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2571629227"/>
              </p:ext>
            </p:extLst>
          </p:nvPr>
        </p:nvGraphicFramePr>
        <p:xfrm>
          <a:off x="250825" y="5237163"/>
          <a:ext cx="8683625" cy="1476633"/>
        </p:xfrm>
        <a:graphic>
          <a:graphicData uri="http://schemas.openxmlformats.org/drawingml/2006/table">
            <a:tbl>
              <a:tblPr/>
              <a:tblGrid>
                <a:gridCol w="1520825">
                  <a:extLst>
                    <a:ext uri="{9D8B030D-6E8A-4147-A177-3AD203B41FA5}">
                      <a16:colId xmlns:a16="http://schemas.microsoft.com/office/drawing/2014/main" xmlns="" val="2652149733"/>
                    </a:ext>
                  </a:extLst>
                </a:gridCol>
                <a:gridCol w="1192213">
                  <a:extLst>
                    <a:ext uri="{9D8B030D-6E8A-4147-A177-3AD203B41FA5}">
                      <a16:colId xmlns:a16="http://schemas.microsoft.com/office/drawing/2014/main" xmlns="" val="431720988"/>
                    </a:ext>
                  </a:extLst>
                </a:gridCol>
                <a:gridCol w="954087">
                  <a:extLst>
                    <a:ext uri="{9D8B030D-6E8A-4147-A177-3AD203B41FA5}">
                      <a16:colId xmlns:a16="http://schemas.microsoft.com/office/drawing/2014/main" xmlns="" val="550050144"/>
                    </a:ext>
                  </a:extLst>
                </a:gridCol>
                <a:gridCol w="5016500">
                  <a:extLst>
                    <a:ext uri="{9D8B030D-6E8A-4147-A177-3AD203B41FA5}">
                      <a16:colId xmlns:a16="http://schemas.microsoft.com/office/drawing/2014/main" xmlns="" val="1414962380"/>
                    </a:ext>
                  </a:extLst>
                </a:gridCol>
              </a:tblGrid>
              <a:tr h="21590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4206422756"/>
                  </a:ext>
                </a:extLst>
              </a:tr>
              <a:tr h="554038">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rektrakce koagula</a:t>
                      </a:r>
                      <a:r>
                        <a:rPr kumimoji="0" lang="cs-CZ" altLang="cs-CZ" sz="1400" b="0" i="0" u="none" strike="noStrike" cap="none" normalizeH="0" baseline="30000" smtClean="0">
                          <a:ln>
                            <a:noFill/>
                          </a:ln>
                          <a:solidFill>
                            <a:srgbClr val="000000"/>
                          </a:solidFill>
                          <a:effectLst/>
                          <a:latin typeface="Times New Roman" panose="02020603050405020304" pitchFamily="18" charset="0"/>
                          <a:cs typeface="Lucida Sans Unicode" panose="020B0602030504020204" pitchFamily="34" charset="0"/>
                        </a:rPr>
                        <a:t>*</a:t>
                      </a: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závěrečná fáze vzniku koagula, měří se čas potřebný k odtržení koagula od stěn zkumavky</a:t>
                      </a:r>
                    </a:p>
                  </a:txBody>
                  <a:tcPr marL="90000" marR="90000" marT="73440"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2075266150"/>
                  </a:ext>
                </a:extLst>
              </a:tr>
              <a:tr h="5445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D-dimer</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P-citr.</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stanovení koncentrace fibrinových štěpů v plasmě, indikátor rozsahu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fibrinolysy</a:t>
                      </a: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3680143209"/>
                  </a:ext>
                </a:extLst>
              </a:tr>
            </a:tbl>
          </a:graphicData>
        </a:graphic>
      </p:graphicFrame>
      <p:graphicFrame>
        <p:nvGraphicFramePr>
          <p:cNvPr id="33793" name="Group 1"/>
          <p:cNvGraphicFramePr>
            <a:graphicFrameLocks noGrp="1"/>
          </p:cNvGraphicFramePr>
          <p:nvPr>
            <p:extLst>
              <p:ext uri="{D42A27DB-BD31-4B8C-83A1-F6EECF244321}">
                <p14:modId xmlns:p14="http://schemas.microsoft.com/office/powerpoint/2010/main" val="3441959409"/>
              </p:ext>
            </p:extLst>
          </p:nvPr>
        </p:nvGraphicFramePr>
        <p:xfrm>
          <a:off x="220663" y="908050"/>
          <a:ext cx="8713787" cy="4650280"/>
        </p:xfrm>
        <a:graphic>
          <a:graphicData uri="http://schemas.openxmlformats.org/drawingml/2006/table">
            <a:tbl>
              <a:tblPr/>
              <a:tblGrid>
                <a:gridCol w="1550987">
                  <a:extLst>
                    <a:ext uri="{9D8B030D-6E8A-4147-A177-3AD203B41FA5}">
                      <a16:colId xmlns:a16="http://schemas.microsoft.com/office/drawing/2014/main" xmlns="" val="3987501128"/>
                    </a:ext>
                  </a:extLst>
                </a:gridCol>
                <a:gridCol w="1192213">
                  <a:extLst>
                    <a:ext uri="{9D8B030D-6E8A-4147-A177-3AD203B41FA5}">
                      <a16:colId xmlns:a16="http://schemas.microsoft.com/office/drawing/2014/main" xmlns="" val="593260770"/>
                    </a:ext>
                  </a:extLst>
                </a:gridCol>
                <a:gridCol w="954087">
                  <a:extLst>
                    <a:ext uri="{9D8B030D-6E8A-4147-A177-3AD203B41FA5}">
                      <a16:colId xmlns:a16="http://schemas.microsoft.com/office/drawing/2014/main" xmlns="" val="3046080376"/>
                    </a:ext>
                  </a:extLst>
                </a:gridCol>
                <a:gridCol w="5016500">
                  <a:extLst>
                    <a:ext uri="{9D8B030D-6E8A-4147-A177-3AD203B41FA5}">
                      <a16:colId xmlns:a16="http://schemas.microsoft.com/office/drawing/2014/main" xmlns="" val="1268151833"/>
                    </a:ext>
                  </a:extLst>
                </a:gridCol>
              </a:tblGrid>
              <a:tr h="55086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fibrinogen</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P-citr.</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stanovení koncentrace základní bílkoviny systému; </a:t>
                      </a:r>
                    </a:p>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metody: imuno, hmotnost fibrinového gelu ...</a:t>
                      </a:r>
                    </a:p>
                  </a:txBody>
                  <a:tcPr marL="90000" marR="90000" marT="73440"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3105885592"/>
                  </a:ext>
                </a:extLst>
              </a:tr>
              <a:tr h="41275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FDP</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fibrin/fibrinogen degradation products, stanovení rozsahu rozkladu fibrinu a fibrinogenu</a:t>
                      </a:r>
                    </a:p>
                  </a:txBody>
                  <a:tcPr marL="90000" marR="90000" marT="73440"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98902902"/>
                  </a:ext>
                </a:extLst>
              </a:tr>
              <a:tr h="41275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krvácivost</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měření doby krvácení po „malém“ poranění</a:t>
                      </a:r>
                    </a:p>
                  </a:txBody>
                  <a:tcPr marL="90000" marR="90000" marT="89855"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1745826645"/>
                  </a:ext>
                </a:extLst>
              </a:tr>
              <a:tr h="33337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protein C</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P-citr.</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závisí na vitaminu K, regulátor koagulace</a:t>
                      </a:r>
                    </a:p>
                  </a:txBody>
                  <a:tcPr marL="90000" marR="90000" marT="73440"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2980823784"/>
                  </a:ext>
                </a:extLst>
              </a:tr>
              <a:tr h="3413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Rumpel-Lee test</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zjišťuje se křehkost kapilár, ovlivnění počtem krevních destiček</a:t>
                      </a:r>
                    </a:p>
                  </a:txBody>
                  <a:tcPr marL="90000" marR="90000" marT="73440"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456720100"/>
                  </a:ext>
                </a:extLst>
              </a:tr>
              <a:tr h="412750">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PTT</a:t>
                      </a:r>
                      <a:r>
                        <a:rPr kumimoji="0" lang="cs-CZ" altLang="cs-CZ" sz="1800" b="0" i="0" u="none" strike="noStrike" cap="none" normalizeH="0" baseline="30000" smtClean="0">
                          <a:ln>
                            <a:noFill/>
                          </a:ln>
                          <a:solidFill>
                            <a:srgbClr val="000000"/>
                          </a:solidFill>
                          <a:effectLst/>
                          <a:latin typeface="Times New Roman" panose="02020603050405020304" pitchFamily="18" charset="0"/>
                          <a:cs typeface="Lucida Sans Unicode" panose="020B0602030504020204" pitchFamily="34" charset="0"/>
                        </a:rPr>
                        <a:t>*</a:t>
                      </a: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P-citr.</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partial-thromboplastin-time, celá vnitřní dráha</a:t>
                      </a:r>
                    </a:p>
                  </a:txBody>
                  <a:tcPr marL="90000" marR="90000" marT="73440"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687511959"/>
                  </a:ext>
                </a:extLst>
              </a:tr>
              <a:tr h="3413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faktor V</a:t>
                      </a:r>
                      <a:r>
                        <a:rPr kumimoji="0" lang="cs-CZ" altLang="cs-CZ" sz="1400" b="0" i="0" u="none" strike="noStrike" cap="none" normalizeH="0" baseline="30000" smtClean="0">
                          <a:ln>
                            <a:noFill/>
                          </a:ln>
                          <a:solidFill>
                            <a:srgbClr val="000000"/>
                          </a:solidFill>
                          <a:effectLst/>
                          <a:latin typeface="Times New Roman" panose="02020603050405020304" pitchFamily="18" charset="0"/>
                          <a:cs typeface="Lucida Sans Unicode" panose="020B0602030504020204" pitchFamily="34" charset="0"/>
                        </a:rPr>
                        <a:t>*</a:t>
                      </a: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P-citr.</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kofaktor faktoru IX, nemá sám enzym. aktivitu, aktivuje faktor IX</a:t>
                      </a:r>
                    </a:p>
                  </a:txBody>
                  <a:tcPr marL="90000" marR="90000" marT="73440"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1692629432"/>
                  </a:ext>
                </a:extLst>
              </a:tr>
              <a:tr h="3413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faktor VII</a:t>
                      </a:r>
                      <a:r>
                        <a:rPr kumimoji="0" lang="cs-CZ" altLang="cs-CZ" sz="1400" b="0" i="0" u="none" strike="noStrike" cap="none" normalizeH="0" baseline="30000" smtClean="0">
                          <a:ln>
                            <a:noFill/>
                          </a:ln>
                          <a:solidFill>
                            <a:srgbClr val="000000"/>
                          </a:solidFill>
                          <a:effectLst/>
                          <a:latin typeface="Times New Roman" panose="02020603050405020304" pitchFamily="18" charset="0"/>
                          <a:cs typeface="Lucida Sans Unicode" panose="020B0602030504020204" pitchFamily="34" charset="0"/>
                        </a:rPr>
                        <a:t>*</a:t>
                      </a: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P-citr.</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test vnějšího systému aktivace</a:t>
                      </a:r>
                    </a:p>
                  </a:txBody>
                  <a:tcPr marL="90000" marR="90000" marT="89855"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3971765914"/>
                  </a:ext>
                </a:extLst>
              </a:tr>
              <a:tr h="352425">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Quickův</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test</a:t>
                      </a:r>
                      <a:r>
                        <a:rPr kumimoji="0" lang="cs-CZ" altLang="cs-CZ" sz="1400" b="0" i="0" u="none" strike="noStrike" cap="none" normalizeH="0" baseline="30000" dirty="0" smtClean="0">
                          <a:ln>
                            <a:noFill/>
                          </a:ln>
                          <a:solidFill>
                            <a:srgbClr val="000000"/>
                          </a:solidFill>
                          <a:effectLst/>
                          <a:latin typeface="Times New Roman" panose="02020603050405020304" pitchFamily="18" charset="0"/>
                          <a:cs typeface="Lucida Sans Unicode" panose="020B0602030504020204" pitchFamily="34" charset="0"/>
                        </a:rPr>
                        <a:t>*</a:t>
                      </a: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P-citr.</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thromboplastin</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time</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pokles při nedostatku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thrombinu</a:t>
                      </a:r>
                      <a:endPar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77684997"/>
                  </a:ext>
                </a:extLst>
              </a:tr>
              <a:tr h="36036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thrombinový čas</a:t>
                      </a:r>
                      <a:r>
                        <a:rPr kumimoji="0" lang="cs-CZ" altLang="cs-CZ" sz="1400" b="0" i="0" u="none" strike="noStrike" cap="none" normalizeH="0" baseline="30000" smtClean="0">
                          <a:ln>
                            <a:noFill/>
                          </a:ln>
                          <a:solidFill>
                            <a:srgbClr val="000000"/>
                          </a:solidFill>
                          <a:effectLst/>
                          <a:latin typeface="Times New Roman" panose="02020603050405020304" pitchFamily="18" charset="0"/>
                          <a:cs typeface="Lucida Sans Unicode" panose="020B0602030504020204" pitchFamily="34" charset="0"/>
                        </a:rPr>
                        <a:t>*</a:t>
                      </a: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P-citr.</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CCCCCC"/>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přidán thrombin, test funkčnosti fibrinogenu</a:t>
                      </a:r>
                    </a:p>
                  </a:txBody>
                  <a:tcPr marL="90000" marR="90000" marT="73440" marB="46800" horzOverflow="overflow">
                    <a:lnL>
                      <a:noFill/>
                    </a:lnL>
                    <a:lnR>
                      <a:noFill/>
                    </a:lnR>
                    <a:lnT>
                      <a:noFill/>
                    </a:lnT>
                    <a:lnB>
                      <a:noFill/>
                    </a:lnB>
                    <a:lnTlToBr>
                      <a:noFill/>
                    </a:lnTlToBr>
                    <a:lnBlToTr>
                      <a:noFill/>
                    </a:lnBlToTr>
                    <a:solidFill>
                      <a:srgbClr val="CCCCCC"/>
                    </a:solidFill>
                  </a:tcPr>
                </a:tc>
                <a:extLst>
                  <a:ext uri="{0D108BD9-81ED-4DB2-BD59-A6C34878D82A}">
                    <a16:rowId xmlns:a16="http://schemas.microsoft.com/office/drawing/2014/main" xmlns="" val="919603665"/>
                  </a:ext>
                </a:extLst>
              </a:tr>
              <a:tr h="544513">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AT III</a:t>
                      </a:r>
                      <a:r>
                        <a:rPr kumimoji="0" lang="cs-CZ" altLang="cs-CZ" sz="1400" b="0" i="0" u="none" strike="noStrike" cap="none" normalizeH="0" baseline="30000" smtClean="0">
                          <a:ln>
                            <a:noFill/>
                          </a:ln>
                          <a:solidFill>
                            <a:srgbClr val="000000"/>
                          </a:solidFill>
                          <a:effectLst/>
                          <a:latin typeface="Times New Roman" panose="02020603050405020304" pitchFamily="18" charset="0"/>
                          <a:cs typeface="Lucida Sans Unicode" panose="020B0602030504020204" pitchFamily="34" charset="0"/>
                        </a:rPr>
                        <a:t>*</a:t>
                      </a:r>
                      <a:endPar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ctr"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rPr>
                        <a:t>P-citr.</a:t>
                      </a:r>
                    </a:p>
                  </a:txBody>
                  <a:tcPr marL="90000" marR="90000" marT="73440"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88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cs-CZ" altLang="cs-CZ" sz="1800" b="0" i="0" u="none" strike="noStrike" cap="none" normalizeH="0" baseline="0" smtClean="0">
                        <a:ln>
                          <a:noFill/>
                        </a:ln>
                        <a:solidFill>
                          <a:srgbClr val="000000"/>
                        </a:solidFill>
                        <a:effectLst/>
                        <a:latin typeface="Times New Roman" panose="02020603050405020304" pitchFamily="18" charset="0"/>
                        <a:cs typeface="Lucida Sans Unicode" panose="020B0602030504020204" pitchFamily="34" charset="0"/>
                      </a:endParaRPr>
                    </a:p>
                  </a:txBody>
                  <a:tcPr marL="90000" marR="90000" marT="89855" marB="46800" horzOverflow="overflow">
                    <a:lnL>
                      <a:noFill/>
                    </a:lnL>
                    <a:lnR>
                      <a:noFill/>
                    </a:lnR>
                    <a:lnT>
                      <a:noFill/>
                    </a:lnT>
                    <a:lnB>
                      <a:noFill/>
                    </a:lnB>
                    <a:lnTlToBr>
                      <a:noFill/>
                    </a:lnTlToBr>
                    <a:lnBlToTr>
                      <a:noFill/>
                    </a:lnBlToTr>
                    <a:solidFill>
                      <a:srgbClr val="E6E6E6"/>
                    </a:solidFill>
                  </a:tcPr>
                </a:tc>
                <a:tc>
                  <a:txBody>
                    <a:bodyPr/>
                    <a:lstStyle>
                      <a:lvl1pPr>
                        <a:spcBef>
                          <a:spcPts val="91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300">
                          <a:solidFill>
                            <a:srgbClr val="000000"/>
                          </a:solidFill>
                          <a:latin typeface="Arial" panose="020B0604020202020204" pitchFamily="34" charset="0"/>
                          <a:cs typeface="Lucida Sans Unicode" panose="020B0602030504020204" pitchFamily="34" charset="0"/>
                        </a:defRPr>
                      </a:lvl1pPr>
                      <a:lvl2pPr marL="457200">
                        <a:spcBef>
                          <a:spcPts val="8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2pPr>
                      <a:lvl3pPr marL="914400">
                        <a:spcBef>
                          <a:spcPts val="688"/>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Arial" panose="020B0604020202020204" pitchFamily="34" charset="0"/>
                          <a:cs typeface="Lucida Sans Unicode" panose="020B0602030504020204" pitchFamily="34" charset="0"/>
                        </a:defRPr>
                      </a:lvl3pPr>
                      <a:lvl4pPr marL="13716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4pPr>
                      <a:lvl5pPr marL="1828800">
                        <a:spcBef>
                          <a:spcPts val="563"/>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5pPr>
                      <a:lvl6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6pPr>
                      <a:lvl7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7pPr>
                      <a:lvl8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8pPr>
                      <a:lvl9pPr indent="-228600" defTabSz="449263" eaLnBrk="0" fontAlgn="base" hangingPunct="0">
                        <a:spcBef>
                          <a:spcPts val="563"/>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100">
                          <a:solidFill>
                            <a:srgbClr val="000000"/>
                          </a:solidFill>
                          <a:latin typeface="Arial" panose="020B0604020202020204" pitchFamily="34" charset="0"/>
                          <a:cs typeface="Lucida Sans Unicode" panose="020B0602030504020204" pitchFamily="34" charset="0"/>
                        </a:defRPr>
                      </a:lvl9pPr>
                    </a:lstStyle>
                    <a:p>
                      <a:pPr marL="0" marR="0" lvl="0" indent="0" algn="l" defTabSz="449263" rtl="0" eaLnBrk="1" fontAlgn="base" latinLnBrk="0" hangingPunct="1">
                        <a:lnSpc>
                          <a:spcPct val="90000"/>
                        </a:lnSpc>
                        <a:spcBef>
                          <a:spcPct val="0"/>
                        </a:spcBef>
                        <a:spcAft>
                          <a:spcPct val="0"/>
                        </a:spcAft>
                        <a:buClrTx/>
                        <a:buSzPct val="100000"/>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antitrombin III, regulátor koagulace (inhibitor trombinu), snížení při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tromboze</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 jeho aktivita se zvyšuje heparinem (</a:t>
                      </a:r>
                      <a:r>
                        <a:rPr kumimoji="0" lang="cs-CZ" altLang="cs-CZ" sz="1400" b="0" i="0" u="none" strike="noStrike" cap="none" normalizeH="0" baseline="0" dirty="0" err="1" smtClean="0">
                          <a:ln>
                            <a:noFill/>
                          </a:ln>
                          <a:solidFill>
                            <a:srgbClr val="000000"/>
                          </a:solidFill>
                          <a:effectLst/>
                          <a:latin typeface="Times New Roman" panose="02020603050405020304" pitchFamily="18" charset="0"/>
                          <a:cs typeface="Lucida Sans Unicode" panose="020B0602030504020204" pitchFamily="34" charset="0"/>
                        </a:rPr>
                        <a:t>antikoagulans</a:t>
                      </a:r>
                      <a:r>
                        <a:rPr kumimoji="0" lang="cs-CZ" altLang="cs-CZ" sz="1400" b="0" i="0" u="none" strike="noStrike" cap="none" normalizeH="0" baseline="0" dirty="0" smtClean="0">
                          <a:ln>
                            <a:noFill/>
                          </a:ln>
                          <a:solidFill>
                            <a:srgbClr val="000000"/>
                          </a:solidFill>
                          <a:effectLst/>
                          <a:latin typeface="Times New Roman" panose="02020603050405020304" pitchFamily="18" charset="0"/>
                          <a:cs typeface="Lucida Sans Unicode" panose="020B0602030504020204" pitchFamily="34" charset="0"/>
                        </a:rPr>
                        <a:t>)</a:t>
                      </a:r>
                    </a:p>
                  </a:txBody>
                  <a:tcPr marL="90000" marR="90000" marT="73440" marB="46800" horzOverflow="overflow">
                    <a:lnL>
                      <a:noFill/>
                    </a:lnL>
                    <a:lnR>
                      <a:noFill/>
                    </a:lnR>
                    <a:lnT>
                      <a:noFill/>
                    </a:lnT>
                    <a:lnB>
                      <a:noFill/>
                    </a:lnB>
                    <a:lnTlToBr>
                      <a:noFill/>
                    </a:lnTlToBr>
                    <a:lnBlToTr>
                      <a:noFill/>
                    </a:lnBlToTr>
                    <a:solidFill>
                      <a:srgbClr val="E6E6E6"/>
                    </a:solidFill>
                  </a:tcPr>
                </a:tc>
                <a:extLst>
                  <a:ext uri="{0D108BD9-81ED-4DB2-BD59-A6C34878D82A}">
                    <a16:rowId xmlns:a16="http://schemas.microsoft.com/office/drawing/2014/main" xmlns="" val="1619048621"/>
                  </a:ext>
                </a:extLst>
              </a:tr>
            </a:tbl>
          </a:graphicData>
        </a:graphic>
      </p:graphicFrame>
      <p:sp>
        <p:nvSpPr>
          <p:cNvPr id="62524" name="Obdélník 3"/>
          <p:cNvSpPr>
            <a:spLocks noChangeArrowheads="1"/>
          </p:cNvSpPr>
          <p:nvPr/>
        </p:nvSpPr>
        <p:spPr bwMode="auto">
          <a:xfrm>
            <a:off x="404813" y="269875"/>
            <a:ext cx="8280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cs-CZ" altLang="cs-CZ" b="1">
                <a:solidFill>
                  <a:srgbClr val="FF0000"/>
                </a:solidFill>
              </a:rPr>
              <a:t>ZÁKLADNÍ KOAGULAČNÍ VYŠETŘENÍ</a:t>
            </a:r>
          </a:p>
        </p:txBody>
      </p:sp>
      <p:sp>
        <p:nvSpPr>
          <p:cNvPr id="62525" name="Obdélník 4"/>
          <p:cNvSpPr>
            <a:spLocks noChangeArrowheads="1"/>
          </p:cNvSpPr>
          <p:nvPr/>
        </p:nvSpPr>
        <p:spPr bwMode="auto">
          <a:xfrm>
            <a:off x="404813" y="6884988"/>
            <a:ext cx="82677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a:defRPr>
                <a:solidFill>
                  <a:schemeClr val="bg1"/>
                </a:solidFill>
                <a:latin typeface="Arial" panose="020B0604020202020204" pitchFamily="34" charset="0"/>
                <a:cs typeface="Lucida Sans Unicode" panose="020B0602030504020204" pitchFamily="34" charset="0"/>
              </a:defRPr>
            </a:lvl1pPr>
            <a:lvl2pPr>
              <a:defRPr>
                <a:solidFill>
                  <a:schemeClr val="bg1"/>
                </a:solidFill>
                <a:latin typeface="Arial" panose="020B0604020202020204" pitchFamily="34" charset="0"/>
                <a:cs typeface="Lucida Sans Unicode" panose="020B0602030504020204" pitchFamily="34" charset="0"/>
              </a:defRPr>
            </a:lvl2pPr>
            <a:lvl3pPr>
              <a:defRPr>
                <a:solidFill>
                  <a:schemeClr val="bg1"/>
                </a:solidFill>
                <a:latin typeface="Arial" panose="020B0604020202020204" pitchFamily="34" charset="0"/>
                <a:cs typeface="Lucida Sans Unicode" panose="020B0602030504020204" pitchFamily="34" charset="0"/>
              </a:defRPr>
            </a:lvl3pPr>
            <a:lvl4pPr>
              <a:defRPr>
                <a:solidFill>
                  <a:schemeClr val="bg1"/>
                </a:solidFill>
                <a:latin typeface="Arial" panose="020B0604020202020204" pitchFamily="34" charset="0"/>
                <a:cs typeface="Lucida Sans Unicode" panose="020B0602030504020204" pitchFamily="34" charset="0"/>
              </a:defRPr>
            </a:lvl4pPr>
            <a:lvl5pPr>
              <a:defRPr>
                <a:solidFill>
                  <a:schemeClr val="bg1"/>
                </a:solidFill>
                <a:latin typeface="Arial" panose="020B0604020202020204" pitchFamily="34" charset="0"/>
                <a:cs typeface="Lucida Sans Unicode" panose="020B0602030504020204" pitchFamily="34" charset="0"/>
              </a:defRPr>
            </a:lvl5pPr>
            <a:lvl6pPr marL="2514600" indent="-228600" defTabSz="449263" eaLnBrk="0" fontAlgn="base" hangingPunct="0">
              <a:spcBef>
                <a:spcPct val="0"/>
              </a:spcBef>
              <a:spcAft>
                <a:spcPct val="0"/>
              </a:spcAft>
              <a:defRPr>
                <a:solidFill>
                  <a:schemeClr val="bg1"/>
                </a:solidFill>
                <a:latin typeface="Arial" panose="020B0604020202020204" pitchFamily="34" charset="0"/>
                <a:cs typeface="Lucida Sans Unicode" panose="020B0602030504020204" pitchFamily="34" charset="0"/>
              </a:defRPr>
            </a:lvl6pPr>
            <a:lvl7pPr marL="2971800" indent="-228600" defTabSz="449263" eaLnBrk="0" fontAlgn="base" hangingPunct="0">
              <a:spcBef>
                <a:spcPct val="0"/>
              </a:spcBef>
              <a:spcAft>
                <a:spcPct val="0"/>
              </a:spcAft>
              <a:defRPr>
                <a:solidFill>
                  <a:schemeClr val="bg1"/>
                </a:solidFill>
                <a:latin typeface="Arial" panose="020B0604020202020204" pitchFamily="34" charset="0"/>
                <a:cs typeface="Lucida Sans Unicode" panose="020B0602030504020204" pitchFamily="34" charset="0"/>
              </a:defRPr>
            </a:lvl7pPr>
            <a:lvl8pPr marL="3429000" indent="-228600" defTabSz="449263" eaLnBrk="0" fontAlgn="base" hangingPunct="0">
              <a:spcBef>
                <a:spcPct val="0"/>
              </a:spcBef>
              <a:spcAft>
                <a:spcPct val="0"/>
              </a:spcAft>
              <a:defRPr>
                <a:solidFill>
                  <a:schemeClr val="bg1"/>
                </a:solidFill>
                <a:latin typeface="Arial" panose="020B0604020202020204" pitchFamily="34" charset="0"/>
                <a:cs typeface="Lucida Sans Unicode" panose="020B0602030504020204" pitchFamily="34" charset="0"/>
              </a:defRPr>
            </a:lvl8pPr>
            <a:lvl9pPr marL="3886200" indent="-228600" defTabSz="449263" eaLnBrk="0" fontAlgn="base" hangingPunct="0">
              <a:spcBef>
                <a:spcPct val="0"/>
              </a:spcBef>
              <a:spcAft>
                <a:spcPct val="0"/>
              </a:spcAft>
              <a:defRPr>
                <a:solidFill>
                  <a:schemeClr val="bg1"/>
                </a:solidFill>
                <a:latin typeface="Arial" panose="020B0604020202020204" pitchFamily="34" charset="0"/>
                <a:cs typeface="Lucida Sans Unicode" panose="020B0602030504020204" pitchFamily="34" charset="0"/>
              </a:defRPr>
            </a:lvl9pPr>
          </a:lstStyle>
          <a:p>
            <a:r>
              <a:rPr lang="cs-CZ" altLang="cs-CZ" sz="1600" baseline="30000">
                <a:solidFill>
                  <a:srgbClr val="000000"/>
                </a:solidFill>
                <a:latin typeface="Times New Roman" panose="02020603050405020304" pitchFamily="18" charset="0"/>
              </a:rPr>
              <a:t>* </a:t>
            </a:r>
            <a:r>
              <a:rPr lang="cs-CZ" altLang="cs-CZ" sz="1600">
                <a:solidFill>
                  <a:srgbClr val="000000"/>
                </a:solidFill>
                <a:latin typeface="Times New Roman" panose="02020603050405020304" pitchFamily="18" charset="0"/>
              </a:rPr>
              <a:t>Stanovení: měří se čas, za který vznikne koagulum (krevní sraženina) po nastartování dráhy příslušným faktorem</a:t>
            </a:r>
            <a:endParaRPr lang="cs-CZ" altLang="cs-CZ" sz="1200">
              <a:solidFill>
                <a:srgbClr val="000000"/>
              </a:solidFill>
              <a:latin typeface="Times New Roman" panose="02020603050405020304" pitchFamily="18" charset="0"/>
            </a:endParaRPr>
          </a:p>
        </p:txBody>
      </p:sp>
      <p:pic>
        <p:nvPicPr>
          <p:cNvPr id="3" name="slide 3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956376" y="7256463"/>
            <a:ext cx="609600" cy="609600"/>
          </a:xfrm>
          <a:prstGeom prst="rect">
            <a:avLst/>
          </a:prstGeom>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3"/>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clickEffect">
                                  <p:stCondLst>
                                    <p:cond delay="0"/>
                                  </p:stCondLst>
                                  <p:childTnLst>
                                    <p:cmd type="call" cmd="playFrom(0.0)">
                                      <p:cBhvr>
                                        <p:cTn id="7" dur="330307" fill="hold"/>
                                        <p:tgtEl>
                                          <p:spTgt spid="3"/>
                                        </p:tgtEl>
                                      </p:cBhvr>
                                    </p:cmd>
                                  </p:childTnLst>
                                </p:cTn>
                              </p:par>
                            </p:childTnLst>
                          </p:cTn>
                        </p:par>
                      </p:childTnLst>
                    </p:cTn>
                  </p:par>
                </p:childTnLst>
              </p:cTn>
              <p:nextCondLst>
                <p:cond evt="onClick" delay="0">
                  <p:tgtEl>
                    <p:spTgt spid="3"/>
                  </p:tgtEl>
                </p:cond>
              </p:nextCondLst>
            </p:seq>
            <p:audio>
              <p:cMediaNode vol="80000">
                <p:cTn id="8"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Motiv systému Office">
  <a:themeElements>
    <a:clrScheme name="Motiv systém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iv systému Office">
      <a:majorFont>
        <a:latin typeface="Arial"/>
        <a:ea typeface="Lucida Sans Unicode"/>
        <a:cs typeface="Lucida Sans Unicode"/>
      </a:majorFont>
      <a:minorFont>
        <a:latin typeface="Arial"/>
        <a:ea typeface="Lucida Sans Unicode"/>
        <a:cs typeface="Lucida Sans Unicod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altLang="cs-CZ" sz="1800" b="0" i="0" u="none" strike="noStrike" cap="none" normalizeH="0" baseline="0" smtClean="0">
            <a:ln>
              <a:noFill/>
            </a:ln>
            <a:solidFill>
              <a:schemeClr val="bg1"/>
            </a:solidFill>
            <a:effectLst/>
            <a:latin typeface="Arial" charset="0"/>
            <a:ea typeface="Lucida Sans Unicode" pitchFamily="32" charset="0"/>
            <a:cs typeface="Lucida Sans Unicode" pitchFamily="32"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altLang="cs-CZ" sz="1800" b="0" i="0" u="none" strike="noStrike" cap="none" normalizeH="0" baseline="0" smtClean="0">
            <a:ln>
              <a:noFill/>
            </a:ln>
            <a:solidFill>
              <a:schemeClr val="bg1"/>
            </a:solidFill>
            <a:effectLst/>
            <a:latin typeface="Arial" charset="0"/>
            <a:ea typeface="Lucida Sans Unicode" pitchFamily="32" charset="0"/>
            <a:cs typeface="Lucida Sans Unicode" pitchFamily="32" charset="0"/>
          </a:defRPr>
        </a:defPPr>
      </a:lstStyle>
    </a:lnDef>
  </a:objectDefaults>
  <a:extraClrSchemeLst>
    <a:extraClrScheme>
      <a:clrScheme name="Motiv systém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iv systém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iv systém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iv systém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iv systém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iv systém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iv systém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ystému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3520</TotalTime>
  <Words>3900</Words>
  <Application>Microsoft Office PowerPoint</Application>
  <PresentationFormat>Vlastní</PresentationFormat>
  <Paragraphs>859</Paragraphs>
  <Slides>32</Slides>
  <Notes>28</Notes>
  <HiddenSlides>0</HiddenSlides>
  <MMClips>30</MMClips>
  <ScaleCrop>false</ScaleCrop>
  <HeadingPairs>
    <vt:vector size="8" baseType="variant">
      <vt:variant>
        <vt:lpstr>Použitá písma</vt:lpstr>
      </vt:variant>
      <vt:variant>
        <vt:i4>6</vt:i4>
      </vt:variant>
      <vt:variant>
        <vt:lpstr>Motiv</vt:lpstr>
      </vt:variant>
      <vt:variant>
        <vt:i4>1</vt:i4>
      </vt:variant>
      <vt:variant>
        <vt:lpstr>Vložené servery OLE</vt:lpstr>
      </vt:variant>
      <vt:variant>
        <vt:i4>0</vt:i4>
      </vt:variant>
      <vt:variant>
        <vt:lpstr>Nadpisy snímků</vt:lpstr>
      </vt:variant>
      <vt:variant>
        <vt:i4>32</vt:i4>
      </vt:variant>
    </vt:vector>
  </HeadingPairs>
  <TitlesOfParts>
    <vt:vector size="39" baseType="lpstr">
      <vt:lpstr>Arial</vt:lpstr>
      <vt:lpstr>Lucida Sans Unicode</vt:lpstr>
      <vt:lpstr>Symbol</vt:lpstr>
      <vt:lpstr>Times New Roman</vt:lpstr>
      <vt:lpstr>Times New Roman CE</vt:lpstr>
      <vt:lpstr>Wingdings</vt:lpstr>
      <vt:lpstr>Motiv systému Office</vt:lpstr>
      <vt:lpstr>KLINICKÁ  BIOCHEMIE  (též LÉKAŘSKÁ BIOCHEMIE A LABORATORNÍ DIAGNOSTIKA)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VELEDŮLEŽITÁ VSUVKA:  MOŽNOSTI STANOVENÍ JEDNOTLIVÝCH LÁTEK V „CHEMICKÉ DŽUNGLI“ ZVANÉ „KREV“</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DIAGNOSTICKY VÝZNAMNÉ ENZYMY (intracelulární enzymy se ve zvýšené koncentraci objevují v plasmě při poškození jejich „mateřské“ tkáně) </vt:lpstr>
      <vt:lpstr>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PANKREATICKÝ SOUBOR</vt:lpstr>
      <vt:lpstr>JATERNÍ SOUBOR</vt:lpstr>
      <vt:lpstr>Prezentace aplikace PowerPoint</vt:lpstr>
      <vt:lpstr>Prezentace aplikace PowerPoint</vt:lpstr>
      <vt:lpstr>DIABETOLOGICKÝ SOUBOR</vt:lpstr>
      <vt:lpstr>DIAGNOSTIKA  ANEMIÍ</vt:lpstr>
      <vt:lpstr>Prezentace aplikace PowerPoint</vt:lpstr>
      <vt:lpstr>KOAGULAČNÍ  VYŠETŘENÍ  </vt:lpstr>
      <vt:lpstr>Prezentace aplikace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KLINICKÁ  BIOCHEMIE  A PŘEHLED BIOANALYTICKÝCH METOD</dc:title>
  <dc:creator>kodicekm</dc:creator>
  <cp:lastModifiedBy>Petra Lipovová</cp:lastModifiedBy>
  <cp:revision>212</cp:revision>
  <cp:lastPrinted>1601-01-01T00:00:00Z</cp:lastPrinted>
  <dcterms:created xsi:type="dcterms:W3CDTF">2013-04-04T11:19:32Z</dcterms:created>
  <dcterms:modified xsi:type="dcterms:W3CDTF">2020-04-20T08:04:51Z</dcterms:modified>
</cp:coreProperties>
</file>