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1"/>
  </p:sldMasterIdLst>
  <p:notesMasterIdLst>
    <p:notesMasterId r:id="rId43"/>
  </p:notesMasterIdLst>
  <p:sldIdLst>
    <p:sldId id="380" r:id="rId2"/>
    <p:sldId id="384" r:id="rId3"/>
    <p:sldId id="383" r:id="rId4"/>
    <p:sldId id="401" r:id="rId5"/>
    <p:sldId id="426" r:id="rId6"/>
    <p:sldId id="405" r:id="rId7"/>
    <p:sldId id="421" r:id="rId8"/>
    <p:sldId id="413" r:id="rId9"/>
    <p:sldId id="420" r:id="rId10"/>
    <p:sldId id="423" r:id="rId11"/>
    <p:sldId id="422" r:id="rId12"/>
    <p:sldId id="386" r:id="rId13"/>
    <p:sldId id="385" r:id="rId14"/>
    <p:sldId id="387" r:id="rId15"/>
    <p:sldId id="388" r:id="rId16"/>
    <p:sldId id="389" r:id="rId17"/>
    <p:sldId id="390" r:id="rId18"/>
    <p:sldId id="391" r:id="rId19"/>
    <p:sldId id="392" r:id="rId20"/>
    <p:sldId id="393" r:id="rId21"/>
    <p:sldId id="394" r:id="rId22"/>
    <p:sldId id="395" r:id="rId23"/>
    <p:sldId id="396" r:id="rId24"/>
    <p:sldId id="470" r:id="rId25"/>
    <p:sldId id="431" r:id="rId26"/>
    <p:sldId id="433" r:id="rId27"/>
    <p:sldId id="434" r:id="rId28"/>
    <p:sldId id="398" r:id="rId29"/>
    <p:sldId id="427" r:id="rId30"/>
    <p:sldId id="436" r:id="rId31"/>
    <p:sldId id="441" r:id="rId32"/>
    <p:sldId id="454" r:id="rId33"/>
    <p:sldId id="455" r:id="rId34"/>
    <p:sldId id="442" r:id="rId35"/>
    <p:sldId id="456" r:id="rId36"/>
    <p:sldId id="457" r:id="rId37"/>
    <p:sldId id="460" r:id="rId38"/>
    <p:sldId id="458" r:id="rId39"/>
    <p:sldId id="462" r:id="rId40"/>
    <p:sldId id="461" r:id="rId41"/>
    <p:sldId id="397" r:id="rId42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CC99"/>
    <a:srgbClr val="009999"/>
    <a:srgbClr val="33CCCC"/>
    <a:srgbClr val="FF9966"/>
    <a:srgbClr val="FF3300"/>
    <a:srgbClr val="0000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Tmavý styl 2 – zvýraznění 3/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E9639D4-E3E2-4D34-9284-5A2195B3D0D7}" styleName="Styl Světlá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544" autoAdjust="0"/>
  </p:normalViewPr>
  <p:slideViewPr>
    <p:cSldViewPr>
      <p:cViewPr varScale="1">
        <p:scale>
          <a:sx n="93" d="100"/>
          <a:sy n="93" d="100"/>
        </p:scale>
        <p:origin x="202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76"/>
    </p:cViewPr>
  </p:sorterViewPr>
  <p:notesViewPr>
    <p:cSldViewPr>
      <p:cViewPr varScale="1">
        <p:scale>
          <a:sx n="28" d="100"/>
          <a:sy n="28" d="100"/>
        </p:scale>
        <p:origin x="-1266" y="-6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xmlns="" id="{E434B715-5FF8-4AEF-B86C-C0F43A3CC8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59CA585C-DD3B-4894-A126-A5989E692F0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2FD7928-FE87-49E5-8233-D439E59701C2}" type="datetimeFigureOut">
              <a:rPr lang="cs-CZ"/>
              <a:pPr>
                <a:defRPr/>
              </a:pPr>
              <a:t>23. 6. 2020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xmlns="" id="{E0B51B6B-1529-49D8-B862-05B8EA88C2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xmlns="" id="{720A7267-6AAE-49C0-A372-4295CB3BDF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BE1BDA1-983C-4234-ACBC-C653BB673D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51E50DDB-B0A3-4618-89FF-0454D6F127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C571FE-9E45-480A-ADB2-D3E99EF34C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4911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>
            <a:extLst>
              <a:ext uri="{FF2B5EF4-FFF2-40B4-BE49-F238E27FC236}">
                <a16:creationId xmlns:a16="http://schemas.microsoft.com/office/drawing/2014/main" xmlns="" id="{14741531-2581-409D-B0D3-B991972595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>
            <a:extLst>
              <a:ext uri="{FF2B5EF4-FFF2-40B4-BE49-F238E27FC236}">
                <a16:creationId xmlns:a16="http://schemas.microsoft.com/office/drawing/2014/main" xmlns="" id="{F12E8BBD-256B-4F23-8326-227086660C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/>
          </a:p>
        </p:txBody>
      </p:sp>
      <p:sp>
        <p:nvSpPr>
          <p:cNvPr id="10244" name="Zástupný symbol pro číslo snímku 3">
            <a:extLst>
              <a:ext uri="{FF2B5EF4-FFF2-40B4-BE49-F238E27FC236}">
                <a16:creationId xmlns:a16="http://schemas.microsoft.com/office/drawing/2014/main" xmlns="" id="{340EB61C-DB64-4FE6-9584-20B02EBD6A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E5AC4A-F6C8-4C68-939F-C16E6E4F14E6}" type="slidenum">
              <a:rPr lang="cs-CZ" altLang="cs-CZ" sz="1200"/>
              <a:pPr/>
              <a:t>1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2359608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>
            <a:extLst>
              <a:ext uri="{FF2B5EF4-FFF2-40B4-BE49-F238E27FC236}">
                <a16:creationId xmlns:a16="http://schemas.microsoft.com/office/drawing/2014/main" xmlns="" id="{8BC454D0-0C52-4398-93C6-89666BF94A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Zástupný symbol pro poznámky 2">
            <a:extLst>
              <a:ext uri="{FF2B5EF4-FFF2-40B4-BE49-F238E27FC236}">
                <a16:creationId xmlns:a16="http://schemas.microsoft.com/office/drawing/2014/main" xmlns="" id="{6B9351EA-9A12-45EE-A1A1-3667D918E7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29700" name="Zástupný symbol pro číslo snímku 3">
            <a:extLst>
              <a:ext uri="{FF2B5EF4-FFF2-40B4-BE49-F238E27FC236}">
                <a16:creationId xmlns:a16="http://schemas.microsoft.com/office/drawing/2014/main" xmlns="" id="{CF08C195-7498-4EFD-BAC0-81A7EF2ED5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90177F-A358-4358-8879-408609F0F1BE}" type="slidenum">
              <a:rPr lang="cs-CZ" altLang="cs-CZ" sz="1200"/>
              <a:pPr/>
              <a:t>11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1183153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>
            <a:extLst>
              <a:ext uri="{FF2B5EF4-FFF2-40B4-BE49-F238E27FC236}">
                <a16:creationId xmlns:a16="http://schemas.microsoft.com/office/drawing/2014/main" xmlns="" id="{24B895AC-FDE8-439E-A56A-1952724809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Zástupný symbol pro poznámky 2">
            <a:extLst>
              <a:ext uri="{FF2B5EF4-FFF2-40B4-BE49-F238E27FC236}">
                <a16:creationId xmlns:a16="http://schemas.microsoft.com/office/drawing/2014/main" xmlns="" id="{852FCF5E-4FAD-4B26-A9A8-D628EF7B61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32772" name="Zástupný symbol pro číslo snímku 3">
            <a:extLst>
              <a:ext uri="{FF2B5EF4-FFF2-40B4-BE49-F238E27FC236}">
                <a16:creationId xmlns:a16="http://schemas.microsoft.com/office/drawing/2014/main" xmlns="" id="{E2EA76E5-FCA0-45E1-97AB-E99B591F3D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53FCFD-0A66-4468-AE27-2FCC97F9B344}" type="slidenum">
              <a:rPr lang="cs-CZ" altLang="cs-CZ" sz="1200"/>
              <a:pPr/>
              <a:t>13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2847417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xmlns="" id="{DD03CB36-C2AC-42C7-8B45-3AB1091FE8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xmlns="" id="{24BB9575-9EFD-4A40-B001-F89998CEF6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xmlns="" id="{5D2CB8B3-A084-4CD3-A2D4-B5AEDC303F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4E2786-CA0E-4E8D-A16C-CA90DD629B70}" type="slidenum">
              <a:rPr lang="cs-CZ" altLang="cs-CZ" sz="1200"/>
              <a:pPr/>
              <a:t>15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4041828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xmlns="" id="{B5214A51-2006-4B77-9080-770567C9E6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xmlns="" id="{2AC1F2DF-F6C8-498C-80D9-189072299D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xmlns="" id="{9DECBAA5-9047-4E59-B0E7-2EB3E7E740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995056-6286-4D1E-AC55-38554A9A7292}" type="slidenum">
              <a:rPr lang="cs-CZ" altLang="cs-CZ" sz="1200"/>
              <a:pPr/>
              <a:t>16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1228990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>
            <a:extLst>
              <a:ext uri="{FF2B5EF4-FFF2-40B4-BE49-F238E27FC236}">
                <a16:creationId xmlns:a16="http://schemas.microsoft.com/office/drawing/2014/main" xmlns="" id="{516005DE-DA58-4B98-83A9-358C4E08B3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Zástupný symbol pro poznámky 2">
            <a:extLst>
              <a:ext uri="{FF2B5EF4-FFF2-40B4-BE49-F238E27FC236}">
                <a16:creationId xmlns:a16="http://schemas.microsoft.com/office/drawing/2014/main" xmlns="" id="{DA6415D8-6224-4CC7-B7D4-E2ECAD516D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40964" name="Zástupný symbol pro číslo snímku 3">
            <a:extLst>
              <a:ext uri="{FF2B5EF4-FFF2-40B4-BE49-F238E27FC236}">
                <a16:creationId xmlns:a16="http://schemas.microsoft.com/office/drawing/2014/main" xmlns="" id="{79B699C3-35C8-4B06-A78F-5F7D00213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4572EF-C15E-4A31-A79E-651EA25A68F8}" type="slidenum">
              <a:rPr lang="cs-CZ" altLang="cs-CZ" sz="1200"/>
              <a:pPr/>
              <a:t>18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3144857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>
            <a:extLst>
              <a:ext uri="{FF2B5EF4-FFF2-40B4-BE49-F238E27FC236}">
                <a16:creationId xmlns:a16="http://schemas.microsoft.com/office/drawing/2014/main" xmlns="" id="{C7F5F50B-DBB2-40F9-BFE4-9B100C2F75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Zástupný symbol pro poznámky 2">
            <a:extLst>
              <a:ext uri="{FF2B5EF4-FFF2-40B4-BE49-F238E27FC236}">
                <a16:creationId xmlns:a16="http://schemas.microsoft.com/office/drawing/2014/main" xmlns="" id="{8C604B51-DAF7-4A94-B3ED-301AB2C388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43012" name="Zástupný symbol pro číslo snímku 3">
            <a:extLst>
              <a:ext uri="{FF2B5EF4-FFF2-40B4-BE49-F238E27FC236}">
                <a16:creationId xmlns:a16="http://schemas.microsoft.com/office/drawing/2014/main" xmlns="" id="{EF49DC08-AE89-480E-8D52-800EC1F976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58ED06-B618-4E7B-AC52-EF083DC87C20}" type="slidenum">
              <a:rPr lang="cs-CZ" altLang="cs-CZ" sz="1200"/>
              <a:pPr/>
              <a:t>19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2735724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>
            <a:extLst>
              <a:ext uri="{FF2B5EF4-FFF2-40B4-BE49-F238E27FC236}">
                <a16:creationId xmlns:a16="http://schemas.microsoft.com/office/drawing/2014/main" xmlns="" id="{1D5D0F93-17DE-4F84-987F-F6BC857B19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Zástupný symbol pro poznámky 2">
            <a:extLst>
              <a:ext uri="{FF2B5EF4-FFF2-40B4-BE49-F238E27FC236}">
                <a16:creationId xmlns:a16="http://schemas.microsoft.com/office/drawing/2014/main" xmlns="" id="{08A32AE7-1AAC-4750-9171-6D760F55E5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45060" name="Zástupný symbol pro číslo snímku 3">
            <a:extLst>
              <a:ext uri="{FF2B5EF4-FFF2-40B4-BE49-F238E27FC236}">
                <a16:creationId xmlns:a16="http://schemas.microsoft.com/office/drawing/2014/main" xmlns="" id="{62D02F0C-B5C7-464B-8458-B2C009C3DE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500775E-5E02-48FF-B189-74C0E564568C}" type="slidenum">
              <a:rPr lang="cs-CZ" altLang="cs-CZ" sz="1200"/>
              <a:pPr/>
              <a:t>20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4159316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>
            <a:extLst>
              <a:ext uri="{FF2B5EF4-FFF2-40B4-BE49-F238E27FC236}">
                <a16:creationId xmlns:a16="http://schemas.microsoft.com/office/drawing/2014/main" xmlns="" id="{9452B91C-A440-4ECF-B44E-80D602576B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>
            <a:extLst>
              <a:ext uri="{FF2B5EF4-FFF2-40B4-BE49-F238E27FC236}">
                <a16:creationId xmlns:a16="http://schemas.microsoft.com/office/drawing/2014/main" xmlns="" id="{5742EE42-CCCC-41C3-8401-5A91249186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b="1" dirty="0"/>
          </a:p>
        </p:txBody>
      </p:sp>
      <p:sp>
        <p:nvSpPr>
          <p:cNvPr id="49156" name="Zástupný symbol pro číslo snímku 3">
            <a:extLst>
              <a:ext uri="{FF2B5EF4-FFF2-40B4-BE49-F238E27FC236}">
                <a16:creationId xmlns:a16="http://schemas.microsoft.com/office/drawing/2014/main" xmlns="" id="{E51887B2-443D-4963-AAF4-774B12E670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6A477C-0F20-4B25-91C1-3C04981E85FF}" type="slidenum">
              <a:rPr lang="cs-CZ" altLang="cs-CZ" sz="1200"/>
              <a:pPr/>
              <a:t>23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157173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xmlns="" id="{F889A121-573C-40F4-98A0-DE77BDCF15F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93CE957-75E1-4948-A4C2-8A3B8F310FD6}" type="slidenum">
              <a:rPr lang="en-US" altLang="cs-CZ" sz="1200">
                <a:ea typeface="ＭＳ Ｐゴシック" panose="020B0600070205080204" pitchFamily="34" charset="-128"/>
              </a:rPr>
              <a:pPr algn="r"/>
              <a:t>25</a:t>
            </a:fld>
            <a:endParaRPr lang="en-US" altLang="cs-CZ" sz="1200">
              <a:ea typeface="ＭＳ Ｐゴシック" panose="020B0600070205080204" pitchFamily="34" charset="-128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xmlns="" id="{5F4FC5BE-F433-4B85-B578-DA58E72989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xmlns="" id="{1261D7DC-8F5B-4CE7-A751-3AE603F97A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cs-CZ">
              <a:latin typeface="Times" panose="02020603050405020304" pitchFamily="18" charset="0"/>
            </a:endParaRPr>
          </a:p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00755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>
            <a:extLst>
              <a:ext uri="{FF2B5EF4-FFF2-40B4-BE49-F238E27FC236}">
                <a16:creationId xmlns:a16="http://schemas.microsoft.com/office/drawing/2014/main" xmlns="" id="{AD29306D-E01C-4D68-AE9E-8EBA548F6A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Zástupný symbol pro poznámky 2">
            <a:extLst>
              <a:ext uri="{FF2B5EF4-FFF2-40B4-BE49-F238E27FC236}">
                <a16:creationId xmlns:a16="http://schemas.microsoft.com/office/drawing/2014/main" xmlns="" id="{887FD0E1-7E17-4538-815A-47B592DCCC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b="1" dirty="0"/>
          </a:p>
        </p:txBody>
      </p:sp>
      <p:sp>
        <p:nvSpPr>
          <p:cNvPr id="55300" name="Zástupný symbol pro číslo snímku 3">
            <a:extLst>
              <a:ext uri="{FF2B5EF4-FFF2-40B4-BE49-F238E27FC236}">
                <a16:creationId xmlns:a16="http://schemas.microsoft.com/office/drawing/2014/main" xmlns="" id="{CBFA1C3A-8E8E-4ED5-8D22-FCE0F7B420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834D84-404E-4264-B9E0-568E6CE484AA}" type="slidenum">
              <a:rPr lang="cs-CZ" altLang="cs-CZ" sz="1200"/>
              <a:pPr/>
              <a:t>27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2648325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>
            <a:extLst>
              <a:ext uri="{FF2B5EF4-FFF2-40B4-BE49-F238E27FC236}">
                <a16:creationId xmlns:a16="http://schemas.microsoft.com/office/drawing/2014/main" xmlns="" id="{AF4AA69A-3BEE-4FEA-909B-466FE7908F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Zástupný symbol pro poznámky 2">
            <a:extLst>
              <a:ext uri="{FF2B5EF4-FFF2-40B4-BE49-F238E27FC236}">
                <a16:creationId xmlns:a16="http://schemas.microsoft.com/office/drawing/2014/main" xmlns="" id="{5A2317AE-B8AD-4DA7-A305-18F307E185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cs-CZ" altLang="cs-CZ" dirty="0"/>
          </a:p>
          <a:p>
            <a:pPr eaLnBrk="1" hangingPunct="1">
              <a:spcBef>
                <a:spcPct val="0"/>
              </a:spcBef>
              <a:defRPr/>
            </a:pPr>
            <a:endParaRPr lang="cs-CZ" altLang="cs-CZ" dirty="0"/>
          </a:p>
        </p:txBody>
      </p:sp>
      <p:sp>
        <p:nvSpPr>
          <p:cNvPr id="12292" name="Zástupný symbol pro číslo snímku 3">
            <a:extLst>
              <a:ext uri="{FF2B5EF4-FFF2-40B4-BE49-F238E27FC236}">
                <a16:creationId xmlns:a16="http://schemas.microsoft.com/office/drawing/2014/main" xmlns="" id="{E5AFB5B9-AF1F-4431-B1BF-0F643788BD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D1D142-5AA4-4FA6-9C45-C7B43D9C079D}" type="slidenum">
              <a:rPr lang="cs-CZ" altLang="cs-CZ" sz="1200"/>
              <a:pPr/>
              <a:t>2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3885889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>
            <a:extLst>
              <a:ext uri="{FF2B5EF4-FFF2-40B4-BE49-F238E27FC236}">
                <a16:creationId xmlns:a16="http://schemas.microsoft.com/office/drawing/2014/main" xmlns="" id="{2B2B29DA-C16B-44F1-8500-BDF07397D8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Zástupný symbol pro poznámky 2">
            <a:extLst>
              <a:ext uri="{FF2B5EF4-FFF2-40B4-BE49-F238E27FC236}">
                <a16:creationId xmlns:a16="http://schemas.microsoft.com/office/drawing/2014/main" xmlns="" id="{F3B5D396-5430-40DE-B514-22ECF37D33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57348" name="Zástupný symbol pro číslo snímku 3">
            <a:extLst>
              <a:ext uri="{FF2B5EF4-FFF2-40B4-BE49-F238E27FC236}">
                <a16:creationId xmlns:a16="http://schemas.microsoft.com/office/drawing/2014/main" xmlns="" id="{891A3437-D26D-439E-8B58-0A5F24D1D2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B6F2E56-CFF8-4193-9F19-3C97BC17D6FF}" type="slidenum">
              <a:rPr lang="cs-CZ" altLang="cs-CZ" sz="1200"/>
              <a:pPr/>
              <a:t>28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3494046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>
            <a:extLst>
              <a:ext uri="{FF2B5EF4-FFF2-40B4-BE49-F238E27FC236}">
                <a16:creationId xmlns:a16="http://schemas.microsoft.com/office/drawing/2014/main" xmlns="" id="{E28474CF-7C94-4111-8F0E-A70BEB045A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>
            <a:extLst>
              <a:ext uri="{FF2B5EF4-FFF2-40B4-BE49-F238E27FC236}">
                <a16:creationId xmlns:a16="http://schemas.microsoft.com/office/drawing/2014/main" xmlns="" id="{EAB849A4-CB10-41AF-B6F1-7FC4526F5D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b="1" dirty="0"/>
          </a:p>
        </p:txBody>
      </p:sp>
      <p:sp>
        <p:nvSpPr>
          <p:cNvPr id="59396" name="Zástupný symbol pro číslo snímku 3">
            <a:extLst>
              <a:ext uri="{FF2B5EF4-FFF2-40B4-BE49-F238E27FC236}">
                <a16:creationId xmlns:a16="http://schemas.microsoft.com/office/drawing/2014/main" xmlns="" id="{41EF0B16-67EA-42A8-92DA-1CCF396A60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51979F-0316-408E-A036-6AE1B7D553A6}" type="slidenum">
              <a:rPr lang="cs-CZ" altLang="cs-CZ" sz="1200"/>
              <a:pPr/>
              <a:t>29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3773289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>
            <a:extLst>
              <a:ext uri="{FF2B5EF4-FFF2-40B4-BE49-F238E27FC236}">
                <a16:creationId xmlns:a16="http://schemas.microsoft.com/office/drawing/2014/main" xmlns="" id="{E1FFDFC2-5207-480D-B23B-0804140136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Zástupný symbol pro poznámky 2">
            <a:extLst>
              <a:ext uri="{FF2B5EF4-FFF2-40B4-BE49-F238E27FC236}">
                <a16:creationId xmlns:a16="http://schemas.microsoft.com/office/drawing/2014/main" xmlns="" id="{830F4BD8-561E-4B41-B002-A5DD61688F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61444" name="Zástupný symbol pro číslo snímku 3">
            <a:extLst>
              <a:ext uri="{FF2B5EF4-FFF2-40B4-BE49-F238E27FC236}">
                <a16:creationId xmlns:a16="http://schemas.microsoft.com/office/drawing/2014/main" xmlns="" id="{364DF6D9-045F-42ED-81F6-36558E442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07883E9-3E31-4841-A339-80BE10A37DA5}" type="slidenum">
              <a:rPr lang="cs-CZ" altLang="cs-CZ" sz="1200"/>
              <a:pPr/>
              <a:t>30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1304503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xmlns="" id="{9398B55E-BB8D-413D-ABE7-F0F7010B446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FF54DAE0-63F2-4558-ACDE-4077BB7396A3}" type="slidenum">
              <a:rPr lang="en-US" altLang="cs-CZ" sz="1200">
                <a:ea typeface="ＭＳ Ｐゴシック" panose="020B0600070205080204" pitchFamily="34" charset="-128"/>
              </a:rPr>
              <a:pPr algn="r"/>
              <a:t>31</a:t>
            </a:fld>
            <a:endParaRPr lang="en-US" altLang="cs-CZ" sz="1200">
              <a:ea typeface="ＭＳ Ｐゴシック" panose="020B0600070205080204" pitchFamily="34" charset="-128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xmlns="" id="{F7B836C4-BFAA-42D4-9026-A22CE1BE02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xmlns="" id="{D0FF6441-C982-4F42-8BB2-C5C0D97EDA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dirty="0"/>
          </a:p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872036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>
            <a:extLst>
              <a:ext uri="{FF2B5EF4-FFF2-40B4-BE49-F238E27FC236}">
                <a16:creationId xmlns:a16="http://schemas.microsoft.com/office/drawing/2014/main" xmlns="" id="{2C872C80-B02F-4B3D-A09B-37FE472260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Zástupný symbol pro poznámky 2">
            <a:extLst>
              <a:ext uri="{FF2B5EF4-FFF2-40B4-BE49-F238E27FC236}">
                <a16:creationId xmlns:a16="http://schemas.microsoft.com/office/drawing/2014/main" xmlns="" id="{28514BB2-A9DE-49A4-AA30-6CE7B645BB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65540" name="Zástupný symbol pro číslo snímku 3">
            <a:extLst>
              <a:ext uri="{FF2B5EF4-FFF2-40B4-BE49-F238E27FC236}">
                <a16:creationId xmlns:a16="http://schemas.microsoft.com/office/drawing/2014/main" xmlns="" id="{3C928EFE-8705-4EA0-8B42-2221AA878D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C16108-DA67-4420-B0E8-488538AFB3A1}" type="slidenum">
              <a:rPr lang="cs-CZ" altLang="cs-CZ" sz="1200"/>
              <a:pPr/>
              <a:t>32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38146248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>
            <a:extLst>
              <a:ext uri="{FF2B5EF4-FFF2-40B4-BE49-F238E27FC236}">
                <a16:creationId xmlns:a16="http://schemas.microsoft.com/office/drawing/2014/main" xmlns="" id="{2636310B-E631-4AEB-A857-654570E91C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Zástupný symbol pro poznámky 2">
            <a:extLst>
              <a:ext uri="{FF2B5EF4-FFF2-40B4-BE49-F238E27FC236}">
                <a16:creationId xmlns:a16="http://schemas.microsoft.com/office/drawing/2014/main" xmlns="" id="{D268722B-F628-4328-BDFA-93311EEED1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7588" name="Zástupný symbol pro číslo snímku 3">
            <a:extLst>
              <a:ext uri="{FF2B5EF4-FFF2-40B4-BE49-F238E27FC236}">
                <a16:creationId xmlns:a16="http://schemas.microsoft.com/office/drawing/2014/main" xmlns="" id="{1381F3D8-68F0-4865-92AA-92BBE60824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FDCC09A-6A45-4294-82F4-526040B53774}" type="slidenum">
              <a:rPr lang="cs-CZ" altLang="cs-CZ" sz="1200"/>
              <a:pPr/>
              <a:t>33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3421707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xmlns="" id="{3E0CE89B-0F1A-49DD-94D4-8D563948155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87F9837-EF4A-4623-B231-27EB335877C4}" type="slidenum">
              <a:rPr lang="en-US" altLang="cs-CZ" sz="1200">
                <a:ea typeface="ＭＳ Ｐゴシック" panose="020B0600070205080204" pitchFamily="34" charset="-128"/>
              </a:rPr>
              <a:pPr algn="r"/>
              <a:t>34</a:t>
            </a:fld>
            <a:endParaRPr lang="en-US" altLang="cs-CZ" sz="1200">
              <a:ea typeface="ＭＳ Ｐゴシック" panose="020B0600070205080204" pitchFamily="34" charset="-128"/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xmlns="" id="{A0131EE1-03DD-4B4A-B1C6-3B6F5D332E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xmlns="" id="{DF825AE3-F692-42FF-AF5F-A56C45400B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cs-CZ">
              <a:latin typeface="Times" panose="02020603050405020304" pitchFamily="18" charset="0"/>
            </a:endParaRPr>
          </a:p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669043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obrázek snímku 1">
            <a:extLst>
              <a:ext uri="{FF2B5EF4-FFF2-40B4-BE49-F238E27FC236}">
                <a16:creationId xmlns:a16="http://schemas.microsoft.com/office/drawing/2014/main" xmlns="" id="{FFFF26EC-2C12-417D-AE74-1BD82B0FD4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Zástupný symbol pro poznámky 2">
            <a:extLst>
              <a:ext uri="{FF2B5EF4-FFF2-40B4-BE49-F238E27FC236}">
                <a16:creationId xmlns:a16="http://schemas.microsoft.com/office/drawing/2014/main" xmlns="" id="{7D951381-DF23-41E6-BA8B-98C25E6E54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chemeClr val="tx2"/>
              </a:buClr>
              <a:buSzPct val="160000"/>
              <a:buFontTx/>
              <a:buChar char="•"/>
            </a:pPr>
            <a:endParaRPr lang="cs-CZ" altLang="cs-CZ" dirty="0"/>
          </a:p>
        </p:txBody>
      </p:sp>
      <p:sp>
        <p:nvSpPr>
          <p:cNvPr id="73732" name="Zástupný symbol pro číslo snímku 3">
            <a:extLst>
              <a:ext uri="{FF2B5EF4-FFF2-40B4-BE49-F238E27FC236}">
                <a16:creationId xmlns:a16="http://schemas.microsoft.com/office/drawing/2014/main" xmlns="" id="{EEEE8AB5-40DB-4E90-8147-000C37AFD0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24AEE36-C90A-4B01-AC7E-3CEFB512AB2D}" type="slidenum">
              <a:rPr lang="cs-CZ" altLang="cs-CZ" sz="1200"/>
              <a:pPr/>
              <a:t>37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6417578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>
            <a:extLst>
              <a:ext uri="{FF2B5EF4-FFF2-40B4-BE49-F238E27FC236}">
                <a16:creationId xmlns:a16="http://schemas.microsoft.com/office/drawing/2014/main" xmlns="" id="{E75E3987-9AC7-4B08-9BF9-7207B6B8BB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Zástupný symbol pro poznámky 2">
            <a:extLst>
              <a:ext uri="{FF2B5EF4-FFF2-40B4-BE49-F238E27FC236}">
                <a16:creationId xmlns:a16="http://schemas.microsoft.com/office/drawing/2014/main" xmlns="" id="{36D49B33-E198-48C5-B8DE-EABF3A5B4C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b="1" dirty="0"/>
          </a:p>
          <a:p>
            <a:endParaRPr lang="cs-CZ" altLang="cs-CZ" b="1" dirty="0"/>
          </a:p>
        </p:txBody>
      </p:sp>
      <p:sp>
        <p:nvSpPr>
          <p:cNvPr id="75780" name="Zástupný symbol pro číslo snímku 3">
            <a:extLst>
              <a:ext uri="{FF2B5EF4-FFF2-40B4-BE49-F238E27FC236}">
                <a16:creationId xmlns:a16="http://schemas.microsoft.com/office/drawing/2014/main" xmlns="" id="{492A34FD-475F-4682-AAA3-836EBBFAA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D0ABC3-9492-4BD8-B903-ADE56D964598}" type="slidenum">
              <a:rPr lang="cs-CZ" altLang="cs-CZ" sz="1200"/>
              <a:pPr/>
              <a:t>38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40456068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Zástupný symbol pro obrázek snímku 1">
            <a:extLst>
              <a:ext uri="{FF2B5EF4-FFF2-40B4-BE49-F238E27FC236}">
                <a16:creationId xmlns:a16="http://schemas.microsoft.com/office/drawing/2014/main" xmlns="" id="{BC336748-6BF8-48D9-9312-7CC30F7153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Zástupný symbol pro poznámky 2">
            <a:extLst>
              <a:ext uri="{FF2B5EF4-FFF2-40B4-BE49-F238E27FC236}">
                <a16:creationId xmlns:a16="http://schemas.microsoft.com/office/drawing/2014/main" xmlns="" id="{43673594-6118-49B5-AF45-DCE5A0F4F1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78852" name="Zástupný symbol pro číslo snímku 3">
            <a:extLst>
              <a:ext uri="{FF2B5EF4-FFF2-40B4-BE49-F238E27FC236}">
                <a16:creationId xmlns:a16="http://schemas.microsoft.com/office/drawing/2014/main" xmlns="" id="{16249E70-55E7-4B42-B9F7-D9D7C96F0D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99557B-3A33-45C3-ABD0-2502E95C115A}" type="slidenum">
              <a:rPr lang="cs-CZ" altLang="cs-CZ" sz="1200"/>
              <a:pPr/>
              <a:t>40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296699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xmlns="" id="{1BF2F49A-86B2-4811-842C-E6942DCE270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329DF9C1-451C-46E4-98F0-D8DEAB65D712}" type="slidenum">
              <a:rPr lang="en-US" altLang="cs-CZ" sz="1200">
                <a:ea typeface="ＭＳ Ｐゴシック" panose="020B0600070205080204" pitchFamily="34" charset="-128"/>
              </a:rPr>
              <a:pPr algn="r"/>
              <a:t>3</a:t>
            </a:fld>
            <a:endParaRPr lang="en-US" altLang="cs-CZ" sz="1200">
              <a:ea typeface="ＭＳ Ｐゴシック" panose="020B0600070205080204" pitchFamily="34" charset="-128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xmlns="" id="{DBDA0B1F-730C-4CFA-BC8F-76F781003E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xmlns="" id="{2342F309-DDF9-43B7-B8B2-8D975138EC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463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rázek snímku 1">
            <a:extLst>
              <a:ext uri="{FF2B5EF4-FFF2-40B4-BE49-F238E27FC236}">
                <a16:creationId xmlns:a16="http://schemas.microsoft.com/office/drawing/2014/main" xmlns="" id="{F76FE504-12AB-43BE-BE77-A67E75DEA4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Zástupný symbol pro poznámky 2">
            <a:extLst>
              <a:ext uri="{FF2B5EF4-FFF2-40B4-BE49-F238E27FC236}">
                <a16:creationId xmlns:a16="http://schemas.microsoft.com/office/drawing/2014/main" xmlns="" id="{B98CE910-C95F-4C60-B332-32575746B8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0900" name="Zástupný symbol pro číslo snímku 3">
            <a:extLst>
              <a:ext uri="{FF2B5EF4-FFF2-40B4-BE49-F238E27FC236}">
                <a16:creationId xmlns:a16="http://schemas.microsoft.com/office/drawing/2014/main" xmlns="" id="{952AE5E1-6BAF-4DCF-BD45-BEA2A78A4F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9443CB-1F46-4AED-BB2E-23CECEC6C6F5}" type="slidenum">
              <a:rPr lang="cs-CZ" altLang="cs-CZ" sz="1200"/>
              <a:pPr/>
              <a:t>41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2258727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3F63E813-0F87-4323-82EA-749A00A14F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C4CAFB3D-C9A2-4CCD-B520-44B749549A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F22CE529-BCCA-489E-86E4-CB4FD1573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421F5A3-C175-4641-97C9-552358EF04DF}" type="slidenum">
              <a:rPr lang="cs-CZ" altLang="cs-CZ" sz="1200"/>
              <a:pPr/>
              <a:t>4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475949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>
            <a:extLst>
              <a:ext uri="{FF2B5EF4-FFF2-40B4-BE49-F238E27FC236}">
                <a16:creationId xmlns:a16="http://schemas.microsoft.com/office/drawing/2014/main" xmlns="" id="{02163952-E390-4C5B-B04F-4F571AD375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Zástupný symbol pro poznámky 2">
            <a:extLst>
              <a:ext uri="{FF2B5EF4-FFF2-40B4-BE49-F238E27FC236}">
                <a16:creationId xmlns:a16="http://schemas.microsoft.com/office/drawing/2014/main" xmlns="" id="{3C5FEB35-4A4E-4A0F-A824-965A91AC85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b="1" dirty="0"/>
          </a:p>
          <a:p>
            <a:endParaRPr lang="cs-CZ" altLang="cs-CZ" dirty="0"/>
          </a:p>
        </p:txBody>
      </p:sp>
      <p:sp>
        <p:nvSpPr>
          <p:cNvPr id="19460" name="Zástupný symbol pro číslo snímku 3">
            <a:extLst>
              <a:ext uri="{FF2B5EF4-FFF2-40B4-BE49-F238E27FC236}">
                <a16:creationId xmlns:a16="http://schemas.microsoft.com/office/drawing/2014/main" xmlns="" id="{09C60AE5-4C9A-4303-9C8C-8C263E45EE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D5380C3-77A2-47C1-9E38-9ED6ADE400CD}" type="slidenum">
              <a:rPr lang="cs-CZ" altLang="cs-CZ" sz="1200"/>
              <a:pPr/>
              <a:t>6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3763062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>
            <a:extLst>
              <a:ext uri="{FF2B5EF4-FFF2-40B4-BE49-F238E27FC236}">
                <a16:creationId xmlns:a16="http://schemas.microsoft.com/office/drawing/2014/main" xmlns="" id="{43E65F0F-99D0-4528-B6D6-11FAB029D2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>
            <a:extLst>
              <a:ext uri="{FF2B5EF4-FFF2-40B4-BE49-F238E27FC236}">
                <a16:creationId xmlns:a16="http://schemas.microsoft.com/office/drawing/2014/main" xmlns="" id="{4A2AAD58-F7DC-4EB1-99DB-92CDB6833A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1508" name="Zástupný symbol pro číslo snímku 3">
            <a:extLst>
              <a:ext uri="{FF2B5EF4-FFF2-40B4-BE49-F238E27FC236}">
                <a16:creationId xmlns:a16="http://schemas.microsoft.com/office/drawing/2014/main" xmlns="" id="{9FBCDEA4-D148-430D-8372-0244E3DFA9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B2265C-ED48-4C57-9BA5-1D03D13D2508}" type="slidenum">
              <a:rPr lang="cs-CZ" altLang="cs-CZ" sz="1200"/>
              <a:pPr/>
              <a:t>7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3451340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xmlns="" id="{0E10D72A-2D5C-4157-BFF7-13B05F65348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06DFDD22-1C83-4F11-9A4D-C373381B5FEC}" type="slidenum">
              <a:rPr lang="en-US" altLang="cs-CZ" sz="1200">
                <a:ea typeface="ＭＳ Ｐゴシック" panose="020B0600070205080204" pitchFamily="34" charset="-128"/>
              </a:rPr>
              <a:pPr algn="r"/>
              <a:t>8</a:t>
            </a:fld>
            <a:endParaRPr lang="en-US" altLang="cs-CZ" sz="1200">
              <a:ea typeface="ＭＳ Ｐゴシック" panose="020B0600070205080204" pitchFamily="34" charset="-128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xmlns="" id="{80D44C79-DC70-43B7-BAE6-B3BBFB73D9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xmlns="" id="{67E2FCB7-FE23-45EE-9055-1BE032F89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cs-CZ">
              <a:latin typeface="Times" panose="02020603050405020304" pitchFamily="18" charset="0"/>
            </a:endParaRPr>
          </a:p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81726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>
            <a:extLst>
              <a:ext uri="{FF2B5EF4-FFF2-40B4-BE49-F238E27FC236}">
                <a16:creationId xmlns:a16="http://schemas.microsoft.com/office/drawing/2014/main" xmlns="" id="{3CFA8418-420D-47EE-AC3E-5F1BF06F65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Zástupný symbol pro poznámky 2">
            <a:extLst>
              <a:ext uri="{FF2B5EF4-FFF2-40B4-BE49-F238E27FC236}">
                <a16:creationId xmlns:a16="http://schemas.microsoft.com/office/drawing/2014/main" xmlns="" id="{3086CE77-3156-4A9A-BB40-A399144F46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25604" name="Zástupný symbol pro číslo snímku 3">
            <a:extLst>
              <a:ext uri="{FF2B5EF4-FFF2-40B4-BE49-F238E27FC236}">
                <a16:creationId xmlns:a16="http://schemas.microsoft.com/office/drawing/2014/main" xmlns="" id="{E2E2378C-64A9-4BE6-B781-5F4700E626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771EA9-83CC-47B8-8F14-EC4DC22A7280}" type="slidenum">
              <a:rPr lang="cs-CZ" altLang="cs-CZ" sz="1200"/>
              <a:pPr/>
              <a:t>9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2092362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xmlns="" id="{3F806835-2A1C-4D81-AEA4-2682902025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xmlns="" id="{76538FB6-04C7-4AE9-99BD-E8867D7B96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xmlns="" id="{9E7DF4A0-5460-49F1-9957-B1BD2E9E58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6DDB5B-4A32-47A3-9BAE-614B35EC0AF0}" type="slidenum">
              <a:rPr lang="cs-CZ" altLang="cs-CZ" sz="1200"/>
              <a:pPr/>
              <a:t>10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3963913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9137E010-F6C8-433D-AF13-DE6479279B08}"/>
              </a:ext>
            </a:extLst>
          </p:cNvPr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687B63A2-CF66-405C-8D65-0A59AD9E8139}"/>
              </a:ext>
            </a:extLst>
          </p:cNvPr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ABD4B256-5818-45FD-B297-CD0908B99E1F}"/>
              </a:ext>
            </a:extLst>
          </p:cNvPr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9D8069BE-6820-4E07-AE41-F513BDD91D3B}"/>
              </a:ext>
            </a:extLst>
          </p:cNvPr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Přímá spojnice 9">
            <a:extLst>
              <a:ext uri="{FF2B5EF4-FFF2-40B4-BE49-F238E27FC236}">
                <a16:creationId xmlns:a16="http://schemas.microsoft.com/office/drawing/2014/main" xmlns="" id="{D7877C6F-4AF7-43F6-9437-7A6FB59C8C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Přímá spojnice 10">
            <a:extLst>
              <a:ext uri="{FF2B5EF4-FFF2-40B4-BE49-F238E27FC236}">
                <a16:creationId xmlns:a16="http://schemas.microsoft.com/office/drawing/2014/main" xmlns="" id="{4519850C-EB64-4FA2-9E6A-FA8191C77ADF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Přímá spojnice 11">
            <a:extLst>
              <a:ext uri="{FF2B5EF4-FFF2-40B4-BE49-F238E27FC236}">
                <a16:creationId xmlns:a16="http://schemas.microsoft.com/office/drawing/2014/main" xmlns="" id="{A4AA2650-F528-4E76-9C97-91517FA44D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Přímá spojnice 12">
            <a:extLst>
              <a:ext uri="{FF2B5EF4-FFF2-40B4-BE49-F238E27FC236}">
                <a16:creationId xmlns:a16="http://schemas.microsoft.com/office/drawing/2014/main" xmlns="" id="{D0A00039-4608-4614-8660-DE7F0FC1604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Přímá spojnice 13">
            <a:extLst>
              <a:ext uri="{FF2B5EF4-FFF2-40B4-BE49-F238E27FC236}">
                <a16:creationId xmlns:a16="http://schemas.microsoft.com/office/drawing/2014/main" xmlns="" id="{DC606E99-AD4F-4B6D-B3FB-6D5EA5BFA49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Přímá spojnice 14">
            <a:extLst>
              <a:ext uri="{FF2B5EF4-FFF2-40B4-BE49-F238E27FC236}">
                <a16:creationId xmlns:a16="http://schemas.microsoft.com/office/drawing/2014/main" xmlns="" id="{6CFAFE83-A2A7-40C0-8622-218F51ED580C}"/>
              </a:ext>
            </a:extLst>
          </p:cNvPr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xmlns="" id="{8CF5551C-A856-4202-8A84-35DEF91F2470}"/>
              </a:ext>
            </a:extLst>
          </p:cNvPr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xmlns="" id="{7DF2BD4C-58A4-4005-B297-8BCDE98F395D}"/>
              </a:ext>
            </a:extLst>
          </p:cNvPr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xmlns="" id="{8AA1371A-A962-4D3C-9249-00BB7CDCBBAE}"/>
              </a:ext>
            </a:extLst>
          </p:cNvPr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xmlns="" id="{F914954A-CA11-4060-BA94-8C3B45978268}"/>
              </a:ext>
            </a:extLst>
          </p:cNvPr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xmlns="" id="{2870D7B1-FFD7-47EA-AD9F-8C1433B69E1D}"/>
              </a:ext>
            </a:extLst>
          </p:cNvPr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xmlns="" id="{D3DB3078-A3AB-470A-BDCB-D5343FBBED80}"/>
              </a:ext>
            </a:extLst>
          </p:cNvPr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22" name="Zástupný symbol pro datum 27">
            <a:extLst>
              <a:ext uri="{FF2B5EF4-FFF2-40B4-BE49-F238E27FC236}">
                <a16:creationId xmlns:a16="http://schemas.microsoft.com/office/drawing/2014/main" xmlns="" id="{8369DA7E-B374-4F74-80C9-4101DABE058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3" name="Zástupný symbol pro zápatí 16">
            <a:extLst>
              <a:ext uri="{FF2B5EF4-FFF2-40B4-BE49-F238E27FC236}">
                <a16:creationId xmlns:a16="http://schemas.microsoft.com/office/drawing/2014/main" xmlns="" id="{0C4E9AC8-EBBE-446B-8247-5598E9A01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4" name="Zástupný symbol pro číslo snímku 28">
            <a:extLst>
              <a:ext uri="{FF2B5EF4-FFF2-40B4-BE49-F238E27FC236}">
                <a16:creationId xmlns:a16="http://schemas.microsoft.com/office/drawing/2014/main" xmlns="" id="{8FCC6B42-87AD-46A8-B5E0-08C179F96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24847E89-6358-459A-8770-77A0A581083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5963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>
            <a:extLst>
              <a:ext uri="{FF2B5EF4-FFF2-40B4-BE49-F238E27FC236}">
                <a16:creationId xmlns:a16="http://schemas.microsoft.com/office/drawing/2014/main" xmlns="" id="{502710E0-E63D-4313-86D9-070DF30D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xmlns="" id="{3042BB44-8038-4F2E-A6E1-5F842841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22">
            <a:extLst>
              <a:ext uri="{FF2B5EF4-FFF2-40B4-BE49-F238E27FC236}">
                <a16:creationId xmlns:a16="http://schemas.microsoft.com/office/drawing/2014/main" xmlns="" id="{A9AD90F7-022F-4DC4-913D-BA3BFE306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B6678-885E-4F32-920C-12123B39AB2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5207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>
            <a:extLst>
              <a:ext uri="{FF2B5EF4-FFF2-40B4-BE49-F238E27FC236}">
                <a16:creationId xmlns:a16="http://schemas.microsoft.com/office/drawing/2014/main" xmlns="" id="{1B166D63-2024-4AC8-9771-68B51ADBD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xmlns="" id="{6E912E82-1294-4BEC-8CE5-32F6C04E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22">
            <a:extLst>
              <a:ext uri="{FF2B5EF4-FFF2-40B4-BE49-F238E27FC236}">
                <a16:creationId xmlns:a16="http://schemas.microsoft.com/office/drawing/2014/main" xmlns="" id="{AC9130A5-F61D-4B1C-895C-ECF896D31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8DCFE8-1B4E-40D1-8A39-6C6D399005B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395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6">
            <a:extLst>
              <a:ext uri="{FF2B5EF4-FFF2-40B4-BE49-F238E27FC236}">
                <a16:creationId xmlns:a16="http://schemas.microsoft.com/office/drawing/2014/main" xmlns="" id="{F3F54A50-2BE6-460F-979A-5C529068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8">
            <a:extLst>
              <a:ext uri="{FF2B5EF4-FFF2-40B4-BE49-F238E27FC236}">
                <a16:creationId xmlns:a16="http://schemas.microsoft.com/office/drawing/2014/main" xmlns="" id="{3CEB7970-A8F6-430F-BA29-C622E4856D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2F3BAA-7DC1-4B61-A05B-F6FFEEFA5AB9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zápatí 9">
            <a:extLst>
              <a:ext uri="{FF2B5EF4-FFF2-40B4-BE49-F238E27FC236}">
                <a16:creationId xmlns:a16="http://schemas.microsoft.com/office/drawing/2014/main" xmlns="" id="{DB4578B2-260D-4732-99C5-155E673AEA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7585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8C171D39-2510-44CC-8BE6-EFC26E50DB32}"/>
              </a:ext>
            </a:extLst>
          </p:cNvPr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DDF09282-E9F9-448C-B1EB-ACC34753CD02}"/>
              </a:ext>
            </a:extLst>
          </p:cNvPr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A302D0EE-AC21-4510-B6C9-698F001D7477}"/>
              </a:ext>
            </a:extLst>
          </p:cNvPr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441AA8CD-2EA7-4D1F-9D75-371D245D7556}"/>
              </a:ext>
            </a:extLst>
          </p:cNvPr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Přímá spojnice 7">
            <a:extLst>
              <a:ext uri="{FF2B5EF4-FFF2-40B4-BE49-F238E27FC236}">
                <a16:creationId xmlns:a16="http://schemas.microsoft.com/office/drawing/2014/main" xmlns="" id="{D5221D3C-840C-446A-929D-E4FE51E048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Přímá spojnice 8">
            <a:extLst>
              <a:ext uri="{FF2B5EF4-FFF2-40B4-BE49-F238E27FC236}">
                <a16:creationId xmlns:a16="http://schemas.microsoft.com/office/drawing/2014/main" xmlns="" id="{93696A01-DE93-4752-B178-1A80341711FB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Přímá spojnice 9">
            <a:extLst>
              <a:ext uri="{FF2B5EF4-FFF2-40B4-BE49-F238E27FC236}">
                <a16:creationId xmlns:a16="http://schemas.microsoft.com/office/drawing/2014/main" xmlns="" id="{F688D309-3BAC-4354-B3C5-B1155DDAE5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Přímá spojnice 10">
            <a:extLst>
              <a:ext uri="{FF2B5EF4-FFF2-40B4-BE49-F238E27FC236}">
                <a16:creationId xmlns:a16="http://schemas.microsoft.com/office/drawing/2014/main" xmlns="" id="{B3FBCFF7-3B9C-45FD-A510-E21189FD50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Přímá spojnice 11">
            <a:extLst>
              <a:ext uri="{FF2B5EF4-FFF2-40B4-BE49-F238E27FC236}">
                <a16:creationId xmlns:a16="http://schemas.microsoft.com/office/drawing/2014/main" xmlns="" id="{366A6CC1-91B0-4C4D-A7C3-D8ACD6799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xmlns="" id="{BCD4D043-4234-4A55-9B69-538A04A25326}"/>
              </a:ext>
            </a:extLst>
          </p:cNvPr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xmlns="" id="{7C14345A-B185-4B15-BE4D-5DDC0361B9C4}"/>
              </a:ext>
            </a:extLst>
          </p:cNvPr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xmlns="" id="{6C15CAC6-CCE1-4C73-B9AF-26932B4CC459}"/>
              </a:ext>
            </a:extLst>
          </p:cNvPr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xmlns="" id="{2E721845-E29E-403F-BA7D-5973DEDFC753}"/>
              </a:ext>
            </a:extLst>
          </p:cNvPr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xmlns="" id="{A187F99F-5D01-4052-9BEA-6EE36D62D634}"/>
              </a:ext>
            </a:extLst>
          </p:cNvPr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xmlns="" id="{5285B204-0575-43CF-95DD-61C90B16FCC4}"/>
              </a:ext>
            </a:extLst>
          </p:cNvPr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9" name="Přímá spojnice 18">
            <a:extLst>
              <a:ext uri="{FF2B5EF4-FFF2-40B4-BE49-F238E27FC236}">
                <a16:creationId xmlns:a16="http://schemas.microsoft.com/office/drawing/2014/main" xmlns="" id="{E48DBB94-E854-4154-84A7-600AFB11F017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datum 3">
            <a:extLst>
              <a:ext uri="{FF2B5EF4-FFF2-40B4-BE49-F238E27FC236}">
                <a16:creationId xmlns:a16="http://schemas.microsoft.com/office/drawing/2014/main" xmlns="" id="{046F89F6-9E42-486F-9C69-3BF43DFD02D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1" name="Zástupný symbol pro zápatí 4">
            <a:extLst>
              <a:ext uri="{FF2B5EF4-FFF2-40B4-BE49-F238E27FC236}">
                <a16:creationId xmlns:a16="http://schemas.microsoft.com/office/drawing/2014/main" xmlns="" id="{A7D7AA68-7664-4A41-892B-32546B4B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2" name="Zástupný symbol pro číslo snímku 5">
            <a:extLst>
              <a:ext uri="{FF2B5EF4-FFF2-40B4-BE49-F238E27FC236}">
                <a16:creationId xmlns:a16="http://schemas.microsoft.com/office/drawing/2014/main" xmlns="" id="{920E153E-0CCE-4C37-9026-00BE7B418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CC7C52B6-541E-4E98-9292-4F4E1DEFA2D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3289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3">
            <a:extLst>
              <a:ext uri="{FF2B5EF4-FFF2-40B4-BE49-F238E27FC236}">
                <a16:creationId xmlns:a16="http://schemas.microsoft.com/office/drawing/2014/main" xmlns="" id="{3659B63F-7BD4-4A6A-8112-91CBCC525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xmlns="" id="{9ABFE556-0046-4956-962D-C2B28E017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22">
            <a:extLst>
              <a:ext uri="{FF2B5EF4-FFF2-40B4-BE49-F238E27FC236}">
                <a16:creationId xmlns:a16="http://schemas.microsoft.com/office/drawing/2014/main" xmlns="" id="{5E7BF4C3-65AD-4A3C-8AD8-9F16DB597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7D2BE-F5B8-40A2-80DA-F4B187BEE9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7716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datum 13">
            <a:extLst>
              <a:ext uri="{FF2B5EF4-FFF2-40B4-BE49-F238E27FC236}">
                <a16:creationId xmlns:a16="http://schemas.microsoft.com/office/drawing/2014/main" xmlns="" id="{00A75016-5983-4868-ADFC-34B9571B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2">
            <a:extLst>
              <a:ext uri="{FF2B5EF4-FFF2-40B4-BE49-F238E27FC236}">
                <a16:creationId xmlns:a16="http://schemas.microsoft.com/office/drawing/2014/main" xmlns="" id="{02243E8A-EC38-48D9-BF9F-0D9E4C236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22">
            <a:extLst>
              <a:ext uri="{FF2B5EF4-FFF2-40B4-BE49-F238E27FC236}">
                <a16:creationId xmlns:a16="http://schemas.microsoft.com/office/drawing/2014/main" xmlns="" id="{376BBEB7-50BD-4454-8E11-9D36B8D1D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E2DC-C83D-4F2B-84B4-1162C6960A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4639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5">
            <a:extLst>
              <a:ext uri="{FF2B5EF4-FFF2-40B4-BE49-F238E27FC236}">
                <a16:creationId xmlns:a16="http://schemas.microsoft.com/office/drawing/2014/main" xmlns="" id="{EC740281-ED37-455D-A17B-AA9911B94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6">
            <a:extLst>
              <a:ext uri="{FF2B5EF4-FFF2-40B4-BE49-F238E27FC236}">
                <a16:creationId xmlns:a16="http://schemas.microsoft.com/office/drawing/2014/main" xmlns="" id="{6B22CFC1-F2DA-4B74-A66E-D2948696F7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18A845-CFC8-4406-A46F-13605168D876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Zástupný symbol pro zápatí 7">
            <a:extLst>
              <a:ext uri="{FF2B5EF4-FFF2-40B4-BE49-F238E27FC236}">
                <a16:creationId xmlns:a16="http://schemas.microsoft.com/office/drawing/2014/main" xmlns="" id="{D53BE844-AE6F-40AE-B59E-D4A6F4B540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060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>
            <a:extLst>
              <a:ext uri="{FF2B5EF4-FFF2-40B4-BE49-F238E27FC236}">
                <a16:creationId xmlns:a16="http://schemas.microsoft.com/office/drawing/2014/main" xmlns="" id="{65A6905C-2FD1-4245-A968-511D45DF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BE22D33C-25A0-4B00-9D4E-5BE4D7F47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22">
            <a:extLst>
              <a:ext uri="{FF2B5EF4-FFF2-40B4-BE49-F238E27FC236}">
                <a16:creationId xmlns:a16="http://schemas.microsoft.com/office/drawing/2014/main" xmlns="" id="{4AFA6F7B-0A3C-47BF-8795-38E1C0F63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FB43D-275C-4E3F-9E49-D4287F781B4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4328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nice 4">
            <a:extLst>
              <a:ext uri="{FF2B5EF4-FFF2-40B4-BE49-F238E27FC236}">
                <a16:creationId xmlns:a16="http://schemas.microsoft.com/office/drawing/2014/main" xmlns="" id="{AF2B1FF7-794C-4B2C-8867-974D2DA0DE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Přímá spojnice 5">
            <a:extLst>
              <a:ext uri="{FF2B5EF4-FFF2-40B4-BE49-F238E27FC236}">
                <a16:creationId xmlns:a16="http://schemas.microsoft.com/office/drawing/2014/main" xmlns="" id="{A2E427A2-03CB-44F1-8010-697DFA54E0B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Přímá spojnice 17">
            <a:extLst>
              <a:ext uri="{FF2B5EF4-FFF2-40B4-BE49-F238E27FC236}">
                <a16:creationId xmlns:a16="http://schemas.microsoft.com/office/drawing/2014/main" xmlns="" id="{21012768-9A57-4095-BC7F-6451F8E058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Přímá spojnice 18">
            <a:extLst>
              <a:ext uri="{FF2B5EF4-FFF2-40B4-BE49-F238E27FC236}">
                <a16:creationId xmlns:a16="http://schemas.microsoft.com/office/drawing/2014/main" xmlns="" id="{5C516D82-16F0-4A0D-8F4A-F8434B49996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1AF7D0F5-FDF8-408A-BEB5-9FCFDBB34BF4}"/>
              </a:ext>
            </a:extLst>
          </p:cNvPr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Přímá spojnice 20">
            <a:extLst>
              <a:ext uri="{FF2B5EF4-FFF2-40B4-BE49-F238E27FC236}">
                <a16:creationId xmlns:a16="http://schemas.microsoft.com/office/drawing/2014/main" xmlns="" id="{7EC341E5-8070-4A2F-8BE3-98F32DBBED7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xmlns="" id="{12AC3BDF-B47E-4387-99D5-91BB92ADFE70}"/>
              </a:ext>
            </a:extLst>
          </p:cNvPr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datum 20">
            <a:extLst>
              <a:ext uri="{FF2B5EF4-FFF2-40B4-BE49-F238E27FC236}">
                <a16:creationId xmlns:a16="http://schemas.microsoft.com/office/drawing/2014/main" xmlns="" id="{4925875C-61EA-4BCE-91FE-61C7D1053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3" name="Zástupný symbol pro číslo snímku 21">
            <a:extLst>
              <a:ext uri="{FF2B5EF4-FFF2-40B4-BE49-F238E27FC236}">
                <a16:creationId xmlns:a16="http://schemas.microsoft.com/office/drawing/2014/main" xmlns="" id="{AF6BDDE9-8BC8-42D9-B2E2-18FA414852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F4D2D3E-A01A-4B09-813D-A7BA366235B2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4" name="Zástupný symbol pro zápatí 22">
            <a:extLst>
              <a:ext uri="{FF2B5EF4-FFF2-40B4-BE49-F238E27FC236}">
                <a16:creationId xmlns:a16="http://schemas.microsoft.com/office/drawing/2014/main" xmlns="" id="{FC59D0CF-6C3A-48E2-BC44-E666475064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1256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nice 4">
            <a:extLst>
              <a:ext uri="{FF2B5EF4-FFF2-40B4-BE49-F238E27FC236}">
                <a16:creationId xmlns:a16="http://schemas.microsoft.com/office/drawing/2014/main" xmlns="" id="{80A9728F-7B22-449E-95BB-6B9B5D15D730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xmlns="" id="{313C89BA-8D94-4344-91E4-0B4C79D4BA42}"/>
              </a:ext>
            </a:extLst>
          </p:cNvPr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Přímá spojnice 17">
            <a:extLst>
              <a:ext uri="{FF2B5EF4-FFF2-40B4-BE49-F238E27FC236}">
                <a16:creationId xmlns:a16="http://schemas.microsoft.com/office/drawing/2014/main" xmlns="" id="{8B89CCF3-6C0B-4709-BECC-8944656192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614E003D-9055-48A4-8116-7F84B00CFA93}"/>
              </a:ext>
            </a:extLst>
          </p:cNvPr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Přímá spojnice 19">
            <a:extLst>
              <a:ext uri="{FF2B5EF4-FFF2-40B4-BE49-F238E27FC236}">
                <a16:creationId xmlns:a16="http://schemas.microsoft.com/office/drawing/2014/main" xmlns="" id="{E402823E-2040-41C5-A7E1-5C1AE5668D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Přímá spojnice 9">
            <a:extLst>
              <a:ext uri="{FF2B5EF4-FFF2-40B4-BE49-F238E27FC236}">
                <a16:creationId xmlns:a16="http://schemas.microsoft.com/office/drawing/2014/main" xmlns="" id="{A2AB1FB8-DD5B-4E81-A0CC-3A6639CB2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Přímá spojnice 23">
            <a:extLst>
              <a:ext uri="{FF2B5EF4-FFF2-40B4-BE49-F238E27FC236}">
                <a16:creationId xmlns:a16="http://schemas.microsoft.com/office/drawing/2014/main" xmlns="" id="{03D1699F-C685-4869-9EA2-5CB5AB2A6B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datum 16">
            <a:extLst>
              <a:ext uri="{FF2B5EF4-FFF2-40B4-BE49-F238E27FC236}">
                <a16:creationId xmlns:a16="http://schemas.microsoft.com/office/drawing/2014/main" xmlns="" id="{A4DF23D0-BB22-4EBB-B3A8-C829C8FA5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3" name="Zástupný symbol pro číslo snímku 17">
            <a:extLst>
              <a:ext uri="{FF2B5EF4-FFF2-40B4-BE49-F238E27FC236}">
                <a16:creationId xmlns:a16="http://schemas.microsoft.com/office/drawing/2014/main" xmlns="" id="{D8FA36E9-8F63-4D40-BE7D-2FE9EF968D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8352948-4379-4F84-AB5A-08D397DF9AD0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4" name="Zástupný symbol pro zápatí 20">
            <a:extLst>
              <a:ext uri="{FF2B5EF4-FFF2-40B4-BE49-F238E27FC236}">
                <a16:creationId xmlns:a16="http://schemas.microsoft.com/office/drawing/2014/main" xmlns="" id="{15130BED-21C5-4B6B-8491-821D680064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8921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>
            <a:extLst>
              <a:ext uri="{FF2B5EF4-FFF2-40B4-BE49-F238E27FC236}">
                <a16:creationId xmlns:a16="http://schemas.microsoft.com/office/drawing/2014/main" xmlns="" id="{B22D6337-45AF-487E-A4C6-7DC175D6B9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2" name="Zástupný symbol pro nadpis 21">
            <a:extLst>
              <a:ext uri="{FF2B5EF4-FFF2-40B4-BE49-F238E27FC236}">
                <a16:creationId xmlns:a16="http://schemas.microsoft.com/office/drawing/2014/main" xmlns="" id="{BFFC6EBF-8611-41E7-A0FF-15DCFA119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28" name="Zástupný symbol pro text 12">
            <a:extLst>
              <a:ext uri="{FF2B5EF4-FFF2-40B4-BE49-F238E27FC236}">
                <a16:creationId xmlns:a16="http://schemas.microsoft.com/office/drawing/2014/main" xmlns="" id="{E872FEE8-3564-4BB0-A22E-F7E9F2424C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4" name="Zástupný symbol pro datum 13">
            <a:extLst>
              <a:ext uri="{FF2B5EF4-FFF2-40B4-BE49-F238E27FC236}">
                <a16:creationId xmlns:a16="http://schemas.microsoft.com/office/drawing/2014/main" xmlns="" id="{73EF4DD4-9504-45EB-AD89-180AAA45E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25429508-438F-40CE-AB98-612CCD8ADA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Přímá spojnice 6">
            <a:extLst>
              <a:ext uri="{FF2B5EF4-FFF2-40B4-BE49-F238E27FC236}">
                <a16:creationId xmlns:a16="http://schemas.microsoft.com/office/drawing/2014/main" xmlns="" id="{9D6FCE10-195E-4750-8D5C-D6338F32299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2" name="Přímá spojnice 8">
            <a:extLst>
              <a:ext uri="{FF2B5EF4-FFF2-40B4-BE49-F238E27FC236}">
                <a16:creationId xmlns:a16="http://schemas.microsoft.com/office/drawing/2014/main" xmlns="" id="{8072C3D7-91B8-436F-ACA0-6D4D1CC66FF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04C3630F-18BC-41E0-BB36-7DB7F7E38EB1}"/>
              </a:ext>
            </a:extLst>
          </p:cNvPr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34" name="Přímá spojnice 10">
            <a:extLst>
              <a:ext uri="{FF2B5EF4-FFF2-40B4-BE49-F238E27FC236}">
                <a16:creationId xmlns:a16="http://schemas.microsoft.com/office/drawing/2014/main" xmlns="" id="{4D468479-FFF3-4A8C-93E5-77BC9847F8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xmlns="" id="{07951D0F-7627-4C12-BE59-7B0C75DD2F71}"/>
              </a:ext>
            </a:extLst>
          </p:cNvPr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3" name="Zástupný symbol pro číslo snímku 22">
            <a:extLst>
              <a:ext uri="{FF2B5EF4-FFF2-40B4-BE49-F238E27FC236}">
                <a16:creationId xmlns:a16="http://schemas.microsoft.com/office/drawing/2014/main" xmlns="" id="{97636534-F45B-41B4-B8B6-757EA2168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FFFFFF"/>
                </a:solidFill>
              </a:defRPr>
            </a:lvl1pPr>
          </a:lstStyle>
          <a:p>
            <a:fld id="{61E0F26B-FBFB-4EAC-863F-06684F6B0F41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65" r:id="rId4"/>
    <p:sldLayoutId id="2147484066" r:id="rId5"/>
    <p:sldLayoutId id="2147484073" r:id="rId6"/>
    <p:sldLayoutId id="2147484067" r:id="rId7"/>
    <p:sldLayoutId id="2147484074" r:id="rId8"/>
    <p:sldLayoutId id="2147484075" r:id="rId9"/>
    <p:sldLayoutId id="2147484068" r:id="rId10"/>
    <p:sldLayoutId id="214748406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audio" Target="../media/media10.m4a"/><Relationship Id="rId7" Type="http://schemas.openxmlformats.org/officeDocument/2006/relationships/image" Target="../media/image13.emf"/><Relationship Id="rId12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5.emf"/><Relationship Id="rId5" Type="http://schemas.openxmlformats.org/officeDocument/2006/relationships/notesSlide" Target="../notesSlides/notesSlide9.xml"/><Relationship Id="rId10" Type="http://schemas.openxmlformats.org/officeDocument/2006/relationships/oleObject" Target="../embeddings/oleObject5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audio" Target="../media/media14.m4a"/><Relationship Id="rId7" Type="http://schemas.openxmlformats.org/officeDocument/2006/relationships/oleObject" Target="../embeddings/oleObject7.bin"/><Relationship Id="rId2" Type="http://schemas.microsoft.com/office/2007/relationships/media" Target="../media/media14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5.m4a"/><Relationship Id="rId7" Type="http://schemas.openxmlformats.org/officeDocument/2006/relationships/image" Target="../media/image21.emf"/><Relationship Id="rId2" Type="http://schemas.microsoft.com/office/2007/relationships/media" Target="../media/media15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audio" Target="../media/media17.m4a"/><Relationship Id="rId7" Type="http://schemas.openxmlformats.org/officeDocument/2006/relationships/oleObject" Target="../embeddings/oleObject9.bin"/><Relationship Id="rId2" Type="http://schemas.microsoft.com/office/2007/relationships/media" Target="../media/media17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0.m4a"/><Relationship Id="rId7" Type="http://schemas.openxmlformats.org/officeDocument/2006/relationships/image" Target="../media/image29.emf"/><Relationship Id="rId2" Type="http://schemas.microsoft.com/office/2007/relationships/media" Target="../media/media20.m4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2.png"/><Relationship Id="rId2" Type="http://schemas.microsoft.com/office/2007/relationships/media" Target="../media/media21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audio" Target="../media/media25.m4a"/><Relationship Id="rId7" Type="http://schemas.openxmlformats.org/officeDocument/2006/relationships/oleObject" Target="../embeddings/oleObject12.bin"/><Relationship Id="rId2" Type="http://schemas.microsoft.com/office/2007/relationships/media" Target="../media/media25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3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2.png"/><Relationship Id="rId3" Type="http://schemas.openxmlformats.org/officeDocument/2006/relationships/audio" Target="../media/media26.m4a"/><Relationship Id="rId7" Type="http://schemas.openxmlformats.org/officeDocument/2006/relationships/image" Target="../media/image38.png"/><Relationship Id="rId12" Type="http://schemas.openxmlformats.org/officeDocument/2006/relationships/image" Target="../media/image36.png"/><Relationship Id="rId2" Type="http://schemas.microsoft.com/office/2007/relationships/media" Target="../media/media26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7.png"/><Relationship Id="rId11" Type="http://schemas.openxmlformats.org/officeDocument/2006/relationships/oleObject" Target="../embeddings/oleObject15.bin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4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audio" Target="../media/media32.m4a"/><Relationship Id="rId7" Type="http://schemas.openxmlformats.org/officeDocument/2006/relationships/image" Target="../media/image49.emf"/><Relationship Id="rId2" Type="http://schemas.microsoft.com/office/2007/relationships/media" Target="../media/media32.m4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52.emf"/><Relationship Id="rId18" Type="http://schemas.openxmlformats.org/officeDocument/2006/relationships/oleObject" Target="../embeddings/oleObject22.bin"/><Relationship Id="rId3" Type="http://schemas.openxmlformats.org/officeDocument/2006/relationships/audio" Target="../media/media34.m4a"/><Relationship Id="rId21" Type="http://schemas.openxmlformats.org/officeDocument/2006/relationships/image" Target="../media/image56.emf"/><Relationship Id="rId7" Type="http://schemas.openxmlformats.org/officeDocument/2006/relationships/image" Target="../media/image58.png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54.emf"/><Relationship Id="rId2" Type="http://schemas.microsoft.com/office/2007/relationships/media" Target="../media/media34.m4a"/><Relationship Id="rId16" Type="http://schemas.openxmlformats.org/officeDocument/2006/relationships/oleObject" Target="../embeddings/oleObject21.bin"/><Relationship Id="rId20" Type="http://schemas.openxmlformats.org/officeDocument/2006/relationships/oleObject" Target="../embeddings/oleObject23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7.png"/><Relationship Id="rId11" Type="http://schemas.openxmlformats.org/officeDocument/2006/relationships/image" Target="../media/image51.emf"/><Relationship Id="rId5" Type="http://schemas.openxmlformats.org/officeDocument/2006/relationships/notesSlide" Target="../notesSlides/notesSlide28.xml"/><Relationship Id="rId15" Type="http://schemas.openxmlformats.org/officeDocument/2006/relationships/image" Target="../media/image53.emf"/><Relationship Id="rId23" Type="http://schemas.openxmlformats.org/officeDocument/2006/relationships/image" Target="../media/image2.png"/><Relationship Id="rId10" Type="http://schemas.openxmlformats.org/officeDocument/2006/relationships/oleObject" Target="../embeddings/oleObject18.bin"/><Relationship Id="rId19" Type="http://schemas.openxmlformats.org/officeDocument/2006/relationships/image" Target="../media/image55.e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0.emf"/><Relationship Id="rId14" Type="http://schemas.openxmlformats.org/officeDocument/2006/relationships/oleObject" Target="../embeddings/oleObject20.bin"/><Relationship Id="rId2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audio" Target="../media/media35.m4a"/><Relationship Id="rId7" Type="http://schemas.openxmlformats.org/officeDocument/2006/relationships/oleObject" Target="../embeddings/oleObject24.bin"/><Relationship Id="rId2" Type="http://schemas.microsoft.com/office/2007/relationships/media" Target="../media/media35.m4a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2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7.jpeg"/><Relationship Id="rId2" Type="http://schemas.microsoft.com/office/2007/relationships/media" Target="../media/media5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6.m4a"/><Relationship Id="rId7" Type="http://schemas.openxmlformats.org/officeDocument/2006/relationships/image" Target="../media/image8.emf"/><Relationship Id="rId2" Type="http://schemas.microsoft.com/office/2007/relationships/media" Target="../media/media6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élník 3">
            <a:extLst>
              <a:ext uri="{FF2B5EF4-FFF2-40B4-BE49-F238E27FC236}">
                <a16:creationId xmlns:a16="http://schemas.microsoft.com/office/drawing/2014/main" xmlns="" id="{502CAC98-0E86-43D8-A8A7-CCFA4AE86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3284538"/>
            <a:ext cx="65166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>
                <a:solidFill>
                  <a:srgbClr val="00B050"/>
                </a:solidFill>
                <a:latin typeface="Calibri" panose="020F0502020204030204" pitchFamily="34" charset="0"/>
              </a:rPr>
              <a:t>HORMON: </a:t>
            </a:r>
            <a:r>
              <a:rPr lang="cs-CZ" altLang="cs-CZ">
                <a:latin typeface="Calibri" panose="020F0502020204030204" pitchFamily="34" charset="0"/>
              </a:rPr>
              <a:t>látka sloužící k jednosměrnému přenosu informace;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latin typeface="Calibri" panose="020F0502020204030204" pitchFamily="34" charset="0"/>
              </a:rPr>
              <a:t>koordinované řízení růstu, vývoje, homeostasy atd.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latin typeface="Calibri" panose="020F0502020204030204" pitchFamily="34" charset="0"/>
              </a:rPr>
              <a:t>cílený účinek: řízená buňka musí mít receptor (bílkovina vážící hormon) </a:t>
            </a:r>
          </a:p>
        </p:txBody>
      </p:sp>
      <p:sp>
        <p:nvSpPr>
          <p:cNvPr id="9219" name="Obdélník 4">
            <a:extLst>
              <a:ext uri="{FF2B5EF4-FFF2-40B4-BE49-F238E27FC236}">
                <a16:creationId xmlns:a16="http://schemas.microsoft.com/office/drawing/2014/main" xmlns="" id="{2ECF6B41-1F19-44ED-8716-BCBA4105B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765175"/>
            <a:ext cx="705485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3600" b="1">
                <a:latin typeface="Calibri" panose="020F0502020204030204" pitchFamily="34" charset="0"/>
              </a:rPr>
              <a:t>HORMONÁLNÍ REGULACE BIOCHEMICKÝCH PROCESŮ </a:t>
            </a:r>
            <a:endParaRPr lang="cs-CZ" altLang="cs-CZ" sz="3600">
              <a:latin typeface="Calibri" panose="020F0502020204030204" pitchFamily="34" charset="0"/>
            </a:endParaRPr>
          </a:p>
        </p:txBody>
      </p:sp>
      <p:pic>
        <p:nvPicPr>
          <p:cNvPr id="3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5856" y="59492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Skupina 2">
            <a:extLst>
              <a:ext uri="{FF2B5EF4-FFF2-40B4-BE49-F238E27FC236}">
                <a16:creationId xmlns:a16="http://schemas.microsoft.com/office/drawing/2014/main" xmlns="" id="{4865B16F-35F8-4B4C-AA36-CFA4A72E375A}"/>
              </a:ext>
            </a:extLst>
          </p:cNvPr>
          <p:cNvGrpSpPr>
            <a:grpSpLocks/>
          </p:cNvGrpSpPr>
          <p:nvPr/>
        </p:nvGrpSpPr>
        <p:grpSpPr bwMode="auto">
          <a:xfrm>
            <a:off x="3589338" y="354013"/>
            <a:ext cx="4537075" cy="6165850"/>
            <a:chOff x="3586330" y="-243962"/>
            <a:chExt cx="4912792" cy="6732587"/>
          </a:xfrm>
        </p:grpSpPr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xmlns="" id="{633F0978-1885-4F65-B16F-A4CA56A86671}"/>
                </a:ext>
              </a:extLst>
            </p:cNvPr>
            <p:cNvSpPr/>
            <p:nvPr/>
          </p:nvSpPr>
          <p:spPr>
            <a:xfrm>
              <a:off x="3586330" y="-243962"/>
              <a:ext cx="4912792" cy="6732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grpSp>
          <p:nvGrpSpPr>
            <p:cNvPr id="26634" name="Skupina 15">
              <a:extLst>
                <a:ext uri="{FF2B5EF4-FFF2-40B4-BE49-F238E27FC236}">
                  <a16:creationId xmlns:a16="http://schemas.microsoft.com/office/drawing/2014/main" xmlns="" id="{547CD125-8FE5-4F99-B209-A774DCBD95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6783" y="-209480"/>
              <a:ext cx="4732339" cy="6642543"/>
              <a:chOff x="3561253" y="-269963"/>
              <a:chExt cx="4732477" cy="6641987"/>
            </a:xfrm>
          </p:grpSpPr>
          <p:grpSp>
            <p:nvGrpSpPr>
              <p:cNvPr id="26635" name="Skupina 10">
                <a:extLst>
                  <a:ext uri="{FF2B5EF4-FFF2-40B4-BE49-F238E27FC236}">
                    <a16:creationId xmlns:a16="http://schemas.microsoft.com/office/drawing/2014/main" xmlns="" id="{84A09AD4-0A58-4B7B-8388-61DD6BCF6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86328" y="3131664"/>
                <a:ext cx="4315599" cy="3240360"/>
                <a:chOff x="2626827" y="2983177"/>
                <a:chExt cx="4765872" cy="3279579"/>
              </a:xfrm>
            </p:grpSpPr>
            <p:sp>
              <p:nvSpPr>
                <p:cNvPr id="4" name="Obdélník 3">
                  <a:extLst>
                    <a:ext uri="{FF2B5EF4-FFF2-40B4-BE49-F238E27FC236}">
                      <a16:creationId xmlns:a16="http://schemas.microsoft.com/office/drawing/2014/main" xmlns="" id="{6B440D26-6B53-410D-BC2B-3A4010DE819E}"/>
                    </a:ext>
                  </a:extLst>
                </p:cNvPr>
                <p:cNvSpPr/>
                <p:nvPr/>
              </p:nvSpPr>
              <p:spPr>
                <a:xfrm>
                  <a:off x="2669417" y="4073547"/>
                  <a:ext cx="4723136" cy="21893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s-CZ"/>
                </a:p>
              </p:txBody>
            </p:sp>
            <p:graphicFrame>
              <p:nvGraphicFramePr>
                <p:cNvPr id="26647" name="Objekt 1">
                  <a:extLst>
                    <a:ext uri="{FF2B5EF4-FFF2-40B4-BE49-F238E27FC236}">
                      <a16:creationId xmlns:a16="http://schemas.microsoft.com/office/drawing/2014/main" xmlns="" id="{F385E38A-C40B-4715-9DEB-7AF95DBDD89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626827" y="2983177"/>
                <a:ext cx="4765872" cy="30833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96" name="CS ChemDraw Drawing" r:id="rId6" imgW="5341345" imgH="3455876" progId="ChemDraw.Document.6.0">
                        <p:embed/>
                      </p:oleObj>
                    </mc:Choice>
                    <mc:Fallback>
                      <p:oleObj name="CS ChemDraw Drawing" r:id="rId6" imgW="5341345" imgH="3455876" progId="ChemDraw.Document.6.0">
                        <p:embed/>
                        <p:pic>
                          <p:nvPicPr>
                            <p:cNvPr id="0" name="Objekt 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26827" y="2983177"/>
                              <a:ext cx="4765872" cy="30833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26636" name="TextovéPole 2">
                <a:extLst>
                  <a:ext uri="{FF2B5EF4-FFF2-40B4-BE49-F238E27FC236}">
                    <a16:creationId xmlns:a16="http://schemas.microsoft.com/office/drawing/2014/main" xmlns="" id="{F5F3CC7F-B49D-47CA-9E94-3FE05B1F41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7651" y="3348069"/>
                <a:ext cx="797014" cy="307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cs-CZ" altLang="cs-CZ" sz="1400" b="1">
                    <a:latin typeface="Calibri" panose="020F0502020204030204" pitchFamily="34" charset="0"/>
                  </a:rPr>
                  <a:t>Hormon</a:t>
                </a:r>
              </a:p>
            </p:txBody>
          </p:sp>
          <p:sp>
            <p:nvSpPr>
              <p:cNvPr id="26637" name="TextovéPole 4">
                <a:extLst>
                  <a:ext uri="{FF2B5EF4-FFF2-40B4-BE49-F238E27FC236}">
                    <a16:creationId xmlns:a16="http://schemas.microsoft.com/office/drawing/2014/main" xmlns="" id="{7FA70ABB-1AA3-4F82-8484-B967B8EB60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1253" y="5911390"/>
                <a:ext cx="1057469" cy="307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cs-CZ" altLang="cs-CZ" sz="1400" b="1">
                    <a:latin typeface="Calibri" panose="020F0502020204030204" pitchFamily="34" charset="0"/>
                  </a:rPr>
                  <a:t>Cytoplasma</a:t>
                </a:r>
              </a:p>
            </p:txBody>
          </p:sp>
          <p:sp>
            <p:nvSpPr>
              <p:cNvPr id="26638" name="TextovéPole 5">
                <a:extLst>
                  <a:ext uri="{FF2B5EF4-FFF2-40B4-BE49-F238E27FC236}">
                    <a16:creationId xmlns:a16="http://schemas.microsoft.com/office/drawing/2014/main" xmlns="" id="{7C91F267-7D96-4359-8C78-A02E9CB402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39394" y="4454832"/>
                <a:ext cx="854336" cy="307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cs-CZ" altLang="cs-CZ" sz="1400" b="1">
                    <a:latin typeface="Calibri" panose="020F0502020204030204" pitchFamily="34" charset="0"/>
                  </a:rPr>
                  <a:t>Přenašeč</a:t>
                </a:r>
              </a:p>
            </p:txBody>
          </p:sp>
          <p:sp>
            <p:nvSpPr>
              <p:cNvPr id="26639" name="TextovéPole 6">
                <a:extLst>
                  <a:ext uri="{FF2B5EF4-FFF2-40B4-BE49-F238E27FC236}">
                    <a16:creationId xmlns:a16="http://schemas.microsoft.com/office/drawing/2014/main" xmlns="" id="{F0BF48BA-2DB9-412C-A04D-CA03692327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53715" y="4751844"/>
                <a:ext cx="170828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cs-CZ" altLang="cs-CZ" sz="1400" b="1">
                    <a:latin typeface="Calibri" panose="020F0502020204030204" pitchFamily="34" charset="0"/>
                  </a:rPr>
                  <a:t>Vystavení přenašečů</a:t>
                </a:r>
              </a:p>
              <a:p>
                <a:pPr algn="ctr"/>
                <a:r>
                  <a:rPr lang="cs-CZ" altLang="cs-CZ" sz="1400" b="1">
                    <a:latin typeface="Calibri" panose="020F0502020204030204" pitchFamily="34" charset="0"/>
                  </a:rPr>
                  <a:t>na membránu</a:t>
                </a:r>
              </a:p>
            </p:txBody>
          </p:sp>
          <p:grpSp>
            <p:nvGrpSpPr>
              <p:cNvPr id="26640" name="Skupina 9">
                <a:extLst>
                  <a:ext uri="{FF2B5EF4-FFF2-40B4-BE49-F238E27FC236}">
                    <a16:creationId xmlns:a16="http://schemas.microsoft.com/office/drawing/2014/main" xmlns="" id="{852E44FF-B53F-4D36-9353-4ADE08504F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9191" y="-269963"/>
                <a:ext cx="4307650" cy="3010090"/>
                <a:chOff x="2626390" y="-336615"/>
                <a:chExt cx="4761606" cy="3265043"/>
              </a:xfrm>
            </p:grpSpPr>
            <p:sp>
              <p:nvSpPr>
                <p:cNvPr id="9" name="Obdélník 8">
                  <a:extLst>
                    <a:ext uri="{FF2B5EF4-FFF2-40B4-BE49-F238E27FC236}">
                      <a16:creationId xmlns:a16="http://schemas.microsoft.com/office/drawing/2014/main" xmlns="" id="{699D2A6C-D5DA-4708-AC73-9A19E6205F83}"/>
                    </a:ext>
                  </a:extLst>
                </p:cNvPr>
                <p:cNvSpPr/>
                <p:nvPr/>
              </p:nvSpPr>
              <p:spPr>
                <a:xfrm>
                  <a:off x="2627158" y="738992"/>
                  <a:ext cx="4721915" cy="219029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s-CZ"/>
                </a:p>
              </p:txBody>
            </p:sp>
            <p:graphicFrame>
              <p:nvGraphicFramePr>
                <p:cNvPr id="26645" name="Objekt 7">
                  <a:extLst>
                    <a:ext uri="{FF2B5EF4-FFF2-40B4-BE49-F238E27FC236}">
                      <a16:creationId xmlns:a16="http://schemas.microsoft.com/office/drawing/2014/main" xmlns="" id="{EAA3BA86-B31B-4430-896D-44D755FF5E7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665027" y="-336615"/>
                <a:ext cx="4722969" cy="274363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97" name="CS ChemDraw Drawing" r:id="rId8" imgW="5522837" imgH="3209127" progId="ChemDraw.Document.6.0">
                        <p:embed/>
                      </p:oleObj>
                    </mc:Choice>
                    <mc:Fallback>
                      <p:oleObj name="CS ChemDraw Drawing" r:id="rId8" imgW="5522837" imgH="3209127" progId="ChemDraw.Document.6.0">
                        <p:embed/>
                        <p:pic>
                          <p:nvPicPr>
                            <p:cNvPr id="0" name="Objekt 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65027" y="-336615"/>
                              <a:ext cx="4722969" cy="274363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26641" name="TextovéPole 11">
                <a:extLst>
                  <a:ext uri="{FF2B5EF4-FFF2-40B4-BE49-F238E27FC236}">
                    <a16:creationId xmlns:a16="http://schemas.microsoft.com/office/drawing/2014/main" xmlns="" id="{48159ACF-8233-4FAE-8997-B97E8EFF26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5178" y="2347809"/>
                <a:ext cx="1057469" cy="307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cs-CZ" altLang="cs-CZ" sz="1400" b="1">
                    <a:latin typeface="Calibri" panose="020F0502020204030204" pitchFamily="34" charset="0"/>
                  </a:rPr>
                  <a:t>Cytoplasma</a:t>
                </a:r>
              </a:p>
            </p:txBody>
          </p:sp>
          <p:sp>
            <p:nvSpPr>
              <p:cNvPr id="26642" name="TextovéPole 12">
                <a:extLst>
                  <a:ext uri="{FF2B5EF4-FFF2-40B4-BE49-F238E27FC236}">
                    <a16:creationId xmlns:a16="http://schemas.microsoft.com/office/drawing/2014/main" xmlns="" id="{5920A517-A193-4743-9E24-68DCDAA21A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33635" y="79258"/>
                <a:ext cx="854466" cy="307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cs-CZ" altLang="cs-CZ" sz="1400" b="1">
                    <a:latin typeface="Calibri" panose="020F0502020204030204" pitchFamily="34" charset="0"/>
                  </a:rPr>
                  <a:t>Receptor</a:t>
                </a:r>
              </a:p>
            </p:txBody>
          </p:sp>
          <p:sp>
            <p:nvSpPr>
              <p:cNvPr id="26643" name="TextovéPole 13">
                <a:extLst>
                  <a:ext uri="{FF2B5EF4-FFF2-40B4-BE49-F238E27FC236}">
                    <a16:creationId xmlns:a16="http://schemas.microsoft.com/office/drawing/2014/main" xmlns="" id="{78EA2A5F-DD09-4106-8720-99080D7B79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03029" y="1079436"/>
                <a:ext cx="1663531" cy="307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cs-CZ" altLang="cs-CZ" sz="1400" b="1">
                    <a:latin typeface="Calibri" panose="020F0502020204030204" pitchFamily="34" charset="0"/>
                  </a:rPr>
                  <a:t>Vezikuly s přenašeči</a:t>
                </a:r>
              </a:p>
            </p:txBody>
          </p:sp>
        </p:grpSp>
      </p:grpSp>
      <p:sp>
        <p:nvSpPr>
          <p:cNvPr id="26627" name="TextovéPole 3">
            <a:extLst>
              <a:ext uri="{FF2B5EF4-FFF2-40B4-BE49-F238E27FC236}">
                <a16:creationId xmlns:a16="http://schemas.microsoft.com/office/drawing/2014/main" xmlns="" id="{30F40C34-BB58-4EEB-A338-B758FF767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3" y="157163"/>
            <a:ext cx="3708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b="1">
                <a:solidFill>
                  <a:srgbClr val="C00000"/>
                </a:solidFill>
                <a:latin typeface="Calibri" panose="020F0502020204030204" pitchFamily="34" charset="0"/>
              </a:rPr>
              <a:t>Ovlivnění propustnosti membrán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xmlns="" id="{866A1D06-906A-4725-8FF7-E3509B952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805488"/>
            <a:ext cx="1928812" cy="7191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87313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Příklady:</a:t>
            </a:r>
          </a:p>
          <a:p>
            <a:pPr marL="182563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•   </a:t>
            </a:r>
            <a:r>
              <a:rPr lang="cs-CZ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Inzulin</a:t>
            </a:r>
          </a:p>
          <a:p>
            <a:pPr marL="354013" indent="-171450">
              <a:lnSpc>
                <a:spcPct val="110000"/>
              </a:lnSpc>
              <a:spcBef>
                <a:spcPct val="0"/>
              </a:spcBef>
              <a:defRPr/>
            </a:pPr>
            <a:r>
              <a:rPr lang="cs-CZ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ADH (Vasopresin)</a:t>
            </a:r>
            <a:endParaRPr lang="en-US" altLang="cs-CZ" sz="1200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26629" name="Skupina 2">
            <a:extLst>
              <a:ext uri="{FF2B5EF4-FFF2-40B4-BE49-F238E27FC236}">
                <a16:creationId xmlns:a16="http://schemas.microsoft.com/office/drawing/2014/main" xmlns="" id="{87525C94-38C1-47E7-BDC9-0FDFB4FAA51E}"/>
              </a:ext>
            </a:extLst>
          </p:cNvPr>
          <p:cNvGrpSpPr>
            <a:grpSpLocks/>
          </p:cNvGrpSpPr>
          <p:nvPr/>
        </p:nvGrpSpPr>
        <p:grpSpPr bwMode="auto">
          <a:xfrm>
            <a:off x="474663" y="1720850"/>
            <a:ext cx="2698750" cy="2432050"/>
            <a:chOff x="490538" y="1357313"/>
            <a:chExt cx="2698750" cy="2432050"/>
          </a:xfrm>
        </p:grpSpPr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xmlns="" id="{C42B8A79-3806-4101-8438-D5DA231F064A}"/>
                </a:ext>
              </a:extLst>
            </p:cNvPr>
            <p:cNvSpPr/>
            <p:nvPr/>
          </p:nvSpPr>
          <p:spPr>
            <a:xfrm>
              <a:off x="490538" y="2349501"/>
              <a:ext cx="2641600" cy="143986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graphicFrame>
          <p:nvGraphicFramePr>
            <p:cNvPr id="26632" name="Objekt 17">
              <a:extLst>
                <a:ext uri="{FF2B5EF4-FFF2-40B4-BE49-F238E27FC236}">
                  <a16:creationId xmlns:a16="http://schemas.microsoft.com/office/drawing/2014/main" xmlns="" id="{4453D99B-2937-40AE-A1C2-52C66F26B56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0538" y="1357313"/>
            <a:ext cx="2698750" cy="2163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8" name="CS ChemDraw Drawing" r:id="rId10" imgW="3693690" imgH="2962378" progId="ChemDraw.Document.6.0">
                    <p:embed/>
                  </p:oleObj>
                </mc:Choice>
                <mc:Fallback>
                  <p:oleObj name="CS ChemDraw Drawing" r:id="rId10" imgW="3693690" imgH="2962378" progId="ChemDraw.Document.6.0">
                    <p:embed/>
                    <p:pic>
                      <p:nvPicPr>
                        <p:cNvPr id="0" name="Objek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538" y="1357313"/>
                          <a:ext cx="2698750" cy="2163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84A5682B-FF07-473D-BC0D-5BA80B57AE3B}"/>
              </a:ext>
            </a:extLst>
          </p:cNvPr>
          <p:cNvSpPr/>
          <p:nvPr/>
        </p:nvSpPr>
        <p:spPr>
          <a:xfrm>
            <a:off x="323850" y="1293813"/>
            <a:ext cx="3168650" cy="32877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0206" y="50085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>
            <a:extLst>
              <a:ext uri="{FF2B5EF4-FFF2-40B4-BE49-F238E27FC236}">
                <a16:creationId xmlns:a16="http://schemas.microsoft.com/office/drawing/2014/main" xmlns="" id="{32444882-549D-40FA-B920-4E0185E6B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0"/>
            <a:ext cx="4448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5" name="Skupina 21">
            <a:extLst>
              <a:ext uri="{FF2B5EF4-FFF2-40B4-BE49-F238E27FC236}">
                <a16:creationId xmlns:a16="http://schemas.microsoft.com/office/drawing/2014/main" xmlns="" id="{8399B579-E801-4B04-AD6D-B909A8995D1A}"/>
              </a:ext>
            </a:extLst>
          </p:cNvPr>
          <p:cNvGrpSpPr>
            <a:grpSpLocks/>
          </p:cNvGrpSpPr>
          <p:nvPr/>
        </p:nvGrpSpPr>
        <p:grpSpPr bwMode="auto">
          <a:xfrm>
            <a:off x="2855913" y="1592263"/>
            <a:ext cx="4857750" cy="5178425"/>
            <a:chOff x="1513562" y="1563427"/>
            <a:chExt cx="4858096" cy="5178004"/>
          </a:xfrm>
        </p:grpSpPr>
        <p:sp>
          <p:nvSpPr>
            <p:cNvPr id="28680" name="TextovéPole 6">
              <a:extLst>
                <a:ext uri="{FF2B5EF4-FFF2-40B4-BE49-F238E27FC236}">
                  <a16:creationId xmlns:a16="http://schemas.microsoft.com/office/drawing/2014/main" xmlns="" id="{05224318-4D75-4B49-92F4-C0E0252C5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3562" y="1563427"/>
              <a:ext cx="18002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600">
                  <a:latin typeface="Calibri" panose="020F0502020204030204" pitchFamily="34" charset="0"/>
                </a:rPr>
                <a:t>Difuse nebo transport přes membránu</a:t>
              </a:r>
            </a:p>
          </p:txBody>
        </p:sp>
        <p:sp>
          <p:nvSpPr>
            <p:cNvPr id="28681" name="TextovéPole 7">
              <a:extLst>
                <a:ext uri="{FF2B5EF4-FFF2-40B4-BE49-F238E27FC236}">
                  <a16:creationId xmlns:a16="http://schemas.microsoft.com/office/drawing/2014/main" xmlns="" id="{553BB3F4-1D5D-4760-90C5-F8C73D5392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4801" y="1699747"/>
              <a:ext cx="10574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400" b="1">
                  <a:latin typeface="Calibri" panose="020F0502020204030204" pitchFamily="34" charset="0"/>
                </a:rPr>
                <a:t>Cytoplasma</a:t>
              </a:r>
            </a:p>
          </p:txBody>
        </p:sp>
        <p:sp>
          <p:nvSpPr>
            <p:cNvPr id="28682" name="TextovéPole 8">
              <a:extLst>
                <a:ext uri="{FF2B5EF4-FFF2-40B4-BE49-F238E27FC236}">
                  <a16:creationId xmlns:a16="http://schemas.microsoft.com/office/drawing/2014/main" xmlns="" id="{9AA3B3EE-B1CE-459A-B3CA-B26B3A2DB0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1577556"/>
              <a:ext cx="137730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cs-CZ" altLang="cs-CZ" sz="1000" b="1">
                  <a:latin typeface="Calibri" panose="020F0502020204030204" pitchFamily="34" charset="0"/>
                </a:rPr>
                <a:t>Odpověď cílové buňky</a:t>
              </a:r>
            </a:p>
          </p:txBody>
        </p:sp>
        <p:sp>
          <p:nvSpPr>
            <p:cNvPr id="29708" name="TextovéPole 12">
              <a:extLst>
                <a:ext uri="{FF2B5EF4-FFF2-40B4-BE49-F238E27FC236}">
                  <a16:creationId xmlns:a16="http://schemas.microsoft.com/office/drawing/2014/main" xmlns="" id="{99C34ED4-4347-44A4-AC90-E75081E7B3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6714" y="5439787"/>
              <a:ext cx="690612" cy="253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cs-CZ" altLang="cs-CZ" sz="1050" b="1" dirty="0">
                  <a:latin typeface="Calibri" panose="020F0502020204030204" pitchFamily="34" charset="0"/>
                </a:rPr>
                <a:t>Receptor</a:t>
              </a:r>
              <a:endParaRPr lang="cs-CZ" altLang="cs-CZ" sz="800" b="1" dirty="0">
                <a:latin typeface="Calibri" panose="020F0502020204030204" pitchFamily="34" charset="0"/>
              </a:endParaRPr>
            </a:p>
          </p:txBody>
        </p:sp>
        <p:sp>
          <p:nvSpPr>
            <p:cNvPr id="28684" name="TextovéPole 13">
              <a:extLst>
                <a:ext uri="{FF2B5EF4-FFF2-40B4-BE49-F238E27FC236}">
                  <a16:creationId xmlns:a16="http://schemas.microsoft.com/office/drawing/2014/main" xmlns="" id="{DBA5273C-0FA7-4DCB-A3CC-2744B50C33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8687" y="6095100"/>
              <a:ext cx="126566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cs-CZ" altLang="cs-CZ" sz="1200">
                  <a:latin typeface="Calibri" panose="020F0502020204030204" pitchFamily="34" charset="0"/>
                </a:rPr>
                <a:t>Vazba komplexu</a:t>
              </a:r>
            </a:p>
            <a:p>
              <a:pPr algn="ctr"/>
              <a:r>
                <a:rPr lang="cs-CZ" altLang="cs-CZ" sz="1200">
                  <a:latin typeface="Calibri" panose="020F0502020204030204" pitchFamily="34" charset="0"/>
                </a:rPr>
                <a:t>hormon-receptor</a:t>
              </a:r>
            </a:p>
            <a:p>
              <a:pPr algn="ctr"/>
              <a:r>
                <a:rPr lang="cs-CZ" altLang="cs-CZ" sz="1200">
                  <a:latin typeface="Calibri" panose="020F0502020204030204" pitchFamily="34" charset="0"/>
                </a:rPr>
                <a:t>na DNA</a:t>
              </a:r>
            </a:p>
          </p:txBody>
        </p:sp>
        <p:sp>
          <p:nvSpPr>
            <p:cNvPr id="28685" name="TextovéPole 14">
              <a:extLst>
                <a:ext uri="{FF2B5EF4-FFF2-40B4-BE49-F238E27FC236}">
                  <a16:creationId xmlns:a16="http://schemas.microsoft.com/office/drawing/2014/main" xmlns="" id="{E18B4673-356C-49E4-9F4B-FB1B65505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8155" y="5463276"/>
              <a:ext cx="10572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cs-CZ" altLang="cs-CZ" sz="1200">
                  <a:latin typeface="Calibri" panose="020F0502020204030204" pitchFamily="34" charset="0"/>
                </a:rPr>
                <a:t>Aktivace genu</a:t>
              </a:r>
            </a:p>
          </p:txBody>
        </p:sp>
        <p:sp>
          <p:nvSpPr>
            <p:cNvPr id="28686" name="TextovéPole 15">
              <a:extLst>
                <a:ext uri="{FF2B5EF4-FFF2-40B4-BE49-F238E27FC236}">
                  <a16:creationId xmlns:a16="http://schemas.microsoft.com/office/drawing/2014/main" xmlns="" id="{9B24B02C-E927-4479-9055-B71BDAE705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7677" y="4650542"/>
              <a:ext cx="119808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cs-CZ" altLang="cs-CZ" sz="1200">
                  <a:latin typeface="Calibri" panose="020F0502020204030204" pitchFamily="34" charset="0"/>
                </a:rPr>
                <a:t>Produkce mRNA</a:t>
              </a:r>
            </a:p>
          </p:txBody>
        </p:sp>
        <p:sp>
          <p:nvSpPr>
            <p:cNvPr id="28687" name="TextovéPole 16">
              <a:extLst>
                <a:ext uri="{FF2B5EF4-FFF2-40B4-BE49-F238E27FC236}">
                  <a16:creationId xmlns:a16="http://schemas.microsoft.com/office/drawing/2014/main" xmlns="" id="{56D75BAC-25D8-4BE1-8980-7C77E2E1BB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9381" y="5647331"/>
              <a:ext cx="11521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400" b="1">
                  <a:latin typeface="Calibri" panose="020F0502020204030204" pitchFamily="34" charset="0"/>
                </a:rPr>
                <a:t>Jaderný pór</a:t>
              </a:r>
            </a:p>
          </p:txBody>
        </p:sp>
        <p:sp>
          <p:nvSpPr>
            <p:cNvPr id="28688" name="TextovéPole 17">
              <a:extLst>
                <a:ext uri="{FF2B5EF4-FFF2-40B4-BE49-F238E27FC236}">
                  <a16:creationId xmlns:a16="http://schemas.microsoft.com/office/drawing/2014/main" xmlns="" id="{FD9E5C5A-F04F-4112-8B47-06C0747BFF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2986365"/>
              <a:ext cx="194367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cs-CZ" altLang="cs-CZ" sz="1200">
                  <a:latin typeface="Calibri" panose="020F0502020204030204" pitchFamily="34" charset="0"/>
                </a:rPr>
                <a:t>Translace a syntéza proteinu</a:t>
              </a:r>
            </a:p>
          </p:txBody>
        </p:sp>
        <p:sp>
          <p:nvSpPr>
            <p:cNvPr id="28689" name="Obdélník 18">
              <a:extLst>
                <a:ext uri="{FF2B5EF4-FFF2-40B4-BE49-F238E27FC236}">
                  <a16:creationId xmlns:a16="http://schemas.microsoft.com/office/drawing/2014/main" xmlns="" id="{00E0829B-BDD1-432C-8F31-2C950E434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3806" y="2060232"/>
              <a:ext cx="174569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cs-CZ" altLang="cs-CZ" sz="1200">
                  <a:latin typeface="Calibri" panose="020F0502020204030204" pitchFamily="34" charset="0"/>
                </a:rPr>
                <a:t>Změna buněčné</a:t>
              </a:r>
            </a:p>
            <a:p>
              <a:pPr algn="ctr"/>
              <a:r>
                <a:rPr lang="cs-CZ" altLang="cs-CZ" sz="1200">
                  <a:latin typeface="Calibri" panose="020F0502020204030204" pitchFamily="34" charset="0"/>
                </a:rPr>
                <a:t>struktura nebo aktivity</a:t>
              </a:r>
            </a:p>
          </p:txBody>
        </p:sp>
      </p:grpSp>
      <p:sp>
        <p:nvSpPr>
          <p:cNvPr id="25" name="Text Box 14">
            <a:extLst>
              <a:ext uri="{FF2B5EF4-FFF2-40B4-BE49-F238E27FC236}">
                <a16:creationId xmlns:a16="http://schemas.microsoft.com/office/drawing/2014/main" xmlns="" id="{C928DEDC-047C-4B2C-BCB6-8B55DA087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788" y="152400"/>
            <a:ext cx="1927225" cy="6937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87313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Příklady:</a:t>
            </a:r>
          </a:p>
          <a:p>
            <a:pPr marL="182563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•   </a:t>
            </a:r>
            <a:r>
              <a:rPr lang="cs-CZ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Steroidní hormony</a:t>
            </a:r>
            <a:endParaRPr lang="en-US" altLang="cs-CZ" sz="1200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182563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•   </a:t>
            </a:r>
            <a:r>
              <a:rPr lang="cs-CZ" altLang="cs-CZ" sz="1200" dirty="0" err="1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Thyroidní</a:t>
            </a:r>
            <a:r>
              <a:rPr lang="cs-CZ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hormony</a:t>
            </a:r>
            <a:endParaRPr lang="en-US" altLang="cs-CZ" sz="1200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8677" name="TextovéPole 3">
            <a:extLst>
              <a:ext uri="{FF2B5EF4-FFF2-40B4-BE49-F238E27FC236}">
                <a16:creationId xmlns:a16="http://schemas.microsoft.com/office/drawing/2014/main" xmlns="" id="{1F7F072B-A0E8-49F2-A7AE-4F3DC6017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76213"/>
            <a:ext cx="3708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b="1">
                <a:solidFill>
                  <a:srgbClr val="C00000"/>
                </a:solidFill>
                <a:latin typeface="Calibri" panose="020F0502020204030204" pitchFamily="34" charset="0"/>
              </a:rPr>
              <a:t>Ovlivnění proteosyntézy</a:t>
            </a:r>
          </a:p>
        </p:txBody>
      </p:sp>
      <p:pic>
        <p:nvPicPr>
          <p:cNvPr id="28678" name="Obrázek 1">
            <a:extLst>
              <a:ext uri="{FF2B5EF4-FFF2-40B4-BE49-F238E27FC236}">
                <a16:creationId xmlns:a16="http://schemas.microsoft.com/office/drawing/2014/main" xmlns="" id="{42F7156E-3CF7-4A2D-BC38-5B67E2E9BB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332163"/>
            <a:ext cx="22669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álný bublinový popisek 7">
            <a:extLst>
              <a:ext uri="{FF2B5EF4-FFF2-40B4-BE49-F238E27FC236}">
                <a16:creationId xmlns:a16="http://schemas.microsoft.com/office/drawing/2014/main" xmlns="" id="{265C8CB3-B100-42C6-8FFB-993FD4B43A93}"/>
              </a:ext>
            </a:extLst>
          </p:cNvPr>
          <p:cNvSpPr/>
          <p:nvPr/>
        </p:nvSpPr>
        <p:spPr>
          <a:xfrm>
            <a:off x="419100" y="2889250"/>
            <a:ext cx="2952750" cy="2584450"/>
          </a:xfrm>
          <a:prstGeom prst="wedgeEllipseCallout">
            <a:avLst>
              <a:gd name="adj1" fmla="val 125328"/>
              <a:gd name="adj2" fmla="val 7044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6450" y="111903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99A788C8-F6B2-498C-9C1F-2AAD4301580E}"/>
              </a:ext>
            </a:extLst>
          </p:cNvPr>
          <p:cNvSpPr/>
          <p:nvPr/>
        </p:nvSpPr>
        <p:spPr>
          <a:xfrm>
            <a:off x="323850" y="1557338"/>
            <a:ext cx="8280400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C00000"/>
                </a:solidFill>
                <a:latin typeface="Calibri" panose="020F0502020204030204" pitchFamily="34" charset="0"/>
              </a:rPr>
              <a:t>Podle působení</a:t>
            </a:r>
            <a:endParaRPr lang="cs-CZ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</a:rPr>
              <a:t>hormony systémové (endokrinní)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</a:rPr>
              <a:t>hormony tkáňové (</a:t>
            </a:r>
            <a:r>
              <a:rPr lang="cs-CZ" dirty="0" err="1">
                <a:latin typeface="Calibri" panose="020F0502020204030204" pitchFamily="34" charset="0"/>
              </a:rPr>
              <a:t>parakrinní</a:t>
            </a:r>
            <a:r>
              <a:rPr lang="cs-CZ" dirty="0">
                <a:latin typeface="Calibri" panose="020F050202020403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</a:rPr>
              <a:t>hormony </a:t>
            </a:r>
            <a:r>
              <a:rPr lang="cs-CZ" dirty="0" err="1">
                <a:latin typeface="Calibri" panose="020F0502020204030204" pitchFamily="34" charset="0"/>
              </a:rPr>
              <a:t>autokrinní</a:t>
            </a:r>
            <a:r>
              <a:rPr lang="cs-CZ" dirty="0">
                <a:latin typeface="Calibri" panose="020F0502020204030204" pitchFamily="34" charset="0"/>
              </a:rPr>
              <a:t> - působí na tu buňku, která ho vylučuje (např. interleukin-2 stimuluje množení T-lymfocytů) </a:t>
            </a:r>
          </a:p>
        </p:txBody>
      </p:sp>
      <p:pic>
        <p:nvPicPr>
          <p:cNvPr id="30723" name="Picture 3" descr="table_18_01_unlabeled">
            <a:extLst>
              <a:ext uri="{FF2B5EF4-FFF2-40B4-BE49-F238E27FC236}">
                <a16:creationId xmlns:a16="http://schemas.microsoft.com/office/drawing/2014/main" xmlns="" id="{B42CE5ED-1139-47F2-800C-AE88535BB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" t="38187" r="79488" b="48689"/>
          <a:stretch>
            <a:fillRect/>
          </a:stretch>
        </p:blipFill>
        <p:spPr bwMode="auto">
          <a:xfrm>
            <a:off x="4787900" y="3068638"/>
            <a:ext cx="2365375" cy="1028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3" descr="table_18_01_unlabeled">
            <a:extLst>
              <a:ext uri="{FF2B5EF4-FFF2-40B4-BE49-F238E27FC236}">
                <a16:creationId xmlns:a16="http://schemas.microsoft.com/office/drawing/2014/main" xmlns="" id="{6FF7BD45-D9B6-4D67-89A5-80AB56BC8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" t="57747" r="77254" b="25192"/>
          <a:stretch>
            <a:fillRect/>
          </a:stretch>
        </p:blipFill>
        <p:spPr bwMode="auto">
          <a:xfrm>
            <a:off x="5210175" y="1341438"/>
            <a:ext cx="2365375" cy="118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Obdélník 7">
            <a:extLst>
              <a:ext uri="{FF2B5EF4-FFF2-40B4-BE49-F238E27FC236}">
                <a16:creationId xmlns:a16="http://schemas.microsoft.com/office/drawing/2014/main" xmlns="" id="{1F4BCDAF-D9AE-4A29-8E77-62E17162B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88913"/>
            <a:ext cx="4124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200" b="1">
                <a:latin typeface="Calibri" panose="020F0502020204030204" pitchFamily="34" charset="0"/>
              </a:rPr>
              <a:t>ROZDĚLENÍ HORMONŮ</a:t>
            </a:r>
          </a:p>
        </p:txBody>
      </p:sp>
      <p:sp>
        <p:nvSpPr>
          <p:cNvPr id="30726" name="Obdélník 2">
            <a:extLst>
              <a:ext uri="{FF2B5EF4-FFF2-40B4-BE49-F238E27FC236}">
                <a16:creationId xmlns:a16="http://schemas.microsoft.com/office/drawing/2014/main" xmlns="" id="{A2DB673E-9D4B-4D31-9C14-270FEB694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5378450"/>
            <a:ext cx="6911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i="1">
                <a:latin typeface="Calibri" panose="020F0502020204030204" pitchFamily="34" charset="0"/>
              </a:rPr>
              <a:t>Neurotransmitery se nepočítají mezi hormony!!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308394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B7B2F511-8E11-4A6C-87F2-F42E38AFF66A}"/>
              </a:ext>
            </a:extLst>
          </p:cNvPr>
          <p:cNvSpPr/>
          <p:nvPr/>
        </p:nvSpPr>
        <p:spPr>
          <a:xfrm>
            <a:off x="468313" y="476250"/>
            <a:ext cx="8351837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C00000"/>
                </a:solidFill>
                <a:latin typeface="Calibri" panose="020F0502020204030204" pitchFamily="34" charset="0"/>
              </a:rPr>
              <a:t>Podle chemické povahy</a:t>
            </a:r>
          </a:p>
          <a:p>
            <a:pPr>
              <a:defRPr/>
            </a:pPr>
            <a:endParaRPr lang="cs-CZ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</a:rPr>
              <a:t>Deriváty aminokyselin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</a:rPr>
              <a:t>Peptidy a bílkoviny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</a:rPr>
              <a:t>Steroidy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</a:rPr>
              <a:t>Deriváty kyseliny arachidonové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</a:rPr>
              <a:t>Nízkomolekulární látky (NO, CO…)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cs-CZ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xmlns="" id="{6AA28072-22AF-4371-BF61-1D16F7EC9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4813"/>
            <a:ext cx="82296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31800" indent="-3746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5500" indent="-304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cs-CZ" sz="3200" b="1">
                <a:solidFill>
                  <a:srgbClr val="92D050"/>
                </a:solidFill>
                <a:latin typeface="Calibri" panose="020F0502020204030204" pitchFamily="34" charset="0"/>
              </a:rPr>
              <a:t>Deriváty aminokyselin</a:t>
            </a:r>
            <a:endParaRPr lang="en-US" altLang="cs-CZ" sz="3200" b="1">
              <a:solidFill>
                <a:srgbClr val="92D050"/>
              </a:solidFill>
              <a:latin typeface="Calibri" panose="020F0502020204030204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cs-CZ" sz="2800">
                <a:latin typeface="Calibri" panose="020F0502020204030204" pitchFamily="34" charset="0"/>
              </a:rPr>
              <a:t>Malé molekuly odvozené od aminokyselin</a:t>
            </a:r>
            <a:endParaRPr lang="en-US" altLang="cs-CZ" sz="2800">
              <a:latin typeface="Calibri" panose="020F0502020204030204" pitchFamily="34" charset="0"/>
            </a:endParaRP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cs-CZ">
                <a:latin typeface="Calibri" panose="020F0502020204030204" pitchFamily="34" charset="0"/>
              </a:rPr>
              <a:t>Deriv</a:t>
            </a:r>
            <a:r>
              <a:rPr lang="cs-CZ" altLang="cs-CZ">
                <a:latin typeface="Calibri" panose="020F0502020204030204" pitchFamily="34" charset="0"/>
              </a:rPr>
              <a:t>á</a:t>
            </a:r>
            <a:r>
              <a:rPr lang="en-US" altLang="cs-CZ">
                <a:latin typeface="Calibri" panose="020F0502020204030204" pitchFamily="34" charset="0"/>
              </a:rPr>
              <a:t>t</a:t>
            </a:r>
            <a:r>
              <a:rPr lang="cs-CZ" altLang="cs-CZ">
                <a:latin typeface="Calibri" panose="020F0502020204030204" pitchFamily="34" charset="0"/>
              </a:rPr>
              <a:t>y tyrosinu</a:t>
            </a:r>
            <a:r>
              <a:rPr lang="en-US" altLang="cs-CZ">
                <a:latin typeface="Calibri" panose="020F0502020204030204" pitchFamily="34" charset="0"/>
              </a:rPr>
              <a:t>:</a:t>
            </a:r>
          </a:p>
          <a:p>
            <a:pPr lvl="3">
              <a:spcBef>
                <a:spcPct val="20000"/>
              </a:spcBef>
              <a:buFontTx/>
              <a:buChar char="–"/>
            </a:pPr>
            <a:r>
              <a:rPr lang="cs-CZ" altLang="cs-CZ" sz="2000">
                <a:latin typeface="Calibri" panose="020F0502020204030204" pitchFamily="34" charset="0"/>
              </a:rPr>
              <a:t>t</a:t>
            </a:r>
            <a:r>
              <a:rPr lang="en-US" altLang="cs-CZ" sz="2000">
                <a:latin typeface="Calibri" panose="020F0502020204030204" pitchFamily="34" charset="0"/>
              </a:rPr>
              <a:t>hyroid</a:t>
            </a:r>
            <a:r>
              <a:rPr lang="cs-CZ" altLang="cs-CZ" sz="2000">
                <a:latin typeface="Calibri" panose="020F0502020204030204" pitchFamily="34" charset="0"/>
              </a:rPr>
              <a:t>ní hormony (T3, T4)</a:t>
            </a:r>
            <a:endParaRPr lang="en-US" altLang="cs-CZ" sz="2000">
              <a:latin typeface="Calibri" panose="020F0502020204030204" pitchFamily="34" charset="0"/>
            </a:endParaRPr>
          </a:p>
          <a:p>
            <a:pPr lvl="3">
              <a:spcBef>
                <a:spcPct val="20000"/>
              </a:spcBef>
              <a:buFontTx/>
              <a:buChar char="–"/>
            </a:pPr>
            <a:r>
              <a:rPr lang="cs-CZ" altLang="cs-CZ" sz="2000">
                <a:latin typeface="Calibri" panose="020F0502020204030204" pitchFamily="34" charset="0"/>
              </a:rPr>
              <a:t>k</a:t>
            </a:r>
            <a:r>
              <a:rPr lang="en-US" altLang="cs-CZ" sz="2000">
                <a:latin typeface="Calibri" panose="020F0502020204030204" pitchFamily="34" charset="0"/>
              </a:rPr>
              <a:t>atecholamin</a:t>
            </a:r>
            <a:r>
              <a:rPr lang="cs-CZ" altLang="cs-CZ" sz="2000">
                <a:latin typeface="Calibri" panose="020F0502020204030204" pitchFamily="34" charset="0"/>
              </a:rPr>
              <a:t>y (adrenalin</a:t>
            </a:r>
            <a:r>
              <a:rPr lang="en-US" altLang="cs-CZ" sz="2000">
                <a:latin typeface="Calibri" panose="020F0502020204030204" pitchFamily="34" charset="0"/>
              </a:rPr>
              <a:t>, nor</a:t>
            </a:r>
            <a:r>
              <a:rPr lang="cs-CZ" altLang="cs-CZ" sz="2000">
                <a:latin typeface="Calibri" panose="020F0502020204030204" pitchFamily="34" charset="0"/>
              </a:rPr>
              <a:t>adrenalin)</a:t>
            </a:r>
          </a:p>
          <a:p>
            <a:pPr lvl="3">
              <a:spcBef>
                <a:spcPct val="20000"/>
              </a:spcBef>
              <a:buFontTx/>
              <a:buChar char="–"/>
            </a:pPr>
            <a:endParaRPr lang="en-US" altLang="cs-CZ" sz="2000">
              <a:latin typeface="Calibri" panose="020F0502020204030204" pitchFamily="34" charset="0"/>
            </a:endParaRP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cs-CZ">
                <a:latin typeface="Calibri" panose="020F0502020204030204" pitchFamily="34" charset="0"/>
              </a:rPr>
              <a:t>Deriv</a:t>
            </a:r>
            <a:r>
              <a:rPr lang="cs-CZ" altLang="cs-CZ">
                <a:latin typeface="Calibri" panose="020F0502020204030204" pitchFamily="34" charset="0"/>
              </a:rPr>
              <a:t>á</a:t>
            </a:r>
            <a:r>
              <a:rPr lang="en-US" altLang="cs-CZ">
                <a:latin typeface="Calibri" panose="020F0502020204030204" pitchFamily="34" charset="0"/>
              </a:rPr>
              <a:t>t</a:t>
            </a:r>
            <a:r>
              <a:rPr lang="cs-CZ" altLang="cs-CZ">
                <a:latin typeface="Calibri" panose="020F0502020204030204" pitchFamily="34" charset="0"/>
              </a:rPr>
              <a:t>y tryptofanu</a:t>
            </a:r>
            <a:r>
              <a:rPr lang="en-US" altLang="cs-CZ">
                <a:latin typeface="Calibri" panose="020F0502020204030204" pitchFamily="34" charset="0"/>
              </a:rPr>
              <a:t>:</a:t>
            </a:r>
          </a:p>
          <a:p>
            <a:pPr lvl="3">
              <a:spcBef>
                <a:spcPct val="20000"/>
              </a:spcBef>
              <a:buFontTx/>
              <a:buChar char="–"/>
            </a:pPr>
            <a:r>
              <a:rPr lang="cs-CZ" altLang="cs-CZ" sz="2000">
                <a:latin typeface="Calibri" panose="020F0502020204030204" pitchFamily="34" charset="0"/>
              </a:rPr>
              <a:t>s</a:t>
            </a:r>
            <a:r>
              <a:rPr lang="en-US" altLang="cs-CZ" sz="2000">
                <a:latin typeface="Calibri" panose="020F0502020204030204" pitchFamily="34" charset="0"/>
              </a:rPr>
              <a:t>erotonin, melatonin</a:t>
            </a:r>
            <a:endParaRPr lang="en-US" altLang="cs-CZ" sz="2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3795" name="Objekt 2">
            <a:extLst>
              <a:ext uri="{FF2B5EF4-FFF2-40B4-BE49-F238E27FC236}">
                <a16:creationId xmlns:a16="http://schemas.microsoft.com/office/drawing/2014/main" xmlns="" id="{529A6198-1C54-4D77-A8A9-92B1D50700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75463" y="1557338"/>
          <a:ext cx="1419225" cy="206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S ChemDraw Drawing" r:id="rId5" imgW="1420009" imgH="2067826" progId="ChemDraw.Document.6.0">
                  <p:embed/>
                </p:oleObj>
              </mc:Choice>
              <mc:Fallback>
                <p:oleObj name="CS ChemDraw Drawing" r:id="rId5" imgW="1420009" imgH="2067826" progId="ChemDraw.Document.6.0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5463" y="1557338"/>
                        <a:ext cx="1419225" cy="206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6" name="Objekt 3">
            <a:extLst>
              <a:ext uri="{FF2B5EF4-FFF2-40B4-BE49-F238E27FC236}">
                <a16:creationId xmlns:a16="http://schemas.microsoft.com/office/drawing/2014/main" xmlns="" id="{33ACB05D-B2B5-4FA7-82F7-C0172EFB23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00563" y="3630613"/>
          <a:ext cx="1908175" cy="162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S ChemDraw Drawing" r:id="rId7" imgW="1908962" imgH="1624025" progId="ChemDraw.Document.6.0">
                  <p:embed/>
                </p:oleObj>
              </mc:Choice>
              <mc:Fallback>
                <p:oleObj name="CS ChemDraw Drawing" r:id="rId7" imgW="1908962" imgH="1624025" progId="ChemDraw.Document.6.0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3630613"/>
                        <a:ext cx="1908175" cy="162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600" y="47672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bdélník 1">
            <a:extLst>
              <a:ext uri="{FF2B5EF4-FFF2-40B4-BE49-F238E27FC236}">
                <a16:creationId xmlns:a16="http://schemas.microsoft.com/office/drawing/2014/main" xmlns="" id="{DA67C32E-D184-4C8E-90B8-5740D1B14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052513"/>
            <a:ext cx="5473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>
                <a:latin typeface="Calibri" panose="020F0502020204030204" pitchFamily="34" charset="0"/>
              </a:rPr>
              <a:t>Trijodthyronin (T3) a thyroxin (T4) </a:t>
            </a:r>
          </a:p>
        </p:txBody>
      </p:sp>
      <p:sp>
        <p:nvSpPr>
          <p:cNvPr id="34819" name="Obdélník 2">
            <a:extLst>
              <a:ext uri="{FF2B5EF4-FFF2-40B4-BE49-F238E27FC236}">
                <a16:creationId xmlns:a16="http://schemas.microsoft.com/office/drawing/2014/main" xmlns="" id="{6226AF64-158C-484F-801C-71F45FB0F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280988"/>
            <a:ext cx="2622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3"/>
            <a:r>
              <a:rPr lang="en-US" altLang="cs-CZ" b="1">
                <a:latin typeface="Calibri" panose="020F0502020204030204" pitchFamily="34" charset="0"/>
              </a:rPr>
              <a:t>Thyroid</a:t>
            </a:r>
            <a:r>
              <a:rPr lang="cs-CZ" altLang="cs-CZ" b="1">
                <a:latin typeface="Calibri" panose="020F0502020204030204" pitchFamily="34" charset="0"/>
              </a:rPr>
              <a:t>ní hormony</a:t>
            </a:r>
            <a:endParaRPr lang="en-US" altLang="cs-CZ" b="1">
              <a:latin typeface="Calibri" panose="020F0502020204030204" pitchFamily="34" charset="0"/>
            </a:endParaRPr>
          </a:p>
        </p:txBody>
      </p:sp>
      <p:graphicFrame>
        <p:nvGraphicFramePr>
          <p:cNvPr id="34820" name="Objekt 1">
            <a:extLst>
              <a:ext uri="{FF2B5EF4-FFF2-40B4-BE49-F238E27FC236}">
                <a16:creationId xmlns:a16="http://schemas.microsoft.com/office/drawing/2014/main" xmlns="" id="{7C02D66D-F774-4992-B4CB-59BC4B3B5A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988" y="1844675"/>
          <a:ext cx="4176712" cy="187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S ChemDraw Drawing" r:id="rId6" imgW="3675645" imgH="1648353" progId="ChemDraw.Document.6.0">
                  <p:embed/>
                </p:oleObj>
              </mc:Choice>
              <mc:Fallback>
                <p:oleObj name="CS ChemDraw Drawing" r:id="rId6" imgW="3675645" imgH="1648353" progId="ChemDraw.Document.6.0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844675"/>
                        <a:ext cx="4176712" cy="187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1" name="TextovéPole 2">
            <a:extLst>
              <a:ext uri="{FF2B5EF4-FFF2-40B4-BE49-F238E27FC236}">
                <a16:creationId xmlns:a16="http://schemas.microsoft.com/office/drawing/2014/main" xmlns="" id="{7ED96632-B47A-432C-9273-3225584DA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613" y="2476500"/>
            <a:ext cx="1381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solidFill>
                  <a:srgbClr val="C00000"/>
                </a:solidFill>
              </a:rPr>
              <a:t>T3</a:t>
            </a:r>
            <a:r>
              <a:rPr lang="cs-CZ" altLang="cs-CZ"/>
              <a:t> – A:H</a:t>
            </a:r>
          </a:p>
          <a:p>
            <a:r>
              <a:rPr lang="cs-CZ" altLang="cs-CZ" b="1">
                <a:solidFill>
                  <a:srgbClr val="C00000"/>
                </a:solidFill>
              </a:rPr>
              <a:t>T4</a:t>
            </a:r>
            <a:r>
              <a:rPr lang="cs-CZ" altLang="cs-CZ"/>
              <a:t> – A: I</a:t>
            </a:r>
          </a:p>
        </p:txBody>
      </p:sp>
      <p:sp>
        <p:nvSpPr>
          <p:cNvPr id="34822" name="Obdélník 3">
            <a:extLst>
              <a:ext uri="{FF2B5EF4-FFF2-40B4-BE49-F238E27FC236}">
                <a16:creationId xmlns:a16="http://schemas.microsoft.com/office/drawing/2014/main" xmlns="" id="{7F0A24FE-1E59-4FA5-9551-556AF0477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4025900"/>
            <a:ext cx="790257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cs-CZ" altLang="cs-CZ" sz="2000">
                <a:latin typeface="Calibri" panose="020F0502020204030204" pitchFamily="34" charset="0"/>
              </a:rPr>
              <a:t>syntéza: v štítné žláze posttranslační úpravou thyroglobulinu</a:t>
            </a:r>
          </a:p>
          <a:p>
            <a:pPr>
              <a:buFontTx/>
              <a:buChar char="•"/>
            </a:pPr>
            <a:endParaRPr lang="cs-CZ" altLang="cs-CZ" sz="2000">
              <a:latin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cs-CZ" altLang="cs-CZ" sz="2000">
                <a:latin typeface="Calibri" panose="020F0502020204030204" pitchFamily="34" charset="0"/>
              </a:rPr>
              <a:t>funkce: stimulace metabolismu (zvýšení transkripce, jaderný receptor), ovlivnění tvorby tepla, zrychluje srdeční činnost, je důležitý pro růst a správný vývoj mozku v dětství - kretenismus</a:t>
            </a:r>
          </a:p>
        </p:txBody>
      </p:sp>
      <p:pic>
        <p:nvPicPr>
          <p:cNvPr id="34823" name="Obrázek 4">
            <a:extLst>
              <a:ext uri="{FF2B5EF4-FFF2-40B4-BE49-F238E27FC236}">
                <a16:creationId xmlns:a16="http://schemas.microsoft.com/office/drawing/2014/main" xmlns="" id="{6FC88857-6D7F-4F43-8EC0-BEA2F253A4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214313"/>
            <a:ext cx="18002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bdélník 4">
            <a:extLst>
              <a:ext uri="{FF2B5EF4-FFF2-40B4-BE49-F238E27FC236}">
                <a16:creationId xmlns:a16="http://schemas.microsoft.com/office/drawing/2014/main" xmlns="" id="{51FDF5AD-BB3C-424D-9207-86D73584D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6581775"/>
            <a:ext cx="698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200"/>
              <a:t>https://en.wikipedia.org/wiki/Thyroglobulin#/media/File:Thyroid_hormone_synthesis.png</a:t>
            </a:r>
          </a:p>
        </p:txBody>
      </p:sp>
      <p:pic>
        <p:nvPicPr>
          <p:cNvPr id="36867" name="Obrázek 1">
            <a:extLst>
              <a:ext uri="{FF2B5EF4-FFF2-40B4-BE49-F238E27FC236}">
                <a16:creationId xmlns:a16="http://schemas.microsoft.com/office/drawing/2014/main" xmlns="" id="{50DF6611-566E-47B0-9ABF-5AD10DBD2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8726488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3">
            <a:extLst>
              <a:ext uri="{FF2B5EF4-FFF2-40B4-BE49-F238E27FC236}">
                <a16:creationId xmlns:a16="http://schemas.microsoft.com/office/drawing/2014/main" xmlns="" id="{5457BA1F-7453-4EE0-A0DA-9BE17214D8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473075"/>
            <a:ext cx="2638425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ovéPole 2">
            <a:extLst>
              <a:ext uri="{FF2B5EF4-FFF2-40B4-BE49-F238E27FC236}">
                <a16:creationId xmlns:a16="http://schemas.microsoft.com/office/drawing/2014/main" xmlns="" id="{2556A1E1-A4A0-497E-8D00-E305118D2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25" y="935038"/>
            <a:ext cx="55784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Somatostatin - </a:t>
            </a:r>
            <a:r>
              <a:rPr lang="cs-CZ" altLang="cs-CZ" b="1">
                <a:solidFill>
                  <a:srgbClr val="FF0000"/>
                </a:solidFill>
              </a:rPr>
              <a:t>statin</a:t>
            </a:r>
          </a:p>
          <a:p>
            <a:r>
              <a:rPr lang="cs-CZ" altLang="cs-CZ"/>
              <a:t>TRH – thyreoliberin - </a:t>
            </a:r>
            <a:r>
              <a:rPr lang="cs-CZ" altLang="cs-CZ" b="1">
                <a:solidFill>
                  <a:srgbClr val="FF0000"/>
                </a:solidFill>
              </a:rPr>
              <a:t>liberin</a:t>
            </a:r>
          </a:p>
          <a:p>
            <a:r>
              <a:rPr lang="cs-CZ" altLang="cs-CZ"/>
              <a:t>	(thyreotropin releasing hormone)</a:t>
            </a:r>
          </a:p>
          <a:p>
            <a:r>
              <a:rPr lang="cs-CZ" altLang="cs-CZ"/>
              <a:t>TSH – thyreotropin</a:t>
            </a:r>
          </a:p>
          <a:p>
            <a:r>
              <a:rPr lang="cs-CZ" altLang="cs-CZ"/>
              <a:t>	(thyroyd stimulating hormone)</a:t>
            </a:r>
          </a:p>
        </p:txBody>
      </p:sp>
      <p:sp>
        <p:nvSpPr>
          <p:cNvPr id="38916" name="TextovéPole 3">
            <a:extLst>
              <a:ext uri="{FF2B5EF4-FFF2-40B4-BE49-F238E27FC236}">
                <a16:creationId xmlns:a16="http://schemas.microsoft.com/office/drawing/2014/main" xmlns="" id="{4D12B494-6149-4A08-81AF-0EAC4B9B0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188913"/>
            <a:ext cx="4695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solidFill>
                  <a:srgbClr val="0070C0"/>
                </a:solidFill>
              </a:rPr>
              <a:t>Regulace hormonů štítné žlázy</a:t>
            </a:r>
          </a:p>
        </p:txBody>
      </p:sp>
      <p:sp>
        <p:nvSpPr>
          <p:cNvPr id="38917" name="TextovéPole 4">
            <a:extLst>
              <a:ext uri="{FF2B5EF4-FFF2-40B4-BE49-F238E27FC236}">
                <a16:creationId xmlns:a16="http://schemas.microsoft.com/office/drawing/2014/main" xmlns="" id="{B9778F17-54AE-49B8-A0CF-55C9016BC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088" y="3790950"/>
            <a:ext cx="5791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cs-CZ" altLang="cs-CZ">
                <a:solidFill>
                  <a:srgbClr val="C00000"/>
                </a:solidFill>
              </a:rPr>
              <a:t>Hyperthyreosa</a:t>
            </a:r>
            <a:r>
              <a:rPr lang="cs-CZ" altLang="cs-CZ"/>
              <a:t> – </a:t>
            </a:r>
            <a:r>
              <a:rPr lang="cs-CZ" altLang="cs-CZ" sz="2000"/>
              <a:t>nízká hladina TSH v krvi</a:t>
            </a:r>
            <a:endParaRPr lang="cs-CZ" altLang="cs-CZ"/>
          </a:p>
          <a:p>
            <a:pPr>
              <a:buFontTx/>
              <a:buChar char="•"/>
            </a:pPr>
            <a:r>
              <a:rPr lang="cs-CZ" altLang="cs-CZ">
                <a:solidFill>
                  <a:srgbClr val="C00000"/>
                </a:solidFill>
              </a:rPr>
              <a:t>Hypothyreosa</a:t>
            </a:r>
            <a:r>
              <a:rPr lang="cs-CZ" altLang="cs-CZ"/>
              <a:t> – </a:t>
            </a:r>
            <a:r>
              <a:rPr lang="cs-CZ" altLang="cs-CZ" sz="2000"/>
              <a:t>vysoká hladina TSH v krvi </a:t>
            </a:r>
            <a:endParaRPr lang="cs-CZ" altLang="cs-CZ"/>
          </a:p>
        </p:txBody>
      </p:sp>
      <p:sp>
        <p:nvSpPr>
          <p:cNvPr id="6" name="Šipka doprava 5">
            <a:extLst>
              <a:ext uri="{FF2B5EF4-FFF2-40B4-BE49-F238E27FC236}">
                <a16:creationId xmlns:a16="http://schemas.microsoft.com/office/drawing/2014/main" xmlns="" id="{258E8547-33DC-4C7A-B9F1-00BE06E42E42}"/>
              </a:ext>
            </a:extLst>
          </p:cNvPr>
          <p:cNvSpPr/>
          <p:nvPr/>
        </p:nvSpPr>
        <p:spPr>
          <a:xfrm rot="9407634">
            <a:off x="2898775" y="4833938"/>
            <a:ext cx="1223963" cy="161925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Šipka dolů 6">
            <a:extLst>
              <a:ext uri="{FF2B5EF4-FFF2-40B4-BE49-F238E27FC236}">
                <a16:creationId xmlns:a16="http://schemas.microsoft.com/office/drawing/2014/main" xmlns="" id="{68CBF6F0-C913-4D2C-BA6B-A6A7152A447A}"/>
              </a:ext>
            </a:extLst>
          </p:cNvPr>
          <p:cNvSpPr/>
          <p:nvPr/>
        </p:nvSpPr>
        <p:spPr>
          <a:xfrm>
            <a:off x="5867400" y="4868863"/>
            <a:ext cx="144463" cy="576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8920" name="TextovéPole 7">
            <a:extLst>
              <a:ext uri="{FF2B5EF4-FFF2-40B4-BE49-F238E27FC236}">
                <a16:creationId xmlns:a16="http://schemas.microsoft.com/office/drawing/2014/main" xmlns="" id="{4BD8BF56-3CFC-41A0-B2CE-F0E249636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750" y="5699125"/>
            <a:ext cx="4794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Euthyrox</a:t>
            </a:r>
            <a:r>
              <a:rPr lang="cs-CZ" altLang="cs-CZ" baseline="30000"/>
              <a:t>©</a:t>
            </a:r>
            <a:r>
              <a:rPr lang="cs-CZ" altLang="cs-CZ"/>
              <a:t>, Letrox</a:t>
            </a:r>
            <a:r>
              <a:rPr lang="cs-CZ" altLang="cs-CZ" baseline="30000"/>
              <a:t>©</a:t>
            </a:r>
            <a:r>
              <a:rPr lang="cs-CZ" altLang="cs-CZ"/>
              <a:t>, Levothyroxin</a:t>
            </a:r>
            <a:r>
              <a:rPr lang="cs-CZ" altLang="cs-CZ" baseline="30000"/>
              <a:t>©</a:t>
            </a:r>
            <a:endParaRPr lang="cs-CZ" altLang="cs-CZ"/>
          </a:p>
        </p:txBody>
      </p:sp>
      <p:pic>
        <p:nvPicPr>
          <p:cNvPr id="38921" name="Picture 4" descr="Výsledek obrázku pro euthyrox 50">
            <a:extLst>
              <a:ext uri="{FF2B5EF4-FFF2-40B4-BE49-F238E27FC236}">
                <a16:creationId xmlns:a16="http://schemas.microsoft.com/office/drawing/2014/main" xmlns="" id="{59BC387C-2C0C-4992-8692-F01583D41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4781550"/>
            <a:ext cx="1379537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A21DAF53-EB15-4C9E-B8D1-F10E69A155D5}"/>
              </a:ext>
            </a:extLst>
          </p:cNvPr>
          <p:cNvSpPr txBox="1"/>
          <p:nvPr/>
        </p:nvSpPr>
        <p:spPr>
          <a:xfrm>
            <a:off x="107950" y="1916113"/>
            <a:ext cx="1531938" cy="369887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dirty="0" err="1"/>
              <a:t>Somatostatin</a:t>
            </a:r>
            <a:endParaRPr lang="cs-CZ" sz="1800" dirty="0"/>
          </a:p>
        </p:txBody>
      </p:sp>
      <p:graphicFrame>
        <p:nvGraphicFramePr>
          <p:cNvPr id="38923" name="Objekt 4">
            <a:extLst>
              <a:ext uri="{FF2B5EF4-FFF2-40B4-BE49-F238E27FC236}">
                <a16:creationId xmlns:a16="http://schemas.microsoft.com/office/drawing/2014/main" xmlns="" id="{D6F5D881-A3D9-4B41-9609-7E58089705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1025" y="2286000"/>
          <a:ext cx="719138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CorelDRAW" r:id="rId7" imgW="1023712" imgH="1508644" progId="CorelDraw.Graphic.17">
                  <p:embed/>
                </p:oleObj>
              </mc:Choice>
              <mc:Fallback>
                <p:oleObj name="CorelDRAW" r:id="rId7" imgW="1023712" imgH="1508644" progId="CorelDraw.Graphic.17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25" y="2286000"/>
                        <a:ext cx="719138" cy="105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4" name="TextovéPole 2">
            <a:extLst>
              <a:ext uri="{FF2B5EF4-FFF2-40B4-BE49-F238E27FC236}">
                <a16:creationId xmlns:a16="http://schemas.microsoft.com/office/drawing/2014/main" xmlns="" id="{9D6DD564-CCBB-41E3-9F51-E0509FAC0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800" y="3292475"/>
            <a:ext cx="30273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>
                <a:solidFill>
                  <a:srgbClr val="00B050"/>
                </a:solidFill>
                <a:latin typeface="Calibri" panose="020F0502020204030204" pitchFamily="34" charset="0"/>
              </a:rPr>
              <a:t>negativní zpětná vazba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7343" y="48747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DE2C73E7-4496-4742-9BD4-9E11D17FC557}"/>
              </a:ext>
            </a:extLst>
          </p:cNvPr>
          <p:cNvSpPr/>
          <p:nvPr/>
        </p:nvSpPr>
        <p:spPr>
          <a:xfrm>
            <a:off x="611188" y="4110038"/>
            <a:ext cx="288925" cy="333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939" name="TextovéPole 1">
            <a:extLst>
              <a:ext uri="{FF2B5EF4-FFF2-40B4-BE49-F238E27FC236}">
                <a16:creationId xmlns:a16="http://schemas.microsoft.com/office/drawing/2014/main" xmlns="" id="{1E8A8666-7B20-4535-BF56-63D7D816E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333375"/>
            <a:ext cx="20748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latin typeface="Calibri" panose="020F0502020204030204" pitchFamily="34" charset="0"/>
              </a:rPr>
              <a:t>Katecholaminy</a:t>
            </a:r>
          </a:p>
        </p:txBody>
      </p:sp>
      <p:sp>
        <p:nvSpPr>
          <p:cNvPr id="39940" name="Obdélník 4">
            <a:extLst>
              <a:ext uri="{FF2B5EF4-FFF2-40B4-BE49-F238E27FC236}">
                <a16:creationId xmlns:a16="http://schemas.microsoft.com/office/drawing/2014/main" xmlns="" id="{A8151D8B-ACC5-4B0F-90CA-8B7CA8C26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200" y="4079875"/>
            <a:ext cx="7577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>
                <a:solidFill>
                  <a:srgbClr val="231F20"/>
                </a:solidFill>
                <a:latin typeface="DTLArgoTLight"/>
              </a:rPr>
              <a:t>Tyrosin-3-monooxygenasa </a:t>
            </a:r>
            <a:r>
              <a:rPr lang="cs-CZ" altLang="cs-CZ" sz="2000">
                <a:solidFill>
                  <a:srgbClr val="000000"/>
                </a:solidFill>
                <a:latin typeface="DTLArgoTLight"/>
              </a:rPr>
              <a:t>[Fe</a:t>
            </a:r>
            <a:r>
              <a:rPr lang="cs-CZ" altLang="cs-CZ" sz="2000" baseline="30000">
                <a:solidFill>
                  <a:srgbClr val="000000"/>
                </a:solidFill>
                <a:latin typeface="DTLArgoTLight"/>
              </a:rPr>
              <a:t>2+</a:t>
            </a:r>
            <a:r>
              <a:rPr lang="cs-CZ" altLang="cs-CZ" sz="2000">
                <a:solidFill>
                  <a:srgbClr val="000000"/>
                </a:solidFill>
                <a:latin typeface="DTLArgoTLight"/>
              </a:rPr>
              <a:t>] </a:t>
            </a:r>
            <a:r>
              <a:rPr lang="cs-CZ" altLang="cs-CZ" sz="2000" i="1">
                <a:solidFill>
                  <a:srgbClr val="000000"/>
                </a:solidFill>
                <a:latin typeface="DTLArgoTLight"/>
              </a:rPr>
              <a:t>EC </a:t>
            </a:r>
            <a:r>
              <a:rPr lang="cs-CZ" altLang="cs-CZ" sz="2000" i="1">
                <a:solidFill>
                  <a:srgbClr val="000000"/>
                </a:solidFill>
                <a:latin typeface="DTLArgoTLight-Italic"/>
              </a:rPr>
              <a:t>1.14.16.2</a:t>
            </a:r>
            <a:endParaRPr lang="cs-CZ" altLang="cs-CZ" sz="200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DC885ACC-D107-492A-9A9E-B6644DAA27AC}"/>
              </a:ext>
            </a:extLst>
          </p:cNvPr>
          <p:cNvSpPr/>
          <p:nvPr/>
        </p:nvSpPr>
        <p:spPr>
          <a:xfrm>
            <a:off x="611188" y="4632325"/>
            <a:ext cx="288925" cy="3349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9942" name="Obdélník 12">
            <a:extLst>
              <a:ext uri="{FF2B5EF4-FFF2-40B4-BE49-F238E27FC236}">
                <a16:creationId xmlns:a16="http://schemas.microsoft.com/office/drawing/2014/main" xmlns="" id="{BA799B6D-3D1E-4DA0-BB9F-BD2AD9F31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4567238"/>
            <a:ext cx="7578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>
                <a:solidFill>
                  <a:srgbClr val="231F20"/>
                </a:solidFill>
                <a:latin typeface="DTLArgoTLight"/>
              </a:rPr>
              <a:t>DOPA-dekarboxylasa [PLP] </a:t>
            </a:r>
            <a:r>
              <a:rPr lang="cs-CZ" altLang="cs-CZ" sz="2000" i="1">
                <a:solidFill>
                  <a:srgbClr val="231F20"/>
                </a:solidFill>
                <a:latin typeface="DTLArgoTLight"/>
              </a:rPr>
              <a:t>EC 4.1.1.28</a:t>
            </a:r>
            <a:endParaRPr lang="cs-CZ" altLang="cs-CZ" sz="2000" i="1"/>
          </a:p>
        </p:txBody>
      </p:sp>
      <p:sp>
        <p:nvSpPr>
          <p:cNvPr id="39943" name="Obdélník 13">
            <a:extLst>
              <a:ext uri="{FF2B5EF4-FFF2-40B4-BE49-F238E27FC236}">
                <a16:creationId xmlns:a16="http://schemas.microsoft.com/office/drawing/2014/main" xmlns="" id="{4C5F097A-3400-4671-B8E2-CFC8E66D5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863" y="5056188"/>
            <a:ext cx="7577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/>
              <a:t>Dopamin-</a:t>
            </a:r>
            <a:r>
              <a:rPr lang="el-GR" altLang="cs-CZ" sz="2000"/>
              <a:t>β-</a:t>
            </a:r>
            <a:r>
              <a:rPr lang="cs-CZ" altLang="cs-CZ" sz="2000"/>
              <a:t>monooxygenasa [Cu] </a:t>
            </a:r>
            <a:r>
              <a:rPr lang="cs-CZ" altLang="cs-CZ" sz="2000" i="1"/>
              <a:t>EC 1.14.17.1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5F024EB5-04DE-4A08-B5C3-2533AD7D76B8}"/>
              </a:ext>
            </a:extLst>
          </p:cNvPr>
          <p:cNvSpPr/>
          <p:nvPr/>
        </p:nvSpPr>
        <p:spPr>
          <a:xfrm>
            <a:off x="611188" y="5121275"/>
            <a:ext cx="288925" cy="334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3</a:t>
            </a:r>
          </a:p>
        </p:txBody>
      </p:sp>
      <p:grpSp>
        <p:nvGrpSpPr>
          <p:cNvPr id="39945" name="Skupina 22">
            <a:extLst>
              <a:ext uri="{FF2B5EF4-FFF2-40B4-BE49-F238E27FC236}">
                <a16:creationId xmlns:a16="http://schemas.microsoft.com/office/drawing/2014/main" xmlns="" id="{3E2D5BCC-1E69-474B-9C6F-6255A616BFED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936625"/>
            <a:ext cx="8424863" cy="2363788"/>
            <a:chOff x="251520" y="1455749"/>
            <a:chExt cx="8676456" cy="2434695"/>
          </a:xfrm>
        </p:grpSpPr>
        <p:pic>
          <p:nvPicPr>
            <p:cNvPr id="39954" name="Obrázek 7">
              <a:extLst>
                <a:ext uri="{FF2B5EF4-FFF2-40B4-BE49-F238E27FC236}">
                  <a16:creationId xmlns:a16="http://schemas.microsoft.com/office/drawing/2014/main" xmlns="" id="{AF528E67-BD55-4052-AA4E-8319E2914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484784"/>
              <a:ext cx="8676456" cy="2405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5" name="TextovéPole 8">
              <a:extLst>
                <a:ext uri="{FF2B5EF4-FFF2-40B4-BE49-F238E27FC236}">
                  <a16:creationId xmlns:a16="http://schemas.microsoft.com/office/drawing/2014/main" xmlns="" id="{6592CB36-631B-4EEA-94D7-CC4106DAD9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624" y="1628800"/>
              <a:ext cx="5934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600"/>
                <a:t>THB</a:t>
              </a:r>
            </a:p>
          </p:txBody>
        </p:sp>
        <p:sp>
          <p:nvSpPr>
            <p:cNvPr id="39956" name="TextovéPole 9">
              <a:extLst>
                <a:ext uri="{FF2B5EF4-FFF2-40B4-BE49-F238E27FC236}">
                  <a16:creationId xmlns:a16="http://schemas.microsoft.com/office/drawing/2014/main" xmlns="" id="{F8D951F1-7BC1-4DB5-ADF5-07848C2F51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7704" y="1628800"/>
              <a:ext cx="61587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600"/>
                <a:t>DHB</a:t>
              </a:r>
            </a:p>
          </p:txBody>
        </p:sp>
        <p:sp>
          <p:nvSpPr>
            <p:cNvPr id="39957" name="TextovéPole 10">
              <a:extLst>
                <a:ext uri="{FF2B5EF4-FFF2-40B4-BE49-F238E27FC236}">
                  <a16:creationId xmlns:a16="http://schemas.microsoft.com/office/drawing/2014/main" xmlns="" id="{A4C6769E-6B8B-41F4-8D7A-175615BCA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1880" y="1967354"/>
              <a:ext cx="56778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600"/>
                <a:t>CO</a:t>
              </a:r>
              <a:r>
                <a:rPr lang="cs-CZ" altLang="cs-CZ" sz="1600" baseline="-25000"/>
                <a:t>2</a:t>
              </a:r>
            </a:p>
          </p:txBody>
        </p:sp>
        <p:sp>
          <p:nvSpPr>
            <p:cNvPr id="39958" name="TextovéPole 15">
              <a:extLst>
                <a:ext uri="{FF2B5EF4-FFF2-40B4-BE49-F238E27FC236}">
                  <a16:creationId xmlns:a16="http://schemas.microsoft.com/office/drawing/2014/main" xmlns="" id="{5B1E5868-6265-424D-A2AA-88A83EC12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4035" y="1967354"/>
              <a:ext cx="8707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400"/>
                <a:t>askorbát</a:t>
              </a:r>
            </a:p>
          </p:txBody>
        </p:sp>
        <p:sp>
          <p:nvSpPr>
            <p:cNvPr id="39959" name="TextovéPole 16">
              <a:extLst>
                <a:ext uri="{FF2B5EF4-FFF2-40B4-BE49-F238E27FC236}">
                  <a16:creationId xmlns:a16="http://schemas.microsoft.com/office/drawing/2014/main" xmlns="" id="{0E43DB11-A61F-47BC-8085-8453998FB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2040" y="1459523"/>
              <a:ext cx="15760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400"/>
                <a:t>dehydroaskorbát</a:t>
              </a:r>
            </a:p>
          </p:txBody>
        </p:sp>
        <p:sp>
          <p:nvSpPr>
            <p:cNvPr id="39960" name="TextovéPole 17">
              <a:extLst>
                <a:ext uri="{FF2B5EF4-FFF2-40B4-BE49-F238E27FC236}">
                  <a16:creationId xmlns:a16="http://schemas.microsoft.com/office/drawing/2014/main" xmlns="" id="{9E43F6B2-3AE8-4E5F-B236-959CC0AB3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2240" y="1459523"/>
              <a:ext cx="62869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600"/>
                <a:t>SAM</a:t>
              </a:r>
            </a:p>
          </p:txBody>
        </p:sp>
        <p:sp>
          <p:nvSpPr>
            <p:cNvPr id="39961" name="TextovéPole 18">
              <a:extLst>
                <a:ext uri="{FF2B5EF4-FFF2-40B4-BE49-F238E27FC236}">
                  <a16:creationId xmlns:a16="http://schemas.microsoft.com/office/drawing/2014/main" xmlns="" id="{0736C913-4D90-43A1-A3ED-646C5F1FBC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2739" y="1455749"/>
              <a:ext cx="60465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600"/>
                <a:t>SAH</a:t>
              </a:r>
            </a:p>
          </p:txBody>
        </p:sp>
      </p:grpSp>
      <p:sp>
        <p:nvSpPr>
          <p:cNvPr id="20" name="Obdélník 19">
            <a:extLst>
              <a:ext uri="{FF2B5EF4-FFF2-40B4-BE49-F238E27FC236}">
                <a16:creationId xmlns:a16="http://schemas.microsoft.com/office/drawing/2014/main" xmlns="" id="{F08A7509-30FB-4931-AE64-FE55E2E8DEED}"/>
              </a:ext>
            </a:extLst>
          </p:cNvPr>
          <p:cNvSpPr/>
          <p:nvPr/>
        </p:nvSpPr>
        <p:spPr>
          <a:xfrm>
            <a:off x="611188" y="5611813"/>
            <a:ext cx="288925" cy="333375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9947" name="Obdélník 20">
            <a:extLst>
              <a:ext uri="{FF2B5EF4-FFF2-40B4-BE49-F238E27FC236}">
                <a16:creationId xmlns:a16="http://schemas.microsoft.com/office/drawing/2014/main" xmlns="" id="{32DB10CF-A812-4B7C-B497-E0C471AA8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5540375"/>
            <a:ext cx="7578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/>
              <a:t>Fenylethanolamin-N-methyltransferasa </a:t>
            </a:r>
            <a:r>
              <a:rPr lang="cs-CZ" altLang="cs-CZ" sz="2000" i="1"/>
              <a:t>EC 2.1.1.28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xmlns="" id="{3B013074-1CBF-4B04-A17D-C48891D631C6}"/>
              </a:ext>
            </a:extLst>
          </p:cNvPr>
          <p:cNvSpPr txBox="1"/>
          <p:nvPr/>
        </p:nvSpPr>
        <p:spPr>
          <a:xfrm>
            <a:off x="503238" y="3449638"/>
            <a:ext cx="6842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cap="small" dirty="0"/>
              <a:t>l</a:t>
            </a:r>
            <a:r>
              <a:rPr lang="cs-CZ" sz="1800" dirty="0"/>
              <a:t>-</a:t>
            </a:r>
            <a:r>
              <a:rPr lang="cs-CZ" sz="1800" dirty="0" err="1"/>
              <a:t>Tyr</a:t>
            </a:r>
            <a:endParaRPr lang="cs-CZ" sz="18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xmlns="" id="{F1958962-07D8-41B0-8F95-CB81BDE8E3D2}"/>
              </a:ext>
            </a:extLst>
          </p:cNvPr>
          <p:cNvSpPr txBox="1"/>
          <p:nvPr/>
        </p:nvSpPr>
        <p:spPr>
          <a:xfrm>
            <a:off x="2460625" y="3454400"/>
            <a:ext cx="10001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cap="small" dirty="0"/>
              <a:t>l</a:t>
            </a:r>
            <a:r>
              <a:rPr lang="cs-CZ" sz="1800" dirty="0"/>
              <a:t>-DOPA</a:t>
            </a:r>
          </a:p>
        </p:txBody>
      </p:sp>
      <p:sp>
        <p:nvSpPr>
          <p:cNvPr id="39950" name="TextovéPole 24">
            <a:extLst>
              <a:ext uri="{FF2B5EF4-FFF2-40B4-BE49-F238E27FC236}">
                <a16:creationId xmlns:a16="http://schemas.microsoft.com/office/drawing/2014/main" xmlns="" id="{B5C8B59F-1D1D-4CF0-BFEB-A6230315F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050" y="3463925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/>
              <a:t>dopamin</a:t>
            </a:r>
          </a:p>
        </p:txBody>
      </p:sp>
      <p:sp>
        <p:nvSpPr>
          <p:cNvPr id="39951" name="TextovéPole 25">
            <a:extLst>
              <a:ext uri="{FF2B5EF4-FFF2-40B4-BE49-F238E27FC236}">
                <a16:creationId xmlns:a16="http://schemas.microsoft.com/office/drawing/2014/main" xmlns="" id="{B543B44B-031A-4B07-A3A2-AE65EDB66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25" y="3371850"/>
            <a:ext cx="1557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800"/>
              <a:t>noradrenalin</a:t>
            </a:r>
          </a:p>
          <a:p>
            <a:pPr algn="ctr"/>
            <a:r>
              <a:rPr lang="cs-CZ" altLang="cs-CZ" sz="1800"/>
              <a:t>(norepinefrin)</a:t>
            </a:r>
          </a:p>
        </p:txBody>
      </p:sp>
      <p:sp>
        <p:nvSpPr>
          <p:cNvPr id="39952" name="TextovéPole 26">
            <a:extLst>
              <a:ext uri="{FF2B5EF4-FFF2-40B4-BE49-F238E27FC236}">
                <a16:creationId xmlns:a16="http://schemas.microsoft.com/office/drawing/2014/main" xmlns="" id="{590BE5F0-3021-47A4-998D-1A4294F16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7150" y="3330575"/>
            <a:ext cx="1223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800"/>
              <a:t>adrenalin</a:t>
            </a:r>
          </a:p>
          <a:p>
            <a:pPr algn="ctr"/>
            <a:r>
              <a:rPr lang="cs-CZ" altLang="cs-CZ" sz="1800"/>
              <a:t>(epinefrin)</a:t>
            </a:r>
          </a:p>
        </p:txBody>
      </p:sp>
      <p:sp>
        <p:nvSpPr>
          <p:cNvPr id="39953" name="TextovéPole 27">
            <a:extLst>
              <a:ext uri="{FF2B5EF4-FFF2-40B4-BE49-F238E27FC236}">
                <a16:creationId xmlns:a16="http://schemas.microsoft.com/office/drawing/2014/main" xmlns="" id="{2364203A-9AC9-4A4D-B236-E8BEBF624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038" y="6416675"/>
            <a:ext cx="4543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200"/>
              <a:t>Koolman J., Röhm KH: Barevný atlas biochemie, Grada 2012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14">
            <a:extLst>
              <a:ext uri="{FF2B5EF4-FFF2-40B4-BE49-F238E27FC236}">
                <a16:creationId xmlns:a16="http://schemas.microsoft.com/office/drawing/2014/main" xmlns="" id="{727E032E-E207-477A-94AE-C8FA44000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344488"/>
            <a:ext cx="322262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ovéPole 7">
            <a:extLst>
              <a:ext uri="{FF2B5EF4-FFF2-40B4-BE49-F238E27FC236}">
                <a16:creationId xmlns:a16="http://schemas.microsoft.com/office/drawing/2014/main" xmlns="" id="{E159C1CD-0B17-4FA6-AF0B-2AC4A2099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620713"/>
            <a:ext cx="1387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>
                <a:latin typeface="Calibri" panose="020F0502020204030204" pitchFamily="34" charset="0"/>
              </a:rPr>
              <a:t>Nadledviny</a:t>
            </a:r>
          </a:p>
        </p:txBody>
      </p:sp>
      <p:sp>
        <p:nvSpPr>
          <p:cNvPr id="41988" name="Obdélník 15">
            <a:extLst>
              <a:ext uri="{FF2B5EF4-FFF2-40B4-BE49-F238E27FC236}">
                <a16:creationId xmlns:a16="http://schemas.microsoft.com/office/drawing/2014/main" xmlns="" id="{68D9B1F2-73E5-4E9B-A885-92F9F0000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950" y="119063"/>
            <a:ext cx="32242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b="1">
                <a:latin typeface="Calibri" panose="020F0502020204030204" pitchFamily="34" charset="0"/>
              </a:rPr>
              <a:t>Adrenalin, noradrenalin</a:t>
            </a:r>
          </a:p>
          <a:p>
            <a:pPr algn="ctr"/>
            <a:r>
              <a:rPr lang="cs-CZ" altLang="cs-CZ" sz="1800">
                <a:latin typeface="Calibri" panose="020F0502020204030204" pitchFamily="34" charset="0"/>
              </a:rPr>
              <a:t>(boj + útěk) </a:t>
            </a:r>
          </a:p>
        </p:txBody>
      </p:sp>
      <p:sp>
        <p:nvSpPr>
          <p:cNvPr id="41989" name="Obdélník 1">
            <a:extLst>
              <a:ext uri="{FF2B5EF4-FFF2-40B4-BE49-F238E27FC236}">
                <a16:creationId xmlns:a16="http://schemas.microsoft.com/office/drawing/2014/main" xmlns="" id="{FEDC9BDE-4C0E-4231-9D77-B75C6A1D6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3" y="754063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altLang="cs-CZ">
                <a:latin typeface="Calibri" panose="020F0502020204030204" pitchFamily="34" charset="0"/>
              </a:rPr>
              <a:t>v dřeni nadledvin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>
                <a:latin typeface="Calibri" panose="020F0502020204030204" pitchFamily="34" charset="0"/>
              </a:rPr>
              <a:t>mobilizační hormon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>
                <a:latin typeface="Calibri" panose="020F0502020204030204" pitchFamily="34" charset="0"/>
              </a:rPr>
              <a:t>neuromodulátor</a:t>
            </a:r>
          </a:p>
        </p:txBody>
      </p:sp>
      <p:sp>
        <p:nvSpPr>
          <p:cNvPr id="41990" name="Obdélník 17">
            <a:extLst>
              <a:ext uri="{FF2B5EF4-FFF2-40B4-BE49-F238E27FC236}">
                <a16:creationId xmlns:a16="http://schemas.microsoft.com/office/drawing/2014/main" xmlns="" id="{ADAAAB3A-FA3C-4ABB-9FE6-667461DCF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0" y="1890713"/>
            <a:ext cx="57134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b="1">
                <a:solidFill>
                  <a:srgbClr val="00B050"/>
                </a:solidFill>
                <a:latin typeface="Calibri" panose="020F0502020204030204" pitchFamily="34" charset="0"/>
              </a:rPr>
              <a:t>kosterní svaly:</a:t>
            </a:r>
            <a:r>
              <a:rPr lang="cs-CZ" altLang="cs-CZ" sz="1800">
                <a:latin typeface="Calibri" panose="020F0502020204030204" pitchFamily="34" charset="0"/>
              </a:rPr>
              <a:t>	mobilizace glykogenu</a:t>
            </a:r>
          </a:p>
          <a:p>
            <a:r>
              <a:rPr lang="cs-CZ" altLang="cs-CZ" sz="1800">
                <a:latin typeface="Calibri" panose="020F0502020204030204" pitchFamily="34" charset="0"/>
              </a:rPr>
              <a:t>		zrychlení glykolysy a produkce ATP</a:t>
            </a:r>
          </a:p>
        </p:txBody>
      </p:sp>
      <p:sp>
        <p:nvSpPr>
          <p:cNvPr id="41991" name="Obdélník 19">
            <a:extLst>
              <a:ext uri="{FF2B5EF4-FFF2-40B4-BE49-F238E27FC236}">
                <a16:creationId xmlns:a16="http://schemas.microsoft.com/office/drawing/2014/main" xmlns="" id="{9D23CA51-E95D-46E8-BE8C-E863FAE08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0" y="2816225"/>
            <a:ext cx="1681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>
                <a:latin typeface="Calibri" panose="020F0502020204030204" pitchFamily="34" charset="0"/>
              </a:rPr>
              <a:t>síla a vytrvalost</a:t>
            </a:r>
            <a:endParaRPr lang="en-US" altLang="cs-CZ" sz="1800">
              <a:latin typeface="Calibri" panose="020F0502020204030204" pitchFamily="34" charset="0"/>
            </a:endParaRPr>
          </a:p>
        </p:txBody>
      </p:sp>
      <p:sp>
        <p:nvSpPr>
          <p:cNvPr id="22" name="Šipka dolů 21">
            <a:extLst>
              <a:ext uri="{FF2B5EF4-FFF2-40B4-BE49-F238E27FC236}">
                <a16:creationId xmlns:a16="http://schemas.microsoft.com/office/drawing/2014/main" xmlns="" id="{A9168784-0D72-4FBD-845D-1FB6418E3DA0}"/>
              </a:ext>
            </a:extLst>
          </p:cNvPr>
          <p:cNvSpPr/>
          <p:nvPr/>
        </p:nvSpPr>
        <p:spPr>
          <a:xfrm>
            <a:off x="6000750" y="2632075"/>
            <a:ext cx="73025" cy="1984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1993" name="Obdélník 22">
            <a:extLst>
              <a:ext uri="{FF2B5EF4-FFF2-40B4-BE49-F238E27FC236}">
                <a16:creationId xmlns:a16="http://schemas.microsoft.com/office/drawing/2014/main" xmlns="" id="{0B7FCD8A-AF8D-4B0C-B58A-56EB38214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350" y="3233738"/>
            <a:ext cx="4403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b="1">
                <a:solidFill>
                  <a:srgbClr val="00B050"/>
                </a:solidFill>
                <a:latin typeface="Calibri" panose="020F0502020204030204" pitchFamily="34" charset="0"/>
              </a:rPr>
              <a:t>tuková tkáň:    </a:t>
            </a:r>
            <a:r>
              <a:rPr lang="cs-CZ" altLang="cs-CZ" sz="1800">
                <a:latin typeface="Calibri" panose="020F0502020204030204" pitchFamily="34" charset="0"/>
              </a:rPr>
              <a:t>štěpení tuků na glycerol a MK </a:t>
            </a:r>
            <a:endParaRPr lang="en-US" altLang="cs-CZ" sz="1800">
              <a:latin typeface="Calibri" panose="020F0502020204030204" pitchFamily="34" charset="0"/>
            </a:endParaRPr>
          </a:p>
        </p:txBody>
      </p:sp>
      <p:sp>
        <p:nvSpPr>
          <p:cNvPr id="41994" name="Obdélník 23">
            <a:extLst>
              <a:ext uri="{FF2B5EF4-FFF2-40B4-BE49-F238E27FC236}">
                <a16:creationId xmlns:a16="http://schemas.microsoft.com/office/drawing/2014/main" xmlns="" id="{8BE66342-3410-43A0-819B-761687F52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4579938"/>
            <a:ext cx="2654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b="1">
                <a:solidFill>
                  <a:srgbClr val="00B050"/>
                </a:solidFill>
                <a:latin typeface="Calibri" panose="020F0502020204030204" pitchFamily="34" charset="0"/>
              </a:rPr>
              <a:t>játra:</a:t>
            </a:r>
            <a:r>
              <a:rPr lang="cs-CZ" altLang="cs-CZ" sz="1800">
                <a:solidFill>
                  <a:srgbClr val="00B050"/>
                </a:solidFill>
                <a:latin typeface="Calibri" panose="020F0502020204030204" pitchFamily="34" charset="0"/>
              </a:rPr>
              <a:t>    </a:t>
            </a:r>
            <a:r>
              <a:rPr lang="cs-CZ" altLang="cs-CZ" sz="1800">
                <a:latin typeface="Calibri" panose="020F0502020204030204" pitchFamily="34" charset="0"/>
              </a:rPr>
              <a:t>štěpení glykogenu </a:t>
            </a:r>
            <a:endParaRPr lang="en-US" altLang="cs-CZ" sz="1800">
              <a:latin typeface="Calibri" panose="020F0502020204030204" pitchFamily="34" charset="0"/>
            </a:endParaRPr>
          </a:p>
        </p:txBody>
      </p:sp>
      <p:sp>
        <p:nvSpPr>
          <p:cNvPr id="25" name="Šipka doprava 24">
            <a:extLst>
              <a:ext uri="{FF2B5EF4-FFF2-40B4-BE49-F238E27FC236}">
                <a16:creationId xmlns:a16="http://schemas.microsoft.com/office/drawing/2014/main" xmlns="" id="{923D842E-37BC-4149-81BF-153A325E473F}"/>
              </a:ext>
            </a:extLst>
          </p:cNvPr>
          <p:cNvSpPr/>
          <p:nvPr/>
        </p:nvSpPr>
        <p:spPr>
          <a:xfrm>
            <a:off x="5470525" y="4702175"/>
            <a:ext cx="225425" cy="122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1996" name="Obdélník 25">
            <a:extLst>
              <a:ext uri="{FF2B5EF4-FFF2-40B4-BE49-F238E27FC236}">
                <a16:creationId xmlns:a16="http://schemas.microsoft.com/office/drawing/2014/main" xmlns="" id="{81AD6F6E-382F-4CCA-8328-99DC08592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0" y="4556125"/>
            <a:ext cx="2886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>
                <a:latin typeface="Calibri" panose="020F0502020204030204" pitchFamily="34" charset="0"/>
              </a:rPr>
              <a:t>uvolňování glukosy do krve</a:t>
            </a:r>
            <a:endParaRPr lang="en-US" altLang="cs-CZ" sz="1800">
              <a:latin typeface="Calibri" panose="020F0502020204030204" pitchFamily="34" charset="0"/>
            </a:endParaRPr>
          </a:p>
        </p:txBody>
      </p:sp>
      <p:sp>
        <p:nvSpPr>
          <p:cNvPr id="41997" name="Obdélník 26">
            <a:extLst>
              <a:ext uri="{FF2B5EF4-FFF2-40B4-BE49-F238E27FC236}">
                <a16:creationId xmlns:a16="http://schemas.microsoft.com/office/drawing/2014/main" xmlns="" id="{FD3DA6BD-C980-4D64-8185-0AB4E93A2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0" y="4945063"/>
            <a:ext cx="3878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b="1">
                <a:solidFill>
                  <a:srgbClr val="00B050"/>
                </a:solidFill>
                <a:latin typeface="Calibri" panose="020F0502020204030204" pitchFamily="34" charset="0"/>
              </a:rPr>
              <a:t>srdce:   </a:t>
            </a:r>
            <a:r>
              <a:rPr lang="cs-CZ" altLang="cs-CZ" sz="1800">
                <a:latin typeface="Calibri" panose="020F0502020204030204" pitchFamily="34" charset="0"/>
              </a:rPr>
              <a:t>stimulace beta1 receptoru </a:t>
            </a:r>
            <a:endParaRPr lang="en-US" altLang="cs-CZ" sz="1800">
              <a:latin typeface="Calibri" panose="020F0502020204030204" pitchFamily="34" charset="0"/>
            </a:endParaRPr>
          </a:p>
        </p:txBody>
      </p:sp>
      <p:sp>
        <p:nvSpPr>
          <p:cNvPr id="28" name="Šipka doprava 27">
            <a:extLst>
              <a:ext uri="{FF2B5EF4-FFF2-40B4-BE49-F238E27FC236}">
                <a16:creationId xmlns:a16="http://schemas.microsoft.com/office/drawing/2014/main" xmlns="" id="{81DA7A64-6D1A-481F-B9BD-D6388BA18C29}"/>
              </a:ext>
            </a:extLst>
          </p:cNvPr>
          <p:cNvSpPr/>
          <p:nvPr/>
        </p:nvSpPr>
        <p:spPr>
          <a:xfrm>
            <a:off x="6254750" y="5073650"/>
            <a:ext cx="227013" cy="122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1999" name="Obdélník 28">
            <a:extLst>
              <a:ext uri="{FF2B5EF4-FFF2-40B4-BE49-F238E27FC236}">
                <a16:creationId xmlns:a16="http://schemas.microsoft.com/office/drawing/2014/main" xmlns="" id="{768621A5-5BF6-498C-A2E9-ED40582E4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988" y="4930775"/>
            <a:ext cx="2284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>
                <a:latin typeface="Calibri" panose="020F0502020204030204" pitchFamily="34" charset="0"/>
              </a:rPr>
              <a:t>zvýšení krevního tlaku</a:t>
            </a:r>
          </a:p>
          <a:p>
            <a:r>
              <a:rPr lang="cs-CZ" altLang="cs-CZ" sz="1800">
                <a:latin typeface="Calibri" panose="020F0502020204030204" pitchFamily="34" charset="0"/>
              </a:rPr>
              <a:t> a tepové frekvence</a:t>
            </a:r>
          </a:p>
        </p:txBody>
      </p:sp>
      <p:sp>
        <p:nvSpPr>
          <p:cNvPr id="30" name="Šipka doprava 29">
            <a:extLst>
              <a:ext uri="{FF2B5EF4-FFF2-40B4-BE49-F238E27FC236}">
                <a16:creationId xmlns:a16="http://schemas.microsoft.com/office/drawing/2014/main" xmlns="" id="{D91F68FC-7D56-405B-9847-D7D2356A6B08}"/>
              </a:ext>
            </a:extLst>
          </p:cNvPr>
          <p:cNvSpPr/>
          <p:nvPr/>
        </p:nvSpPr>
        <p:spPr>
          <a:xfrm>
            <a:off x="7262813" y="3357563"/>
            <a:ext cx="225425" cy="122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2001" name="Obdélník 30">
            <a:extLst>
              <a:ext uri="{FF2B5EF4-FFF2-40B4-BE49-F238E27FC236}">
                <a16:creationId xmlns:a16="http://schemas.microsoft.com/office/drawing/2014/main" xmlns="" id="{DE4AD6F3-C9E0-45CD-A734-30B5AA652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3638" y="3222625"/>
            <a:ext cx="12906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>
                <a:latin typeface="Calibri" panose="020F0502020204030204" pitchFamily="34" charset="0"/>
              </a:rPr>
              <a:t>uvolňování</a:t>
            </a:r>
          </a:p>
          <a:p>
            <a:r>
              <a:rPr lang="cs-CZ" altLang="cs-CZ" sz="1800">
                <a:latin typeface="Calibri" panose="020F0502020204030204" pitchFamily="34" charset="0"/>
              </a:rPr>
              <a:t>MK do krve</a:t>
            </a:r>
            <a:endParaRPr lang="en-US" altLang="cs-CZ" sz="1800">
              <a:latin typeface="Calibri" panose="020F0502020204030204" pitchFamily="34" charset="0"/>
            </a:endParaRPr>
          </a:p>
        </p:txBody>
      </p:sp>
      <p:sp>
        <p:nvSpPr>
          <p:cNvPr id="32" name="Šipka dolů 31">
            <a:extLst>
              <a:ext uri="{FF2B5EF4-FFF2-40B4-BE49-F238E27FC236}">
                <a16:creationId xmlns:a16="http://schemas.microsoft.com/office/drawing/2014/main" xmlns="" id="{5503EC3E-2B48-458A-AC1E-27792007768C}"/>
              </a:ext>
            </a:extLst>
          </p:cNvPr>
          <p:cNvSpPr/>
          <p:nvPr/>
        </p:nvSpPr>
        <p:spPr>
          <a:xfrm>
            <a:off x="8123238" y="3890963"/>
            <a:ext cx="71437" cy="1984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2003" name="Obdélník 32">
            <a:extLst>
              <a:ext uri="{FF2B5EF4-FFF2-40B4-BE49-F238E27FC236}">
                <a16:creationId xmlns:a16="http://schemas.microsoft.com/office/drawing/2014/main" xmlns="" id="{35AB49E2-C887-4154-A9E2-B5B3A5A7A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3050" y="4110038"/>
            <a:ext cx="53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>
                <a:latin typeface="Calibri" panose="020F0502020204030204" pitchFamily="34" charset="0"/>
              </a:rPr>
              <a:t>ATP</a:t>
            </a:r>
            <a:endParaRPr lang="en-US" altLang="cs-CZ" sz="1800">
              <a:latin typeface="Calibri" panose="020F0502020204030204" pitchFamily="34" charset="0"/>
            </a:endParaRPr>
          </a:p>
        </p:txBody>
      </p:sp>
      <p:sp>
        <p:nvSpPr>
          <p:cNvPr id="42004" name="TextovéPole 33">
            <a:extLst>
              <a:ext uri="{FF2B5EF4-FFF2-40B4-BE49-F238E27FC236}">
                <a16:creationId xmlns:a16="http://schemas.microsoft.com/office/drawing/2014/main" xmlns="" id="{E78CC63A-4C85-4362-90F2-058A7384D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0"/>
            <a:ext cx="604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>
                <a:latin typeface="Calibri" panose="020F0502020204030204" pitchFamily="34" charset="0"/>
              </a:rPr>
              <a:t>CNS</a:t>
            </a:r>
          </a:p>
        </p:txBody>
      </p:sp>
      <p:sp>
        <p:nvSpPr>
          <p:cNvPr id="42005" name="TextovéPole 34">
            <a:extLst>
              <a:ext uri="{FF2B5EF4-FFF2-40B4-BE49-F238E27FC236}">
                <a16:creationId xmlns:a16="http://schemas.microsoft.com/office/drawing/2014/main" xmlns="" id="{51E0D7B8-E30F-4DCF-AD75-28231617F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" y="6078538"/>
            <a:ext cx="8364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altLang="cs-CZ" sz="2000">
                <a:latin typeface="Calibri" panose="020F0502020204030204" pitchFamily="34" charset="0"/>
              </a:rPr>
              <a:t>působí na receptory spřažené s G-proteiny (změna koncentrace cAMP, Ca</a:t>
            </a:r>
            <a:r>
              <a:rPr lang="cs-CZ" altLang="cs-CZ" sz="2000" baseline="30000">
                <a:latin typeface="Calibri" panose="020F0502020204030204" pitchFamily="34" charset="0"/>
              </a:rPr>
              <a:t>2+</a:t>
            </a:r>
            <a:r>
              <a:rPr lang="cs-CZ" altLang="cs-CZ" sz="2000">
                <a:latin typeface="Calibri" panose="020F0502020204030204" pitchFamily="34" charset="0"/>
              </a:rPr>
              <a:t>)</a:t>
            </a:r>
            <a:endParaRPr lang="cs-CZ" altLang="cs-CZ" sz="2000" baseline="30000">
              <a:latin typeface="Calibri" panose="020F0502020204030204" pitchFamily="34" charset="0"/>
            </a:endParaRPr>
          </a:p>
        </p:txBody>
      </p:sp>
      <p:sp>
        <p:nvSpPr>
          <p:cNvPr id="42006" name="Obdélník 23">
            <a:extLst>
              <a:ext uri="{FF2B5EF4-FFF2-40B4-BE49-F238E27FC236}">
                <a16:creationId xmlns:a16="http://schemas.microsoft.com/office/drawing/2014/main" xmlns="" id="{618EFBD0-0630-4837-AAC1-8B48192FA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535613"/>
            <a:ext cx="4203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>
                <a:latin typeface="Calibri" panose="020F0502020204030204" pitchFamily="34" charset="0"/>
              </a:rPr>
              <a:t>hladké svaly cév: kontrakce i relaxace (Ca</a:t>
            </a:r>
            <a:r>
              <a:rPr lang="cs-CZ" altLang="cs-CZ" sz="1600" baseline="30000">
                <a:latin typeface="Calibri" panose="020F0502020204030204" pitchFamily="34" charset="0"/>
              </a:rPr>
              <a:t>2+</a:t>
            </a:r>
            <a:r>
              <a:rPr lang="cs-CZ" altLang="cs-CZ" sz="1600">
                <a:latin typeface="Calibri" panose="020F0502020204030204" pitchFamily="34" charset="0"/>
              </a:rPr>
              <a:t>)</a:t>
            </a:r>
            <a:endParaRPr lang="en-US" altLang="cs-CZ" sz="1600">
              <a:latin typeface="Calibri" panose="020F0502020204030204" pitchFamily="34" charset="0"/>
            </a:endParaRP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452596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ovéPole 3">
            <a:extLst>
              <a:ext uri="{FF2B5EF4-FFF2-40B4-BE49-F238E27FC236}">
                <a16:creationId xmlns:a16="http://schemas.microsoft.com/office/drawing/2014/main" xmlns="" id="{5D52EE30-A9C1-4E1A-BCBE-2BA7B642A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198438"/>
            <a:ext cx="84470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b="1">
                <a:latin typeface="Calibri" panose="020F0502020204030204" pitchFamily="34" charset="0"/>
              </a:rPr>
              <a:t>Hierarchické uspořádání hormonální regulace hypothalamo-hypofyzálního systému</a:t>
            </a:r>
          </a:p>
        </p:txBody>
      </p:sp>
      <p:sp>
        <p:nvSpPr>
          <p:cNvPr id="11267" name="Obdélník 17">
            <a:extLst>
              <a:ext uri="{FF2B5EF4-FFF2-40B4-BE49-F238E27FC236}">
                <a16:creationId xmlns:a16="http://schemas.microsoft.com/office/drawing/2014/main" xmlns="" id="{B4044022-995F-4BC6-B310-6B7161267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1355725"/>
            <a:ext cx="4859338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-2698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00" indent="-215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0000"/>
              </a:lnSpc>
            </a:pPr>
            <a:r>
              <a:rPr lang="cs-CZ" altLang="cs-CZ" sz="1600">
                <a:solidFill>
                  <a:srgbClr val="000000"/>
                </a:solidFill>
                <a:latin typeface="Calibri" panose="020F0502020204030204" pitchFamily="34" charset="0"/>
              </a:rPr>
              <a:t>Dvě třídy hormonů hypotalamu:</a:t>
            </a:r>
          </a:p>
          <a:p>
            <a:pPr lvl="1">
              <a:lnSpc>
                <a:spcPct val="120000"/>
              </a:lnSpc>
            </a:pPr>
            <a:r>
              <a:rPr lang="cs-CZ" altLang="cs-CZ" sz="1600" b="1">
                <a:solidFill>
                  <a:srgbClr val="000000"/>
                </a:solidFill>
                <a:latin typeface="Calibri" panose="020F0502020204030204" pitchFamily="34" charset="0"/>
              </a:rPr>
              <a:t>	Liberiny - </a:t>
            </a:r>
            <a:r>
              <a:rPr lang="cs-CZ" altLang="cs-CZ" sz="1600">
                <a:solidFill>
                  <a:srgbClr val="000000"/>
                </a:solidFill>
                <a:latin typeface="Calibri" panose="020F0502020204030204" pitchFamily="34" charset="0"/>
              </a:rPr>
              <a:t>stimulují syntézu a sekreci jednoho nebo více hormonů v adenohypofýze</a:t>
            </a:r>
          </a:p>
          <a:p>
            <a:pPr lvl="1">
              <a:lnSpc>
                <a:spcPct val="120000"/>
              </a:lnSpc>
            </a:pPr>
            <a:r>
              <a:rPr lang="cs-CZ" altLang="cs-CZ" sz="1600" b="1">
                <a:solidFill>
                  <a:srgbClr val="000000"/>
                </a:solidFill>
                <a:latin typeface="Calibri" panose="020F0502020204030204" pitchFamily="34" charset="0"/>
              </a:rPr>
              <a:t>	Statiny - </a:t>
            </a:r>
            <a:r>
              <a:rPr lang="cs-CZ" altLang="cs-CZ" sz="1600">
                <a:solidFill>
                  <a:srgbClr val="000000"/>
                </a:solidFill>
                <a:latin typeface="Calibri" panose="020F0502020204030204" pitchFamily="34" charset="0"/>
              </a:rPr>
              <a:t>snižují </a:t>
            </a:r>
            <a:r>
              <a:rPr lang="en-US" altLang="cs-CZ" sz="1600">
                <a:solidFill>
                  <a:srgbClr val="000000"/>
                </a:solidFill>
                <a:latin typeface="Calibri" panose="020F0502020204030204" pitchFamily="34" charset="0"/>
              </a:rPr>
              <a:t>syntéz</a:t>
            </a:r>
            <a:r>
              <a:rPr lang="cs-CZ" altLang="cs-CZ" sz="1600">
                <a:solidFill>
                  <a:srgbClr val="000000"/>
                </a:solidFill>
                <a:latin typeface="Calibri" panose="020F0502020204030204" pitchFamily="34" charset="0"/>
              </a:rPr>
              <a:t>u</a:t>
            </a:r>
            <a:r>
              <a:rPr lang="en-US" altLang="cs-CZ" sz="1600">
                <a:solidFill>
                  <a:srgbClr val="000000"/>
                </a:solidFill>
                <a:latin typeface="Calibri" panose="020F0502020204030204" pitchFamily="34" charset="0"/>
              </a:rPr>
              <a:t> a sekrec</a:t>
            </a:r>
            <a:r>
              <a:rPr lang="cs-CZ" altLang="cs-CZ" sz="160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US" altLang="cs-CZ" sz="1600">
                <a:solidFill>
                  <a:srgbClr val="000000"/>
                </a:solidFill>
                <a:latin typeface="Calibri" panose="020F0502020204030204" pitchFamily="34" charset="0"/>
              </a:rPr>
              <a:t> hormonů z </a:t>
            </a:r>
            <a:r>
              <a:rPr lang="cs-CZ" altLang="cs-CZ" sz="1600">
                <a:solidFill>
                  <a:srgbClr val="000000"/>
                </a:solidFill>
                <a:latin typeface="Calibri" panose="020F0502020204030204" pitchFamily="34" charset="0"/>
              </a:rPr>
              <a:t>adenohypofýzy</a:t>
            </a:r>
          </a:p>
          <a:p>
            <a:pPr lvl="1">
              <a:lnSpc>
                <a:spcPct val="120000"/>
              </a:lnSpc>
            </a:pPr>
            <a:endParaRPr lang="cs-CZ" altLang="cs-CZ" sz="16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20000"/>
              </a:lnSpc>
            </a:pPr>
            <a:endParaRPr lang="cs-CZ" altLang="cs-CZ" sz="16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cs-CZ" altLang="cs-CZ" sz="1600">
                <a:solidFill>
                  <a:srgbClr val="000000"/>
                </a:solidFill>
                <a:latin typeface="Calibri" panose="020F0502020204030204" pitchFamily="34" charset="0"/>
              </a:rPr>
              <a:t>R</a:t>
            </a:r>
            <a:r>
              <a:rPr lang="en-US" altLang="cs-CZ" sz="1600">
                <a:solidFill>
                  <a:srgbClr val="000000"/>
                </a:solidFill>
                <a:latin typeface="Calibri" panose="020F0502020204030204" pitchFamily="34" charset="0"/>
              </a:rPr>
              <a:t>ychlost sekrece je řízena zpětnou vazbou</a:t>
            </a:r>
          </a:p>
        </p:txBody>
      </p:sp>
      <p:sp>
        <p:nvSpPr>
          <p:cNvPr id="11268" name="Rectangle 28">
            <a:extLst>
              <a:ext uri="{FF2B5EF4-FFF2-40B4-BE49-F238E27FC236}">
                <a16:creationId xmlns:a16="http://schemas.microsoft.com/office/drawing/2014/main" xmlns="" id="{0E265254-77DE-4716-85A6-90B152F8E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38" y="5591175"/>
            <a:ext cx="79819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cs-CZ" altLang="cs-CZ" sz="1800">
                <a:latin typeface="Calibri" panose="020F0502020204030204" pitchFamily="34" charset="0"/>
              </a:rPr>
              <a:t>Některé důležité endokrinní žlázy (</a:t>
            </a:r>
            <a:r>
              <a:rPr lang="cs-CZ" altLang="cs-CZ" sz="1800" b="1">
                <a:latin typeface="Calibri" panose="020F0502020204030204" pitchFamily="34" charset="0"/>
              </a:rPr>
              <a:t>slinivka břišní, příštítná žláza</a:t>
            </a:r>
            <a:r>
              <a:rPr lang="cs-CZ" altLang="cs-CZ" sz="1800">
                <a:latin typeface="Calibri" panose="020F0502020204030204" pitchFamily="34" charset="0"/>
              </a:rPr>
              <a:t>, aj.) nejsou pod přímým vlivem hypothalamo-hypofyzálního systému - uvolňují hormony na základě jiných podnětů: potrava, stres, změny iontového složení krve</a:t>
            </a:r>
            <a:r>
              <a:rPr lang="en-US" altLang="cs-CZ" sz="1800">
                <a:latin typeface="Calibri" panose="020F0502020204030204" pitchFamily="34" charset="0"/>
              </a:rPr>
              <a:t> </a:t>
            </a:r>
          </a:p>
        </p:txBody>
      </p:sp>
      <p:grpSp>
        <p:nvGrpSpPr>
          <p:cNvPr id="11269" name="Skupina 25">
            <a:extLst>
              <a:ext uri="{FF2B5EF4-FFF2-40B4-BE49-F238E27FC236}">
                <a16:creationId xmlns:a16="http://schemas.microsoft.com/office/drawing/2014/main" xmlns="" id="{3935C588-ECD1-46EC-B4A2-41A322C50854}"/>
              </a:ext>
            </a:extLst>
          </p:cNvPr>
          <p:cNvGrpSpPr>
            <a:grpSpLocks/>
          </p:cNvGrpSpPr>
          <p:nvPr/>
        </p:nvGrpSpPr>
        <p:grpSpPr bwMode="auto">
          <a:xfrm>
            <a:off x="4932363" y="908050"/>
            <a:ext cx="3703637" cy="4176713"/>
            <a:chOff x="4736389" y="1336084"/>
            <a:chExt cx="3704349" cy="4175717"/>
          </a:xfrm>
        </p:grpSpPr>
        <p:sp>
          <p:nvSpPr>
            <p:cNvPr id="7" name="Ovál 6">
              <a:extLst>
                <a:ext uri="{FF2B5EF4-FFF2-40B4-BE49-F238E27FC236}">
                  <a16:creationId xmlns:a16="http://schemas.microsoft.com/office/drawing/2014/main" xmlns="" id="{1B0AD3E3-8581-4ED7-8F6D-6802A792EA01}"/>
                </a:ext>
              </a:extLst>
            </p:cNvPr>
            <p:cNvSpPr/>
            <p:nvPr/>
          </p:nvSpPr>
          <p:spPr>
            <a:xfrm>
              <a:off x="5403267" y="2547058"/>
              <a:ext cx="2305493" cy="647546"/>
            </a:xfrm>
            <a:prstGeom prst="ellipse">
              <a:avLst/>
            </a:prstGeom>
            <a:solidFill>
              <a:srgbClr val="FF9966">
                <a:alpha val="76863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sz="1800" dirty="0">
                <a:solidFill>
                  <a:schemeClr val="tx1"/>
                </a:solidFill>
              </a:endParaRPr>
            </a:p>
          </p:txBody>
        </p:sp>
        <p:pic>
          <p:nvPicPr>
            <p:cNvPr id="11271" name="Obrázek 14">
              <a:extLst>
                <a:ext uri="{FF2B5EF4-FFF2-40B4-BE49-F238E27FC236}">
                  <a16:creationId xmlns:a16="http://schemas.microsoft.com/office/drawing/2014/main" xmlns="" id="{600086AD-E777-40F5-ABA2-73A35AF2E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0825" y="2522538"/>
              <a:ext cx="1241425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xmlns="" id="{BD38D201-3B08-4B59-8597-8B95F48C6A51}"/>
                </a:ext>
              </a:extLst>
            </p:cNvPr>
            <p:cNvSpPr/>
            <p:nvPr/>
          </p:nvSpPr>
          <p:spPr>
            <a:xfrm>
              <a:off x="5228609" y="1336084"/>
              <a:ext cx="2727849" cy="64913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cs-CZ" sz="1800" b="1" dirty="0" err="1">
                  <a:solidFill>
                    <a:schemeClr val="tx1"/>
                  </a:solidFill>
                </a:rPr>
                <a:t>Hypothalamus</a:t>
              </a:r>
              <a:endParaRPr lang="cs-CZ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xmlns="" id="{69D62F16-E1DF-460C-B96C-E34ACCA29296}"/>
                </a:ext>
              </a:extLst>
            </p:cNvPr>
            <p:cNvSpPr txBox="1"/>
            <p:nvPr/>
          </p:nvSpPr>
          <p:spPr>
            <a:xfrm>
              <a:off x="5454077" y="2739099"/>
              <a:ext cx="1235312" cy="2618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1050" dirty="0"/>
                <a:t>Adenohypofýza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xmlns="" id="{5F061737-E95B-4A28-B175-7CC59A07420A}"/>
                </a:ext>
              </a:extLst>
            </p:cNvPr>
            <p:cNvSpPr txBox="1"/>
            <p:nvPr/>
          </p:nvSpPr>
          <p:spPr>
            <a:xfrm>
              <a:off x="6497264" y="2748622"/>
              <a:ext cx="1168625" cy="2539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1050" dirty="0"/>
                <a:t>Neurohypofýza</a:t>
              </a:r>
            </a:p>
          </p:txBody>
        </p:sp>
        <p:sp>
          <p:nvSpPr>
            <p:cNvPr id="13" name="Šipka dolů 12">
              <a:extLst>
                <a:ext uri="{FF2B5EF4-FFF2-40B4-BE49-F238E27FC236}">
                  <a16:creationId xmlns:a16="http://schemas.microsoft.com/office/drawing/2014/main" xmlns="" id="{01422D1A-3F61-430E-84D4-CD50BE143807}"/>
                </a:ext>
              </a:extLst>
            </p:cNvPr>
            <p:cNvSpPr/>
            <p:nvPr/>
          </p:nvSpPr>
          <p:spPr>
            <a:xfrm>
              <a:off x="6080957" y="1971084"/>
              <a:ext cx="153784" cy="634604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st="2286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xmlns="" id="{F2780810-9DBA-43FF-90D0-26B2F5673B4A}"/>
                </a:ext>
              </a:extLst>
            </p:cNvPr>
            <p:cNvSpPr/>
            <p:nvPr/>
          </p:nvSpPr>
          <p:spPr>
            <a:xfrm>
              <a:off x="5219082" y="3567577"/>
              <a:ext cx="2737376" cy="64754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cs-CZ" sz="1800" b="1" dirty="0">
                  <a:solidFill>
                    <a:schemeClr val="tx1"/>
                  </a:solidFill>
                </a:rPr>
                <a:t>Žlázy s vnitřní sekrecí</a:t>
              </a:r>
            </a:p>
          </p:txBody>
        </p:sp>
        <p:sp>
          <p:nvSpPr>
            <p:cNvPr id="17" name="Šipka doprava 16">
              <a:extLst>
                <a:ext uri="{FF2B5EF4-FFF2-40B4-BE49-F238E27FC236}">
                  <a16:creationId xmlns:a16="http://schemas.microsoft.com/office/drawing/2014/main" xmlns="" id="{8B4E8FB5-F136-4EA5-9AFE-2BF0702C81C2}"/>
                </a:ext>
              </a:extLst>
            </p:cNvPr>
            <p:cNvSpPr/>
            <p:nvPr/>
          </p:nvSpPr>
          <p:spPr>
            <a:xfrm>
              <a:off x="7562850" y="2779713"/>
              <a:ext cx="877888" cy="193675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st="2286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9" name="Šipka dolů 18">
              <a:extLst>
                <a:ext uri="{FF2B5EF4-FFF2-40B4-BE49-F238E27FC236}">
                  <a16:creationId xmlns:a16="http://schemas.microsoft.com/office/drawing/2014/main" xmlns="" id="{06DD79FF-0295-47D3-A9E0-B2644940CF71}"/>
                </a:ext>
              </a:extLst>
            </p:cNvPr>
            <p:cNvSpPr/>
            <p:nvPr/>
          </p:nvSpPr>
          <p:spPr>
            <a:xfrm>
              <a:off x="6224973" y="3191308"/>
              <a:ext cx="163633" cy="398611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st="2286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0" name="Šipka dolů 19">
              <a:extLst>
                <a:ext uri="{FF2B5EF4-FFF2-40B4-BE49-F238E27FC236}">
                  <a16:creationId xmlns:a16="http://schemas.microsoft.com/office/drawing/2014/main" xmlns="" id="{6897F610-F734-4744-A950-89EB46F292DD}"/>
                </a:ext>
              </a:extLst>
            </p:cNvPr>
            <p:cNvSpPr/>
            <p:nvPr/>
          </p:nvSpPr>
          <p:spPr>
            <a:xfrm>
              <a:off x="6462102" y="4214366"/>
              <a:ext cx="153784" cy="634604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st="2286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cxnSp>
          <p:nvCxnSpPr>
            <p:cNvPr id="33" name="Přímá spojnice 32">
              <a:extLst>
                <a:ext uri="{FF2B5EF4-FFF2-40B4-BE49-F238E27FC236}">
                  <a16:creationId xmlns:a16="http://schemas.microsoft.com/office/drawing/2014/main" xmlns="" id="{E2243138-D752-41B7-AA6F-E1410B15065E}"/>
                </a:ext>
              </a:extLst>
            </p:cNvPr>
            <p:cNvCxnSpPr/>
            <p:nvPr/>
          </p:nvCxnSpPr>
          <p:spPr>
            <a:xfrm>
              <a:off x="5433435" y="2870831"/>
              <a:ext cx="23818" cy="95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Šipka dolů 42">
              <a:extLst>
                <a:ext uri="{FF2B5EF4-FFF2-40B4-BE49-F238E27FC236}">
                  <a16:creationId xmlns:a16="http://schemas.microsoft.com/office/drawing/2014/main" xmlns="" id="{1EAE8A5A-761A-4419-A906-E7231BDBA677}"/>
                </a:ext>
              </a:extLst>
            </p:cNvPr>
            <p:cNvSpPr/>
            <p:nvPr/>
          </p:nvSpPr>
          <p:spPr>
            <a:xfrm>
              <a:off x="6702116" y="1983527"/>
              <a:ext cx="153784" cy="634604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st="2286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1292" name="TextovéPole 1">
              <a:extLst>
                <a:ext uri="{FF2B5EF4-FFF2-40B4-BE49-F238E27FC236}">
                  <a16:creationId xmlns:a16="http://schemas.microsoft.com/office/drawing/2014/main" xmlns="" id="{4A93DDED-B1A4-4361-99EE-AF150F45F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9750" y="2078038"/>
              <a:ext cx="52228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2000"/>
                <a:t>+/-</a:t>
              </a:r>
            </a:p>
          </p:txBody>
        </p:sp>
        <p:cxnSp>
          <p:nvCxnSpPr>
            <p:cNvPr id="3" name="Pravoúhlá spojnice 2">
              <a:extLst>
                <a:ext uri="{FF2B5EF4-FFF2-40B4-BE49-F238E27FC236}">
                  <a16:creationId xmlns:a16="http://schemas.microsoft.com/office/drawing/2014/main" xmlns="" id="{0E58042C-0892-4DAF-BE12-5EEA9282F28A}"/>
                </a:ext>
              </a:extLst>
            </p:cNvPr>
            <p:cNvCxnSpPr>
              <a:endCxn id="5" idx="2"/>
            </p:cNvCxnSpPr>
            <p:nvPr/>
          </p:nvCxnSpPr>
          <p:spPr>
            <a:xfrm rot="5400000" flipH="1" flipV="1">
              <a:off x="3555679" y="2853269"/>
              <a:ext cx="2864754" cy="48110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ál 21">
              <a:extLst>
                <a:ext uri="{FF2B5EF4-FFF2-40B4-BE49-F238E27FC236}">
                  <a16:creationId xmlns:a16="http://schemas.microsoft.com/office/drawing/2014/main" xmlns="" id="{706EABD2-A5AA-4A2C-9349-CCBA305BB07E}"/>
                </a:ext>
              </a:extLst>
            </p:cNvPr>
            <p:cNvSpPr/>
            <p:nvPr/>
          </p:nvSpPr>
          <p:spPr>
            <a:xfrm>
              <a:off x="5219082" y="4864255"/>
              <a:ext cx="2737376" cy="6475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cs-CZ" sz="1800" b="1" dirty="0">
                  <a:solidFill>
                    <a:schemeClr val="tx1"/>
                  </a:solidFill>
                </a:rPr>
                <a:t>Cílová tkáň</a:t>
              </a:r>
            </a:p>
          </p:txBody>
        </p:sp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xmlns="" id="{0C22AAD0-8EAE-4473-A07A-30D4072EBC41}"/>
                </a:ext>
              </a:extLst>
            </p:cNvPr>
            <p:cNvSpPr txBox="1"/>
            <p:nvPr/>
          </p:nvSpPr>
          <p:spPr>
            <a:xfrm>
              <a:off x="4914223" y="4372248"/>
              <a:ext cx="1475071" cy="30790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400" b="1" dirty="0">
                  <a:latin typeface="Calibri" panose="020F0502020204030204" pitchFamily="34" charset="0"/>
                </a:rPr>
                <a:t>Funkční hormony</a:t>
              </a:r>
            </a:p>
          </p:txBody>
        </p: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xmlns="" id="{790B252F-FCD5-432E-AE33-3A59D84BC775}"/>
                </a:ext>
              </a:extLst>
            </p:cNvPr>
            <p:cNvCxnSpPr>
              <a:endCxn id="2" idx="1"/>
            </p:cNvCxnSpPr>
            <p:nvPr/>
          </p:nvCxnSpPr>
          <p:spPr>
            <a:xfrm>
              <a:off x="4736389" y="4526198"/>
              <a:ext cx="1778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se šipkou 23">
              <a:extLst>
                <a:ext uri="{FF2B5EF4-FFF2-40B4-BE49-F238E27FC236}">
                  <a16:creationId xmlns:a16="http://schemas.microsoft.com/office/drawing/2014/main" xmlns="" id="{A27C5F03-2EDB-4C39-8DB5-6ED8B95828AD}"/>
                </a:ext>
              </a:extLst>
            </p:cNvPr>
            <p:cNvCxnSpPr/>
            <p:nvPr/>
          </p:nvCxnSpPr>
          <p:spPr>
            <a:xfrm>
              <a:off x="4747503" y="2877179"/>
              <a:ext cx="6954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467836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ovéPole 1">
            <a:extLst>
              <a:ext uri="{FF2B5EF4-FFF2-40B4-BE49-F238E27FC236}">
                <a16:creationId xmlns:a16="http://schemas.microsoft.com/office/drawing/2014/main" xmlns="" id="{81FC659F-E398-46D4-B3A0-236625B42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338" y="147638"/>
            <a:ext cx="1431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latin typeface="Calibri" panose="020F0502020204030204" pitchFamily="34" charset="0"/>
              </a:rPr>
              <a:t>Serotonin</a:t>
            </a:r>
          </a:p>
        </p:txBody>
      </p:sp>
      <p:sp>
        <p:nvSpPr>
          <p:cNvPr id="44035" name="TextovéPole 3">
            <a:extLst>
              <a:ext uri="{FF2B5EF4-FFF2-40B4-BE49-F238E27FC236}">
                <a16:creationId xmlns:a16="http://schemas.microsoft.com/office/drawing/2014/main" xmlns="" id="{67D228C7-7891-4176-84D4-E76B85272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661988"/>
            <a:ext cx="3952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>
                <a:latin typeface="Calibri" panose="020F0502020204030204" pitchFamily="34" charset="0"/>
              </a:rPr>
              <a:t>neurortansmiter, parakrinní hormon</a:t>
            </a:r>
          </a:p>
        </p:txBody>
      </p:sp>
      <p:sp>
        <p:nvSpPr>
          <p:cNvPr id="44036" name="Obdélník 4">
            <a:extLst>
              <a:ext uri="{FF2B5EF4-FFF2-40B4-BE49-F238E27FC236}">
                <a16:creationId xmlns:a16="http://schemas.microsoft.com/office/drawing/2014/main" xmlns="" id="{966D59E1-C98F-49BC-B8D6-E7D96BF2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508500"/>
            <a:ext cx="45354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altLang="cs-CZ" sz="1800">
                <a:latin typeface="Calibri" panose="020F0502020204030204" pitchFamily="34" charset="0"/>
              </a:rPr>
              <a:t>uvolňuje se při zánětech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>
                <a:latin typeface="Calibri" panose="020F0502020204030204" pitchFamily="34" charset="0"/>
              </a:rPr>
              <a:t>uvolňuje se při rozpadu krevních destiček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>
                <a:latin typeface="Calibri" panose="020F0502020204030204" pitchFamily="34" charset="0"/>
              </a:rPr>
              <a:t>ovlivňuje kontrakci střev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7A9ACDE6-6A42-4834-B161-CC4802D16283}"/>
              </a:ext>
            </a:extLst>
          </p:cNvPr>
          <p:cNvSpPr/>
          <p:nvPr/>
        </p:nvSpPr>
        <p:spPr>
          <a:xfrm>
            <a:off x="419100" y="2905125"/>
            <a:ext cx="287338" cy="334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dirty="0">
                <a:solidFill>
                  <a:schemeClr val="tx1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44038" name="Obdélník 12">
            <a:extLst>
              <a:ext uri="{FF2B5EF4-FFF2-40B4-BE49-F238E27FC236}">
                <a16:creationId xmlns:a16="http://schemas.microsoft.com/office/drawing/2014/main" xmlns="" id="{B32659E3-D0AF-4160-93B7-A19EF6ACC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438" y="2894013"/>
            <a:ext cx="56896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>
                <a:solidFill>
                  <a:srgbClr val="231F20"/>
                </a:solidFill>
                <a:latin typeface="Calibri" panose="020F0502020204030204" pitchFamily="34" charset="0"/>
              </a:rPr>
              <a:t>Tryptofan-5-monooxygenasa </a:t>
            </a: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[Fe</a:t>
            </a:r>
            <a:r>
              <a:rPr lang="cs-CZ" altLang="cs-CZ" sz="2000" baseline="30000">
                <a:solidFill>
                  <a:srgbClr val="000000"/>
                </a:solidFill>
                <a:latin typeface="Calibri" panose="020F0502020204030204" pitchFamily="34" charset="0"/>
              </a:rPr>
              <a:t>2+</a:t>
            </a: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] </a:t>
            </a:r>
            <a:r>
              <a:rPr lang="cs-CZ" altLang="cs-CZ" sz="2000" i="1">
                <a:solidFill>
                  <a:srgbClr val="000000"/>
                </a:solidFill>
                <a:latin typeface="Calibri" panose="020F0502020204030204" pitchFamily="34" charset="0"/>
              </a:rPr>
              <a:t>EC 1.14.16.4</a:t>
            </a:r>
            <a:endParaRPr lang="cs-CZ" altLang="cs-CZ" sz="2000">
              <a:latin typeface="Calibri" panose="020F0502020204030204" pitchFamily="34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12DD4860-0122-4A42-9514-CFA089823211}"/>
              </a:ext>
            </a:extLst>
          </p:cNvPr>
          <p:cNvSpPr/>
          <p:nvPr/>
        </p:nvSpPr>
        <p:spPr>
          <a:xfrm>
            <a:off x="419100" y="3406775"/>
            <a:ext cx="287338" cy="3349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dirty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44040" name="Obdélník 14">
            <a:extLst>
              <a:ext uri="{FF2B5EF4-FFF2-40B4-BE49-F238E27FC236}">
                <a16:creationId xmlns:a16="http://schemas.microsoft.com/office/drawing/2014/main" xmlns="" id="{1FCC4492-A164-43C2-949D-557A7E946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438" y="3379788"/>
            <a:ext cx="4416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>
                <a:solidFill>
                  <a:srgbClr val="231F20"/>
                </a:solidFill>
                <a:latin typeface="Calibri" panose="020F0502020204030204" pitchFamily="34" charset="0"/>
              </a:rPr>
              <a:t>5-HTP-dekarboxylasa [PLP] </a:t>
            </a:r>
            <a:r>
              <a:rPr lang="cs-CZ" altLang="cs-CZ" sz="2000" i="1">
                <a:solidFill>
                  <a:srgbClr val="231F20"/>
                </a:solidFill>
                <a:latin typeface="Calibri" panose="020F0502020204030204" pitchFamily="34" charset="0"/>
              </a:rPr>
              <a:t>EC 4.1.1.28</a:t>
            </a:r>
            <a:endParaRPr lang="cs-CZ" altLang="cs-CZ" sz="2000" i="1">
              <a:latin typeface="Calibri" panose="020F0502020204030204" pitchFamily="34" charset="0"/>
            </a:endParaRPr>
          </a:p>
        </p:txBody>
      </p:sp>
      <p:grpSp>
        <p:nvGrpSpPr>
          <p:cNvPr id="44041" name="Skupina 24">
            <a:extLst>
              <a:ext uri="{FF2B5EF4-FFF2-40B4-BE49-F238E27FC236}">
                <a16:creationId xmlns:a16="http://schemas.microsoft.com/office/drawing/2014/main" xmlns="" id="{E967CFB0-1043-4DEC-BCF0-53C88BF2E62E}"/>
              </a:ext>
            </a:extLst>
          </p:cNvPr>
          <p:cNvGrpSpPr>
            <a:grpSpLocks/>
          </p:cNvGrpSpPr>
          <p:nvPr/>
        </p:nvGrpSpPr>
        <p:grpSpPr bwMode="auto">
          <a:xfrm>
            <a:off x="320675" y="995363"/>
            <a:ext cx="6075363" cy="1776412"/>
            <a:chOff x="323528" y="1045099"/>
            <a:chExt cx="6075363" cy="1775846"/>
          </a:xfrm>
        </p:grpSpPr>
        <p:graphicFrame>
          <p:nvGraphicFramePr>
            <p:cNvPr id="44042" name="Objekt 10">
              <a:extLst>
                <a:ext uri="{FF2B5EF4-FFF2-40B4-BE49-F238E27FC236}">
                  <a16:creationId xmlns:a16="http://schemas.microsoft.com/office/drawing/2014/main" xmlns="" id="{14237FBE-70AA-42A7-A570-1CC3A6CFB9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3528" y="1045099"/>
            <a:ext cx="6075363" cy="15409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8" name="CS ChemDraw Drawing" r:id="rId6" imgW="6075988" imgH="1541660" progId="ChemDraw.Document.6.0">
                    <p:embed/>
                  </p:oleObj>
                </mc:Choice>
                <mc:Fallback>
                  <p:oleObj name="CS ChemDraw Drawing" r:id="rId6" imgW="6075988" imgH="1541660" progId="ChemDraw.Document.6.0">
                    <p:embed/>
                    <p:pic>
                      <p:nvPicPr>
                        <p:cNvPr id="0" name="Objek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528" y="1045099"/>
                          <a:ext cx="6075363" cy="1540971"/>
                        </a:xfrm>
                        <a:prstGeom prst="rect">
                          <a:avLst/>
                        </a:prstGeom>
                        <a:solidFill>
                          <a:srgbClr val="CCE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xmlns="" id="{953E2342-8049-41F7-A09C-159F783EEC9E}"/>
                </a:ext>
              </a:extLst>
            </p:cNvPr>
            <p:cNvSpPr/>
            <p:nvPr/>
          </p:nvSpPr>
          <p:spPr>
            <a:xfrm>
              <a:off x="1830066" y="1952860"/>
              <a:ext cx="215900" cy="242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cs-CZ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xmlns="" id="{9454A67D-BD4B-45DD-8401-21444DC2E02B}"/>
                </a:ext>
              </a:extLst>
            </p:cNvPr>
            <p:cNvSpPr/>
            <p:nvPr/>
          </p:nvSpPr>
          <p:spPr>
            <a:xfrm>
              <a:off x="4060503" y="1952860"/>
              <a:ext cx="215900" cy="26820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cs-CZ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xmlns="" id="{6404F2A3-BDB4-4CD4-A5F3-D2DE9BE56133}"/>
                </a:ext>
              </a:extLst>
            </p:cNvPr>
            <p:cNvSpPr txBox="1"/>
            <p:nvPr/>
          </p:nvSpPr>
          <p:spPr>
            <a:xfrm>
              <a:off x="448941" y="2446414"/>
              <a:ext cx="701675" cy="3697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cap="small" dirty="0"/>
                <a:t>l</a:t>
              </a:r>
              <a:r>
                <a:rPr lang="cs-CZ" sz="1800" dirty="0"/>
                <a:t>-Trp</a:t>
              </a:r>
            </a:p>
          </p:txBody>
        </p:sp>
        <p:sp>
          <p:nvSpPr>
            <p:cNvPr id="44046" name="TextovéPole 20">
              <a:extLst>
                <a:ext uri="{FF2B5EF4-FFF2-40B4-BE49-F238E27FC236}">
                  <a16:creationId xmlns:a16="http://schemas.microsoft.com/office/drawing/2014/main" xmlns="" id="{58084D63-E0D1-43A3-9C61-3322CF6B26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6853" y="2451613"/>
              <a:ext cx="20954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800"/>
                <a:t>5-hydroxytryptofan</a:t>
              </a:r>
            </a:p>
          </p:txBody>
        </p:sp>
        <p:sp>
          <p:nvSpPr>
            <p:cNvPr id="44047" name="TextovéPole 21">
              <a:extLst>
                <a:ext uri="{FF2B5EF4-FFF2-40B4-BE49-F238E27FC236}">
                  <a16:creationId xmlns:a16="http://schemas.microsoft.com/office/drawing/2014/main" xmlns="" id="{83D5D979-E338-46D2-98B1-2268727475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8671" y="2439012"/>
              <a:ext cx="11336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800"/>
                <a:t>serotonin</a:t>
              </a:r>
            </a:p>
          </p:txBody>
        </p:sp>
      </p:grp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32240" y="369774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kt 10">
            <a:extLst>
              <a:ext uri="{FF2B5EF4-FFF2-40B4-BE49-F238E27FC236}">
                <a16:creationId xmlns:a16="http://schemas.microsoft.com/office/drawing/2014/main" xmlns="" id="{6F25C5E2-1DE4-4777-A640-728BF84683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0388" y="819150"/>
          <a:ext cx="6364287" cy="12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CS ChemDraw Drawing" r:id="rId5" imgW="6364016" imgH="1261548" progId="ChemDraw.Document.6.0">
                  <p:embed/>
                </p:oleObj>
              </mc:Choice>
              <mc:Fallback>
                <p:oleObj name="CS ChemDraw Drawing" r:id="rId5" imgW="6364016" imgH="1261548" progId="ChemDraw.Document.6.0">
                  <p:embed/>
                  <p:pic>
                    <p:nvPicPr>
                      <p:cNvPr id="0" name="Objek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388" y="819150"/>
                        <a:ext cx="6364287" cy="1262063"/>
                      </a:xfrm>
                      <a:prstGeom prst="rect">
                        <a:avLst/>
                      </a:prstGeom>
                      <a:solidFill>
                        <a:srgbClr val="CCE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3" name="Obdélník 2">
            <a:extLst>
              <a:ext uri="{FF2B5EF4-FFF2-40B4-BE49-F238E27FC236}">
                <a16:creationId xmlns:a16="http://schemas.microsoft.com/office/drawing/2014/main" xmlns="" id="{CB988585-20C1-4C3E-9517-6AC62ADC6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3429000"/>
            <a:ext cx="8064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altLang="cs-CZ" sz="2000">
                <a:latin typeface="Calibri" panose="020F0502020204030204" pitchFamily="34" charset="0"/>
              </a:rPr>
              <a:t>produkován epifýzou hlavně v noci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>
                <a:latin typeface="Calibri" panose="020F0502020204030204" pitchFamily="34" charset="0"/>
              </a:rPr>
              <a:t>reguluje a způsobuje pocit únavy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>
                <a:latin typeface="Calibri" panose="020F0502020204030204" pitchFamily="34" charset="0"/>
              </a:rPr>
              <a:t>řídí denní rytmy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F5BA0F4B-EBA7-415F-9441-A6AEE5AA3387}"/>
              </a:ext>
            </a:extLst>
          </p:cNvPr>
          <p:cNvSpPr/>
          <p:nvPr/>
        </p:nvSpPr>
        <p:spPr>
          <a:xfrm>
            <a:off x="2125663" y="1266825"/>
            <a:ext cx="288925" cy="3333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dirty="0">
                <a:solidFill>
                  <a:schemeClr val="tx1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46085" name="Obdélník 4">
            <a:extLst>
              <a:ext uri="{FF2B5EF4-FFF2-40B4-BE49-F238E27FC236}">
                <a16:creationId xmlns:a16="http://schemas.microsoft.com/office/drawing/2014/main" xmlns="" id="{87AF59F8-0352-4199-A2FE-726CFF5CD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313" y="2228850"/>
            <a:ext cx="5688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>
                <a:solidFill>
                  <a:srgbClr val="231F20"/>
                </a:solidFill>
                <a:latin typeface="Calibri" panose="020F0502020204030204" pitchFamily="34" charset="0"/>
              </a:rPr>
              <a:t>Serotonin-N-acetyltransferasa</a:t>
            </a: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i="1">
                <a:solidFill>
                  <a:srgbClr val="000000"/>
                </a:solidFill>
                <a:latin typeface="Calibri" panose="020F0502020204030204" pitchFamily="34" charset="0"/>
              </a:rPr>
              <a:t>EC 2.3.1.87</a:t>
            </a:r>
            <a:endParaRPr lang="cs-CZ" altLang="cs-CZ" sz="2000">
              <a:latin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21CFCF24-CDA7-4521-A7D9-A91CB28FBA5E}"/>
              </a:ext>
            </a:extLst>
          </p:cNvPr>
          <p:cNvSpPr/>
          <p:nvPr/>
        </p:nvSpPr>
        <p:spPr>
          <a:xfrm>
            <a:off x="560388" y="2768600"/>
            <a:ext cx="288925" cy="3333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dirty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46087" name="Obdélník 6">
            <a:extLst>
              <a:ext uri="{FF2B5EF4-FFF2-40B4-BE49-F238E27FC236}">
                <a16:creationId xmlns:a16="http://schemas.microsoft.com/office/drawing/2014/main" xmlns="" id="{2B43C621-2A8C-42A4-9CB1-E2DE8B9B1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313" y="2741613"/>
            <a:ext cx="5327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>
                <a:solidFill>
                  <a:srgbClr val="231F20"/>
                </a:solidFill>
                <a:latin typeface="Calibri" panose="020F0502020204030204" pitchFamily="34" charset="0"/>
              </a:rPr>
              <a:t>Acetylserotonin-O-methyltransferasa </a:t>
            </a:r>
            <a:r>
              <a:rPr lang="cs-CZ" altLang="cs-CZ" sz="2000" i="1">
                <a:solidFill>
                  <a:srgbClr val="231F20"/>
                </a:solidFill>
                <a:latin typeface="Calibri" panose="020F0502020204030204" pitchFamily="34" charset="0"/>
              </a:rPr>
              <a:t>EC 2.1.1.4 </a:t>
            </a:r>
            <a:endParaRPr lang="cs-CZ" altLang="cs-CZ" sz="2000" i="1">
              <a:latin typeface="Calibri" panose="020F050202020403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A648BCCC-8AB9-474B-BE1A-813DE4706EAA}"/>
              </a:ext>
            </a:extLst>
          </p:cNvPr>
          <p:cNvSpPr/>
          <p:nvPr/>
        </p:nvSpPr>
        <p:spPr>
          <a:xfrm>
            <a:off x="560388" y="2284413"/>
            <a:ext cx="288925" cy="333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dirty="0">
                <a:solidFill>
                  <a:schemeClr val="tx1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EC779E1D-1224-4347-9E00-5DAA92589310}"/>
              </a:ext>
            </a:extLst>
          </p:cNvPr>
          <p:cNvSpPr/>
          <p:nvPr/>
        </p:nvSpPr>
        <p:spPr>
          <a:xfrm>
            <a:off x="4314825" y="1309688"/>
            <a:ext cx="288925" cy="3349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dirty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46090" name="TextovéPole 13">
            <a:extLst>
              <a:ext uri="{FF2B5EF4-FFF2-40B4-BE49-F238E27FC236}">
                <a16:creationId xmlns:a16="http://schemas.microsoft.com/office/drawing/2014/main" xmlns="" id="{6463DD2C-3520-41C0-AD32-445FF42BF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138" y="92075"/>
            <a:ext cx="1520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latin typeface="Calibri" panose="020F0502020204030204" pitchFamily="34" charset="0"/>
              </a:rPr>
              <a:t>Melatonin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304" y="45283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bdélník 1">
            <a:extLst>
              <a:ext uri="{FF2B5EF4-FFF2-40B4-BE49-F238E27FC236}">
                <a16:creationId xmlns:a16="http://schemas.microsoft.com/office/drawing/2014/main" xmlns="" id="{04A52344-7AA8-4BF5-B662-047A82E03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88913"/>
            <a:ext cx="2590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solidFill>
                  <a:srgbClr val="92D050"/>
                </a:solidFill>
                <a:latin typeface="Calibri" panose="020F0502020204030204" pitchFamily="34" charset="0"/>
              </a:rPr>
              <a:t>Peptidy a bílkoviny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F3A4B9B-A0D7-4A6C-A256-A0B4B917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908050"/>
            <a:ext cx="8326438" cy="620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lvl="1" indent="0">
              <a:buFontTx/>
              <a:buNone/>
              <a:defRPr/>
            </a:pPr>
            <a:r>
              <a:rPr lang="cs-CZ" altLang="cs-CZ" sz="2000" dirty="0">
                <a:latin typeface="Calibri" panose="020F0502020204030204" pitchFamily="34" charset="0"/>
              </a:rPr>
              <a:t>Často syntetizovány ve formě </a:t>
            </a:r>
            <a:r>
              <a:rPr lang="cs-CZ" altLang="cs-CZ" sz="2000" dirty="0" err="1">
                <a:latin typeface="Calibri" panose="020F0502020204030204" pitchFamily="34" charset="0"/>
              </a:rPr>
              <a:t>prohormonů</a:t>
            </a:r>
            <a:r>
              <a:rPr lang="cs-CZ" altLang="cs-CZ" sz="2000" dirty="0">
                <a:latin typeface="Calibri" panose="020F0502020204030204" pitchFamily="34" charset="0"/>
              </a:rPr>
              <a:t> - aktivace před nebo po sekreci</a:t>
            </a:r>
          </a:p>
          <a:p>
            <a:pPr marL="1238250" lvl="2" indent="-304800">
              <a:lnSpc>
                <a:spcPct val="90000"/>
              </a:lnSpc>
              <a:defRPr/>
            </a:pPr>
            <a:endParaRPr lang="cs-CZ" altLang="cs-CZ" sz="2000" dirty="0">
              <a:latin typeface="Calibri" panose="020F0502020204030204" pitchFamily="34" charset="0"/>
            </a:endParaRPr>
          </a:p>
          <a:p>
            <a:pPr marL="533400" lvl="1" indent="0">
              <a:lnSpc>
                <a:spcPct val="90000"/>
              </a:lnSpc>
              <a:buFontTx/>
              <a:buNone/>
              <a:defRPr/>
            </a:pPr>
            <a:endParaRPr lang="en-US" altLang="cs-CZ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184275" lvl="2">
              <a:lnSpc>
                <a:spcPct val="90000"/>
              </a:lnSpc>
              <a:defRPr/>
            </a:pPr>
            <a:r>
              <a:rPr lang="cs-CZ" altLang="cs-CZ" sz="2000" b="1" dirty="0">
                <a:latin typeface="Calibri" panose="020F0502020204030204" pitchFamily="34" charset="0"/>
              </a:rPr>
              <a:t>Krátké peptidy</a:t>
            </a:r>
            <a:endParaRPr lang="en-US" altLang="cs-CZ" sz="2000" dirty="0"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defRPr/>
            </a:pPr>
            <a:r>
              <a:rPr lang="cs-CZ" altLang="cs-CZ" i="1" dirty="0">
                <a:latin typeface="Calibri" panose="020F0502020204030204" pitchFamily="34" charset="0"/>
              </a:rPr>
              <a:t>např. a</a:t>
            </a:r>
            <a:r>
              <a:rPr lang="en-US" altLang="cs-CZ" i="1" dirty="0" err="1">
                <a:latin typeface="Calibri" panose="020F0502020204030204" pitchFamily="34" charset="0"/>
              </a:rPr>
              <a:t>ntidiuretic</a:t>
            </a:r>
            <a:r>
              <a:rPr lang="cs-CZ" altLang="cs-CZ" i="1" dirty="0" err="1">
                <a:latin typeface="Calibri" panose="020F0502020204030204" pitchFamily="34" charset="0"/>
              </a:rPr>
              <a:t>ký</a:t>
            </a:r>
            <a:r>
              <a:rPr lang="en-US" altLang="cs-CZ" i="1" dirty="0">
                <a:latin typeface="Calibri" panose="020F0502020204030204" pitchFamily="34" charset="0"/>
              </a:rPr>
              <a:t> </a:t>
            </a:r>
            <a:r>
              <a:rPr lang="en-US" altLang="cs-CZ" i="1" dirty="0" err="1">
                <a:latin typeface="Calibri" panose="020F0502020204030204" pitchFamily="34" charset="0"/>
              </a:rPr>
              <a:t>hormon</a:t>
            </a:r>
            <a:r>
              <a:rPr lang="en-US" altLang="cs-CZ" i="1" dirty="0">
                <a:latin typeface="Calibri" panose="020F0502020204030204" pitchFamily="34" charset="0"/>
              </a:rPr>
              <a:t> </a:t>
            </a:r>
            <a:r>
              <a:rPr lang="en-US" altLang="cs-CZ" dirty="0">
                <a:latin typeface="Calibri" panose="020F0502020204030204" pitchFamily="34" charset="0"/>
              </a:rPr>
              <a:t>(ADH)</a:t>
            </a:r>
            <a:r>
              <a:rPr lang="cs-CZ" altLang="cs-CZ" i="1" dirty="0">
                <a:latin typeface="Calibri" panose="020F0502020204030204" pitchFamily="34" charset="0"/>
              </a:rPr>
              <a:t>, </a:t>
            </a:r>
            <a:r>
              <a:rPr lang="en-US" altLang="cs-CZ" i="1" dirty="0">
                <a:latin typeface="Calibri" panose="020F0502020204030204" pitchFamily="34" charset="0"/>
              </a:rPr>
              <a:t>oxytocin </a:t>
            </a:r>
            <a:r>
              <a:rPr lang="en-US" altLang="cs-CZ" dirty="0">
                <a:latin typeface="Calibri" panose="020F0502020204030204" pitchFamily="34" charset="0"/>
              </a:rPr>
              <a:t>(OXT) (</a:t>
            </a:r>
            <a:r>
              <a:rPr lang="cs-CZ" altLang="cs-CZ" dirty="0">
                <a:latin typeface="Calibri" panose="020F0502020204030204" pitchFamily="34" charset="0"/>
              </a:rPr>
              <a:t>9 AK</a:t>
            </a:r>
            <a:r>
              <a:rPr lang="en-US" altLang="cs-CZ" dirty="0">
                <a:latin typeface="Calibri" panose="020F0502020204030204" pitchFamily="34" charset="0"/>
              </a:rPr>
              <a:t>)</a:t>
            </a:r>
          </a:p>
          <a:p>
            <a:pPr marL="1184275" lvl="2">
              <a:lnSpc>
                <a:spcPct val="90000"/>
              </a:lnSpc>
              <a:defRPr/>
            </a:pPr>
            <a:r>
              <a:rPr lang="cs-CZ" altLang="cs-CZ" sz="2000" b="1" dirty="0">
                <a:latin typeface="Calibri" panose="020F0502020204030204" pitchFamily="34" charset="0"/>
              </a:rPr>
              <a:t>Proteiny</a:t>
            </a:r>
            <a:endParaRPr lang="en-US" altLang="cs-CZ" sz="2000" b="1" dirty="0"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defRPr/>
            </a:pPr>
            <a:r>
              <a:rPr lang="cs-CZ" altLang="cs-CZ" i="1" dirty="0">
                <a:latin typeface="Calibri" panose="020F0502020204030204" pitchFamily="34" charset="0"/>
              </a:rPr>
              <a:t>např. růstový hormon </a:t>
            </a:r>
            <a:r>
              <a:rPr lang="en-US" altLang="cs-CZ" dirty="0">
                <a:latin typeface="Calibri" panose="020F0502020204030204" pitchFamily="34" charset="0"/>
              </a:rPr>
              <a:t>(GH; 191 </a:t>
            </a:r>
            <a:r>
              <a:rPr lang="cs-CZ" altLang="cs-CZ" dirty="0">
                <a:latin typeface="Calibri" panose="020F0502020204030204" pitchFamily="34" charset="0"/>
              </a:rPr>
              <a:t>AK</a:t>
            </a:r>
            <a:r>
              <a:rPr lang="en-US" altLang="cs-CZ" dirty="0">
                <a:latin typeface="Calibri" panose="020F0502020204030204" pitchFamily="34" charset="0"/>
              </a:rPr>
              <a:t>)</a:t>
            </a:r>
            <a:r>
              <a:rPr lang="cs-CZ" altLang="cs-CZ" dirty="0">
                <a:latin typeface="Calibri" panose="020F0502020204030204" pitchFamily="34" charset="0"/>
              </a:rPr>
              <a:t>,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i="1" dirty="0">
                <a:latin typeface="Calibri" panose="020F0502020204030204" pitchFamily="34" charset="0"/>
              </a:rPr>
              <a:t>prolactin </a:t>
            </a:r>
            <a:r>
              <a:rPr lang="en-US" altLang="cs-CZ" dirty="0">
                <a:latin typeface="Calibri" panose="020F0502020204030204" pitchFamily="34" charset="0"/>
              </a:rPr>
              <a:t>(PRL; 198 </a:t>
            </a:r>
            <a:r>
              <a:rPr lang="cs-CZ" altLang="cs-CZ" dirty="0">
                <a:latin typeface="Calibri" panose="020F0502020204030204" pitchFamily="34" charset="0"/>
              </a:rPr>
              <a:t>AK</a:t>
            </a:r>
            <a:r>
              <a:rPr lang="en-US" altLang="cs-CZ" dirty="0">
                <a:latin typeface="Calibri" panose="020F0502020204030204" pitchFamily="34" charset="0"/>
              </a:rPr>
              <a:t>)</a:t>
            </a:r>
          </a:p>
          <a:p>
            <a:pPr lvl="2">
              <a:defRPr/>
            </a:pPr>
            <a:r>
              <a:rPr lang="cs-CZ" altLang="cs-CZ" sz="2000" b="1" dirty="0">
                <a:latin typeface="Calibri" panose="020F0502020204030204" pitchFamily="34" charset="0"/>
              </a:rPr>
              <a:t>Glykoproteiny - proteiny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b="1" dirty="0">
                <a:latin typeface="Calibri" panose="020F0502020204030204" pitchFamily="34" charset="0"/>
              </a:rPr>
              <a:t>se sacharidovým řetězcem</a:t>
            </a:r>
            <a:endParaRPr lang="en-US" altLang="cs-CZ" sz="2000" b="1" dirty="0">
              <a:latin typeface="Calibri" panose="020F0502020204030204" pitchFamily="34" charset="0"/>
            </a:endParaRPr>
          </a:p>
          <a:p>
            <a:pPr lvl="3">
              <a:defRPr/>
            </a:pPr>
            <a:r>
              <a:rPr lang="cs-CZ" altLang="cs-CZ" i="1" dirty="0" err="1">
                <a:latin typeface="Calibri" panose="020F0502020204030204" pitchFamily="34" charset="0"/>
              </a:rPr>
              <a:t>t</a:t>
            </a:r>
            <a:r>
              <a:rPr lang="en-US" altLang="cs-CZ" i="1" dirty="0" err="1">
                <a:latin typeface="Calibri" panose="020F0502020204030204" pitchFamily="34" charset="0"/>
              </a:rPr>
              <a:t>hyr</a:t>
            </a:r>
            <a:r>
              <a:rPr lang="cs-CZ" altLang="cs-CZ" i="1" dirty="0" err="1">
                <a:latin typeface="Calibri" panose="020F0502020204030204" pitchFamily="34" charset="0"/>
              </a:rPr>
              <a:t>eotropin</a:t>
            </a:r>
            <a:r>
              <a:rPr lang="en-US" altLang="cs-CZ" i="1" dirty="0">
                <a:latin typeface="Calibri" panose="020F0502020204030204" pitchFamily="34" charset="0"/>
              </a:rPr>
              <a:t> </a:t>
            </a:r>
            <a:r>
              <a:rPr lang="en-US" altLang="cs-CZ" dirty="0">
                <a:latin typeface="Calibri" panose="020F0502020204030204" pitchFamily="34" charset="0"/>
              </a:rPr>
              <a:t>(TSH)</a:t>
            </a:r>
          </a:p>
          <a:p>
            <a:pPr lvl="3">
              <a:defRPr/>
            </a:pPr>
            <a:r>
              <a:rPr lang="cs-CZ" altLang="cs-CZ" i="1" dirty="0" err="1">
                <a:latin typeface="Calibri" panose="020F0502020204030204" pitchFamily="34" charset="0"/>
              </a:rPr>
              <a:t>l</a:t>
            </a:r>
            <a:r>
              <a:rPr lang="en-US" altLang="cs-CZ" i="1" dirty="0" err="1">
                <a:latin typeface="Calibri" panose="020F0502020204030204" pitchFamily="34" charset="0"/>
              </a:rPr>
              <a:t>uteiniz</a:t>
            </a:r>
            <a:r>
              <a:rPr lang="cs-CZ" altLang="cs-CZ" i="1" dirty="0" err="1">
                <a:latin typeface="Calibri" panose="020F0502020204030204" pitchFamily="34" charset="0"/>
              </a:rPr>
              <a:t>ační</a:t>
            </a:r>
            <a:r>
              <a:rPr lang="en-US" altLang="cs-CZ" i="1" dirty="0">
                <a:latin typeface="Calibri" panose="020F0502020204030204" pitchFamily="34" charset="0"/>
              </a:rPr>
              <a:t> </a:t>
            </a:r>
            <a:r>
              <a:rPr lang="en-US" altLang="cs-CZ" i="1" dirty="0" err="1">
                <a:latin typeface="Calibri" panose="020F0502020204030204" pitchFamily="34" charset="0"/>
              </a:rPr>
              <a:t>hormon</a:t>
            </a:r>
            <a:r>
              <a:rPr lang="en-US" altLang="cs-CZ" i="1" dirty="0">
                <a:latin typeface="Calibri" panose="020F0502020204030204" pitchFamily="34" charset="0"/>
              </a:rPr>
              <a:t> (LH)</a:t>
            </a:r>
          </a:p>
          <a:p>
            <a:pPr lvl="3">
              <a:defRPr/>
            </a:pPr>
            <a:r>
              <a:rPr lang="cs-CZ" altLang="cs-CZ" i="1" dirty="0" err="1">
                <a:latin typeface="Calibri" panose="020F0502020204030204" pitchFamily="34" charset="0"/>
              </a:rPr>
              <a:t>f</a:t>
            </a:r>
            <a:r>
              <a:rPr lang="en-US" altLang="cs-CZ" i="1" dirty="0" err="1">
                <a:latin typeface="Calibri" panose="020F0502020204030204" pitchFamily="34" charset="0"/>
              </a:rPr>
              <a:t>ol</a:t>
            </a:r>
            <a:r>
              <a:rPr lang="cs-CZ" altLang="cs-CZ" i="1" dirty="0" err="1">
                <a:latin typeface="Calibri" panose="020F0502020204030204" pitchFamily="34" charset="0"/>
              </a:rPr>
              <a:t>ikuly</a:t>
            </a:r>
            <a:r>
              <a:rPr lang="cs-CZ" altLang="cs-CZ" i="1" dirty="0">
                <a:latin typeface="Calibri" panose="020F0502020204030204" pitchFamily="34" charset="0"/>
              </a:rPr>
              <a:t> stimulující hormon</a:t>
            </a:r>
            <a:r>
              <a:rPr lang="en-US" altLang="cs-CZ" i="1" dirty="0">
                <a:latin typeface="Calibri" panose="020F0502020204030204" pitchFamily="34" charset="0"/>
              </a:rPr>
              <a:t> (FSH)</a:t>
            </a:r>
            <a:endParaRPr lang="en-US" altLang="cs-CZ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45811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xmlns="" id="{694FF3C1-6D2D-43AE-9542-A2985C1159F5}"/>
              </a:ext>
            </a:extLst>
          </p:cNvPr>
          <p:cNvGraphicFramePr>
            <a:graphicFrameLocks noGrp="1"/>
          </p:cNvGraphicFramePr>
          <p:nvPr/>
        </p:nvGraphicFramePr>
        <p:xfrm>
          <a:off x="0" y="115888"/>
          <a:ext cx="9166225" cy="628173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138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601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922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5767">
                <a:tc>
                  <a:txBody>
                    <a:bodyPr/>
                    <a:lstStyle/>
                    <a:p>
                      <a:r>
                        <a:rPr lang="cs-CZ" sz="1800" b="1" dirty="0">
                          <a:latin typeface="Calibri" panose="020F0502020204030204" pitchFamily="34" charset="0"/>
                        </a:rPr>
                        <a:t>Produkující žláza</a:t>
                      </a: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latin typeface="Calibri" panose="020F0502020204030204" pitchFamily="34" charset="0"/>
                        </a:rPr>
                        <a:t>Hormon</a:t>
                      </a: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latin typeface="Calibri" panose="020F0502020204030204" pitchFamily="34" charset="0"/>
                        </a:rPr>
                        <a:t>Fyziologické účinky </a:t>
                      </a:r>
                    </a:p>
                  </a:txBody>
                  <a:tcPr marL="91443" marR="91443" marT="45718" marB="4571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607"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latin typeface="Calibri" panose="020F0502020204030204" pitchFamily="34" charset="0"/>
                        </a:rPr>
                        <a:t>Hypothalamus</a:t>
                      </a:r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liberiny</a:t>
                      </a:r>
                      <a:r>
                        <a:rPr lang="cs-CZ" sz="1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cs-CZ" sz="1400" b="1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statiny</a:t>
                      </a:r>
                      <a:r>
                        <a:rPr lang="cs-CZ" sz="1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Calibri" panose="020F0502020204030204" pitchFamily="34" charset="0"/>
                        </a:rPr>
                        <a:t>uvolňují hormony (resp. blokují uvolňování hormonů) z </a:t>
                      </a:r>
                      <a:r>
                        <a:rPr lang="cs-CZ" sz="1400" dirty="0" err="1">
                          <a:latin typeface="Calibri" panose="020F0502020204030204" pitchFamily="34" charset="0"/>
                        </a:rPr>
                        <a:t>adenohypofysy</a:t>
                      </a:r>
                      <a:r>
                        <a:rPr lang="cs-CZ" sz="1400" dirty="0"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1443" marR="91443" marT="45718" marB="4571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055">
                <a:tc>
                  <a:txBody>
                    <a:bodyPr/>
                    <a:lstStyle/>
                    <a:p>
                      <a:r>
                        <a:rPr lang="cs-CZ" sz="1400" b="1" dirty="0">
                          <a:latin typeface="Calibri" panose="020F0502020204030204" pitchFamily="34" charset="0"/>
                        </a:rPr>
                        <a:t>Neurohypofýza</a:t>
                      </a: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oxytocin</a:t>
                      </a: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latin typeface="Calibri" panose="020F0502020204030204" pitchFamily="34" charset="0"/>
                        </a:rPr>
                        <a:t>stahy hladkého svalstva (děloha, mléčná žláza, „hormon lásky“) </a:t>
                      </a:r>
                    </a:p>
                  </a:txBody>
                  <a:tcPr marL="91443" marR="91443" marT="45718" marB="4571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4805">
                <a:tc>
                  <a:txBody>
                    <a:bodyPr/>
                    <a:lstStyle/>
                    <a:p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vasopresin (ADH) </a:t>
                      </a: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latin typeface="Calibri" panose="020F0502020204030204" pitchFamily="34" charset="0"/>
                        </a:rPr>
                        <a:t>zadržování vody, zvyšování krevního tlaku </a:t>
                      </a:r>
                    </a:p>
                  </a:txBody>
                  <a:tcPr marL="91443" marR="91443" marT="45718" marB="4571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23">
                <a:tc>
                  <a:txBody>
                    <a:bodyPr/>
                    <a:lstStyle/>
                    <a:p>
                      <a:r>
                        <a:rPr lang="cs-CZ" sz="1400" b="1" dirty="0">
                          <a:latin typeface="Calibri" panose="020F0502020204030204" pitchFamily="34" charset="0"/>
                        </a:rPr>
                        <a:t>Adenohypofýza</a:t>
                      </a: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kortikotropin (ACTH) </a:t>
                      </a: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Calibri" panose="020F0502020204030204" pitchFamily="34" charset="0"/>
                        </a:rPr>
                        <a:t>stimulace vylučování steroidních hormonů z kůry nadledvinek </a:t>
                      </a:r>
                    </a:p>
                  </a:txBody>
                  <a:tcPr marL="91443" marR="91443" marT="45718" marB="4571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23">
                <a:tc>
                  <a:txBody>
                    <a:bodyPr/>
                    <a:lstStyle/>
                    <a:p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enkefalin, endorfin </a:t>
                      </a: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 err="1">
                          <a:latin typeface="Calibri" panose="020F0502020204030204" pitchFamily="34" charset="0"/>
                        </a:rPr>
                        <a:t>opioidní</a:t>
                      </a:r>
                      <a:r>
                        <a:rPr lang="cs-CZ" sz="1400" dirty="0">
                          <a:latin typeface="Calibri" panose="020F0502020204030204" pitchFamily="34" charset="0"/>
                        </a:rPr>
                        <a:t> účinek na CNS </a:t>
                      </a:r>
                    </a:p>
                  </a:txBody>
                  <a:tcPr marL="91443" marR="91443" marT="45718" marB="4571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23">
                <a:tc>
                  <a:txBody>
                    <a:bodyPr/>
                    <a:lstStyle/>
                    <a:p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</a:rPr>
                        <a:t>somatotropin</a:t>
                      </a: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Calibri" panose="020F0502020204030204" pitchFamily="34" charset="0"/>
                        </a:rPr>
                        <a:t>růstový hormon</a:t>
                      </a:r>
                    </a:p>
                  </a:txBody>
                  <a:tcPr marL="91443" marR="91443" marT="45718" marB="45718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23">
                <a:tc>
                  <a:txBody>
                    <a:bodyPr/>
                    <a:lstStyle/>
                    <a:p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</a:rPr>
                        <a:t>prolaktin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Calibri" panose="020F0502020204030204" pitchFamily="34" charset="0"/>
                        </a:rPr>
                        <a:t>stimuluje produkci mléka </a:t>
                      </a:r>
                    </a:p>
                  </a:txBody>
                  <a:tcPr marL="91443" marR="91443" marT="45718" marB="45718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23">
                <a:tc>
                  <a:txBody>
                    <a:bodyPr/>
                    <a:lstStyle/>
                    <a:p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thyreotropin</a:t>
                      </a: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Calibri" panose="020F0502020204030204" pitchFamily="34" charset="0"/>
                        </a:rPr>
                        <a:t>stimuluje vylučování </a:t>
                      </a:r>
                      <a:r>
                        <a:rPr lang="cs-CZ" sz="1400" dirty="0" err="1">
                          <a:latin typeface="Calibri" panose="020F0502020204030204" pitchFamily="34" charset="0"/>
                        </a:rPr>
                        <a:t>thyroxinu</a:t>
                      </a:r>
                      <a:r>
                        <a:rPr lang="cs-CZ" sz="1400" dirty="0"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1443" marR="91443" marT="45718" marB="45718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79093">
                <a:tc>
                  <a:txBody>
                    <a:bodyPr/>
                    <a:lstStyle/>
                    <a:p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gonadotropiny: </a:t>
                      </a:r>
                      <a:r>
                        <a:rPr lang="cs-CZ" sz="1400" b="1" dirty="0" err="1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folitropin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cs-CZ" sz="1400" b="1" dirty="0" err="1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lutropin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Calibri" panose="020F0502020204030204" pitchFamily="34" charset="0"/>
                        </a:rPr>
                        <a:t>stimulují tvorbu pohlavních hormonů, řídí menstruační cyklus </a:t>
                      </a:r>
                    </a:p>
                  </a:txBody>
                  <a:tcPr marL="91443" marR="91443" marT="45718" marB="45718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79093">
                <a:tc>
                  <a:txBody>
                    <a:bodyPr/>
                    <a:lstStyle/>
                    <a:p>
                      <a:r>
                        <a:rPr lang="cs-CZ" sz="1400" b="1" dirty="0">
                          <a:latin typeface="Calibri" panose="020F0502020204030204" pitchFamily="34" charset="0"/>
                        </a:rPr>
                        <a:t>Gastrointestinální trakt (tkáň)</a:t>
                      </a: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gastrin, sekretin </a:t>
                      </a:r>
                      <a:r>
                        <a:rPr lang="cs-CZ" sz="1400" b="1" dirty="0">
                          <a:latin typeface="Calibri" panose="020F0502020204030204" pitchFamily="34" charset="0"/>
                        </a:rPr>
                        <a:t>(tkáňové </a:t>
                      </a:r>
                      <a:r>
                        <a:rPr lang="cs-CZ" sz="1400" b="1" dirty="0" err="1">
                          <a:latin typeface="Calibri" panose="020F0502020204030204" pitchFamily="34" charset="0"/>
                        </a:rPr>
                        <a:t>horm</a:t>
                      </a:r>
                      <a:r>
                        <a:rPr lang="cs-CZ" sz="1400" b="1" dirty="0">
                          <a:latin typeface="Calibri" panose="020F0502020204030204" pitchFamily="34" charset="0"/>
                        </a:rPr>
                        <a:t>.) </a:t>
                      </a:r>
                      <a:endParaRPr lang="cs-CZ" sz="1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latin typeface="Calibri" panose="020F0502020204030204" pitchFamily="34" charset="0"/>
                        </a:rPr>
                        <a:t>stimuluje sekreci žalud. šťáv, stimuluje sekreci pankreat. šťáv a HCO</a:t>
                      </a:r>
                      <a:r>
                        <a:rPr lang="cs-CZ" sz="1400" baseline="-25000" dirty="0"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cs-CZ" sz="1400" baseline="30000" dirty="0"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1443" marR="91443" marT="45718" marB="45718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9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latin typeface="Calibri" panose="020F0502020204030204" pitchFamily="34" charset="0"/>
                        </a:rPr>
                        <a:t>Pankreas</a:t>
                      </a: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</a:rPr>
                        <a:t>insulin</a:t>
                      </a:r>
                      <a:r>
                        <a:rPr lang="cs-CZ" sz="1400" b="1" dirty="0"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cs-CZ" sz="1400" b="1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glukagon</a:t>
                      </a:r>
                      <a:r>
                        <a:rPr lang="cs-CZ" sz="1400" b="1" dirty="0">
                          <a:latin typeface="Calibri" panose="020F0502020204030204" pitchFamily="34" charset="0"/>
                        </a:rPr>
                        <a:t> </a:t>
                      </a:r>
                      <a:endParaRPr lang="cs-CZ" sz="1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latin typeface="Calibri" panose="020F0502020204030204" pitchFamily="34" charset="0"/>
                        </a:rPr>
                        <a:t>regulace energetického</a:t>
                      </a:r>
                      <a:r>
                        <a:rPr lang="cs-CZ" sz="1400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1400" dirty="0">
                          <a:latin typeface="Calibri" panose="020F0502020204030204" pitchFamily="34" charset="0"/>
                        </a:rPr>
                        <a:t> metabolismu (antagonisté) </a:t>
                      </a:r>
                    </a:p>
                  </a:txBody>
                  <a:tcPr marL="91443" marR="91443" marT="45718" marB="45718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79093">
                <a:tc>
                  <a:txBody>
                    <a:bodyPr/>
                    <a:lstStyle/>
                    <a:p>
                      <a:r>
                        <a:rPr lang="cs-CZ" sz="1400" b="1" dirty="0">
                          <a:latin typeface="Calibri" panose="020F0502020204030204" pitchFamily="34" charset="0"/>
                        </a:rPr>
                        <a:t>Příštítná tělíska </a:t>
                      </a: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</a:rPr>
                        <a:t>parathormon</a:t>
                      </a:r>
                      <a:r>
                        <a:rPr lang="cs-CZ" sz="1400" b="1" dirty="0"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cs-CZ" sz="1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kalcitonin</a:t>
                      </a:r>
                      <a:r>
                        <a:rPr lang="cs-CZ" sz="1400" b="1" dirty="0">
                          <a:latin typeface="Calibri" panose="020F0502020204030204" pitchFamily="34" charset="0"/>
                        </a:rPr>
                        <a:t> </a:t>
                      </a:r>
                      <a:endParaRPr lang="cs-CZ" sz="1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latin typeface="Calibri" panose="020F0502020204030204" pitchFamily="34" charset="0"/>
                        </a:rPr>
                        <a:t>regulace metabolismu Ca</a:t>
                      </a:r>
                      <a:r>
                        <a:rPr lang="cs-CZ" sz="1400" baseline="30000" dirty="0"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cs-CZ" sz="1400" dirty="0">
                          <a:latin typeface="Calibri" panose="020F0502020204030204" pitchFamily="34" charset="0"/>
                        </a:rPr>
                        <a:t> a </a:t>
                      </a:r>
                      <a:r>
                        <a:rPr lang="cs-CZ" sz="1400" dirty="0" err="1"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cs-CZ" sz="1400" baseline="-25000" dirty="0" err="1">
                          <a:latin typeface="Calibri" panose="020F0502020204030204" pitchFamily="34" charset="0"/>
                        </a:rPr>
                        <a:t>i</a:t>
                      </a:r>
                      <a:endParaRPr lang="cs-CZ" sz="1400" baseline="-25000" dirty="0">
                        <a:latin typeface="Calibri" panose="020F0502020204030204" pitchFamily="34" charset="0"/>
                      </a:endParaRPr>
                    </a:p>
                  </a:txBody>
                  <a:tcPr marL="91443" marR="91443" marT="45718" marB="45718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0823">
                <a:tc>
                  <a:txBody>
                    <a:bodyPr/>
                    <a:lstStyle/>
                    <a:p>
                      <a:r>
                        <a:rPr lang="cs-CZ" sz="1400" b="1" dirty="0">
                          <a:latin typeface="Calibri" panose="020F0502020204030204" pitchFamily="34" charset="0"/>
                        </a:rPr>
                        <a:t>Ledviny (játra) </a:t>
                      </a: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erythropoetin</a:t>
                      </a:r>
                      <a:endParaRPr lang="cs-CZ" sz="14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latin typeface="Calibri" panose="020F0502020204030204" pitchFamily="34" charset="0"/>
                        </a:rPr>
                        <a:t>stimuluje produkci </a:t>
                      </a:r>
                      <a:r>
                        <a:rPr lang="cs-CZ" sz="1400" dirty="0" err="1">
                          <a:latin typeface="Calibri" panose="020F0502020204030204" pitchFamily="34" charset="0"/>
                        </a:rPr>
                        <a:t>erythrocytů</a:t>
                      </a:r>
                      <a:endParaRPr lang="cs-CZ" sz="1400" dirty="0">
                        <a:latin typeface="Calibri" panose="020F0502020204030204" pitchFamily="34" charset="0"/>
                      </a:endParaRPr>
                    </a:p>
                  </a:txBody>
                  <a:tcPr marL="91443" marR="91443" marT="45718" marB="45718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579093">
                <a:tc>
                  <a:txBody>
                    <a:bodyPr/>
                    <a:lstStyle/>
                    <a:p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</a:rPr>
                        <a:t>renin</a:t>
                      </a:r>
                      <a:r>
                        <a:rPr lang="cs-CZ" sz="1400" b="1" dirty="0">
                          <a:latin typeface="Calibri" panose="020F0502020204030204" pitchFamily="34" charset="0"/>
                        </a:rPr>
                        <a:t> </a:t>
                      </a:r>
                      <a:endParaRPr lang="cs-CZ" sz="1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  <a:p>
                      <a:endParaRPr lang="cs-CZ" sz="1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3" marR="91443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latin typeface="Calibri" panose="020F0502020204030204" pitchFamily="34" charset="0"/>
                        </a:rPr>
                        <a:t>enzym</a:t>
                      </a:r>
                      <a:r>
                        <a:rPr lang="cs-CZ" sz="1400" dirty="0">
                          <a:latin typeface="Calibri" panose="020F0502020204030204" pitchFamily="34" charset="0"/>
                        </a:rPr>
                        <a:t> → vznik </a:t>
                      </a:r>
                      <a:r>
                        <a:rPr lang="cs-CZ" sz="1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angiotensinu</a:t>
                      </a:r>
                      <a:r>
                        <a:rPr lang="cs-CZ" sz="1400" dirty="0">
                          <a:latin typeface="Calibri" panose="020F0502020204030204" pitchFamily="34" charset="0"/>
                        </a:rPr>
                        <a:t>, regulace hospodaření s ionty a vodou, krevní a osmotický tlak</a:t>
                      </a:r>
                    </a:p>
                  </a:txBody>
                  <a:tcPr marL="91443" marR="91443" marT="45718" marB="45718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2" name="Ovál 1">
            <a:extLst>
              <a:ext uri="{FF2B5EF4-FFF2-40B4-BE49-F238E27FC236}">
                <a16:creationId xmlns:a16="http://schemas.microsoft.com/office/drawing/2014/main" xmlns="" id="{100299F0-41EE-4FE6-ADD5-65E9FB6652EC}"/>
              </a:ext>
            </a:extLst>
          </p:cNvPr>
          <p:cNvSpPr/>
          <p:nvPr/>
        </p:nvSpPr>
        <p:spPr>
          <a:xfrm>
            <a:off x="179388" y="6597650"/>
            <a:ext cx="144462" cy="14446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8195" name="TextovéPole 2">
            <a:extLst>
              <a:ext uri="{FF2B5EF4-FFF2-40B4-BE49-F238E27FC236}">
                <a16:creationId xmlns:a16="http://schemas.microsoft.com/office/drawing/2014/main" xmlns="" id="{D7F26695-D480-494F-A296-58AF4F9D2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515100"/>
            <a:ext cx="115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>
                <a:latin typeface="Calibri" panose="020F0502020204030204" pitchFamily="34" charset="0"/>
              </a:rPr>
              <a:t>glykoprotein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xmlns="" id="{A15C2987-FA39-4DDD-8B50-7FB918E3209C}"/>
              </a:ext>
            </a:extLst>
          </p:cNvPr>
          <p:cNvSpPr/>
          <p:nvPr/>
        </p:nvSpPr>
        <p:spPr>
          <a:xfrm>
            <a:off x="1835150" y="6597650"/>
            <a:ext cx="144463" cy="1444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8197" name="TextovéPole 5">
            <a:extLst>
              <a:ext uri="{FF2B5EF4-FFF2-40B4-BE49-F238E27FC236}">
                <a16:creationId xmlns:a16="http://schemas.microsoft.com/office/drawing/2014/main" xmlns="" id="{B96C98FE-D02D-4691-80B8-E4FEFF860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6515100"/>
            <a:ext cx="720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>
                <a:latin typeface="Calibri" panose="020F0502020204030204" pitchFamily="34" charset="0"/>
              </a:rPr>
              <a:t>peptid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xmlns="" id="{F6C2F335-0087-48B0-AEC0-81061DED8E32}"/>
              </a:ext>
            </a:extLst>
          </p:cNvPr>
          <p:cNvSpPr/>
          <p:nvPr/>
        </p:nvSpPr>
        <p:spPr>
          <a:xfrm>
            <a:off x="3492500" y="6597650"/>
            <a:ext cx="142875" cy="1444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8199" name="TextovéPole 7">
            <a:extLst>
              <a:ext uri="{FF2B5EF4-FFF2-40B4-BE49-F238E27FC236}">
                <a16:creationId xmlns:a16="http://schemas.microsoft.com/office/drawing/2014/main" xmlns="" id="{ED75C20D-D173-47E9-B0DD-CD89A1D58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6515100"/>
            <a:ext cx="1150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>
                <a:latin typeface="Calibri" panose="020F0502020204030204" pitchFamily="34" charset="0"/>
              </a:rPr>
              <a:t>protein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xmlns="" id="{D6E09627-CD90-42D8-AB50-6BC85710BF84}"/>
              </a:ext>
            </a:extLst>
          </p:cNvPr>
          <p:cNvGraphicFramePr>
            <a:graphicFrameLocks noGrp="1"/>
          </p:cNvGraphicFramePr>
          <p:nvPr/>
        </p:nvGraphicFramePr>
        <p:xfrm>
          <a:off x="179388" y="908050"/>
          <a:ext cx="8445500" cy="149383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633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59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761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5838">
                <a:tc>
                  <a:txBody>
                    <a:bodyPr/>
                    <a:lstStyle/>
                    <a:p>
                      <a:r>
                        <a:rPr lang="cs-CZ" sz="1800" b="1" dirty="0">
                          <a:latin typeface="Calibri" panose="020F0502020204030204" pitchFamily="34" charset="0"/>
                        </a:rPr>
                        <a:t>Produkující žláza</a:t>
                      </a:r>
                    </a:p>
                  </a:txBody>
                  <a:tcPr marL="91436" marR="91436" marT="45728" marB="45728"/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latin typeface="Calibri" panose="020F0502020204030204" pitchFamily="34" charset="0"/>
                        </a:rPr>
                        <a:t>Hormon</a:t>
                      </a:r>
                    </a:p>
                  </a:txBody>
                  <a:tcPr marL="91436" marR="91436" marT="45728" marB="45728"/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latin typeface="Calibri" panose="020F0502020204030204" pitchFamily="34" charset="0"/>
                        </a:rPr>
                        <a:t>Fyziologické účinky </a:t>
                      </a:r>
                    </a:p>
                  </a:txBody>
                  <a:tcPr marL="91436" marR="91436" marT="45728" marB="4572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8272"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latin typeface="Calibri" panose="020F0502020204030204" pitchFamily="34" charset="0"/>
                        </a:rPr>
                        <a:t>Hypothalamus</a:t>
                      </a:r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/>
                </a:tc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liberiny</a:t>
                      </a:r>
                      <a:r>
                        <a:rPr lang="cs-CZ" sz="1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cs-CZ" sz="1400" b="1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statiny</a:t>
                      </a:r>
                      <a:r>
                        <a:rPr lang="cs-CZ" sz="1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1436" marR="91436" marT="45728" marB="45728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Calibri" panose="020F0502020204030204" pitchFamily="34" charset="0"/>
                        </a:rPr>
                        <a:t>uvolňují hormony (resp. blokují uvolňování hormonů) z </a:t>
                      </a:r>
                      <a:r>
                        <a:rPr lang="cs-CZ" sz="1400" dirty="0" err="1">
                          <a:latin typeface="Calibri" panose="020F0502020204030204" pitchFamily="34" charset="0"/>
                        </a:rPr>
                        <a:t>adenohypofysy</a:t>
                      </a:r>
                      <a:r>
                        <a:rPr lang="cs-CZ" sz="1400" dirty="0"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1436" marR="91436" marT="45728" marB="4572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4864">
                <a:tc>
                  <a:txBody>
                    <a:bodyPr/>
                    <a:lstStyle/>
                    <a:p>
                      <a:r>
                        <a:rPr lang="cs-CZ" sz="1400" b="1" dirty="0">
                          <a:latin typeface="Calibri" panose="020F0502020204030204" pitchFamily="34" charset="0"/>
                        </a:rPr>
                        <a:t>Neurohypofýza</a:t>
                      </a:r>
                    </a:p>
                  </a:txBody>
                  <a:tcPr marL="91436" marR="91436" marT="45728" marB="45728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oxytocin</a:t>
                      </a:r>
                    </a:p>
                  </a:txBody>
                  <a:tcPr marL="91436" marR="91436" marT="45728" marB="4572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latin typeface="Calibri" panose="020F0502020204030204" pitchFamily="34" charset="0"/>
                        </a:rPr>
                        <a:t>stahy hladkého svalstva (děloha, mléčná žláza, „hormon lásky“) </a:t>
                      </a:r>
                    </a:p>
                  </a:txBody>
                  <a:tcPr marL="91436" marR="91436" marT="45728" marB="4572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4864">
                <a:tc>
                  <a:txBody>
                    <a:bodyPr/>
                    <a:lstStyle/>
                    <a:p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vasopresin (ADH) </a:t>
                      </a:r>
                    </a:p>
                  </a:txBody>
                  <a:tcPr marL="91436" marR="91436" marT="45728" marB="4572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latin typeface="Calibri" panose="020F0502020204030204" pitchFamily="34" charset="0"/>
                        </a:rPr>
                        <a:t>zadržování vody, zvyšování krevního tlaku </a:t>
                      </a:r>
                    </a:p>
                  </a:txBody>
                  <a:tcPr marL="91436" marR="91436" marT="45728" marB="4572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Skupina 2">
            <a:extLst>
              <a:ext uri="{FF2B5EF4-FFF2-40B4-BE49-F238E27FC236}">
                <a16:creationId xmlns:a16="http://schemas.microsoft.com/office/drawing/2014/main" xmlns="" id="{ED36F660-3C9C-433E-89A8-6B4A2BE513AA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90488"/>
            <a:ext cx="7986713" cy="6345237"/>
            <a:chOff x="546448" y="131545"/>
            <a:chExt cx="7987703" cy="6346305"/>
          </a:xfrm>
        </p:grpSpPr>
        <p:pic>
          <p:nvPicPr>
            <p:cNvPr id="51203" name="Picture 35" descr="figure_18_09_2_unlabeled">
              <a:extLst>
                <a:ext uri="{FF2B5EF4-FFF2-40B4-BE49-F238E27FC236}">
                  <a16:creationId xmlns:a16="http://schemas.microsoft.com/office/drawing/2014/main" xmlns="" id="{27EB791B-654E-4CF5-826C-91958B55B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77"/>
            <a:stretch>
              <a:fillRect/>
            </a:stretch>
          </p:blipFill>
          <p:spPr bwMode="auto">
            <a:xfrm>
              <a:off x="546448" y="158012"/>
              <a:ext cx="7680359" cy="631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04" name="Text Box 4">
              <a:extLst>
                <a:ext uri="{FF2B5EF4-FFF2-40B4-BE49-F238E27FC236}">
                  <a16:creationId xmlns:a16="http://schemas.microsoft.com/office/drawing/2014/main" xmlns="" id="{06D853B4-C39D-4265-BBBE-9BC43A06E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9735" y="5922690"/>
              <a:ext cx="1870497" cy="530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cs-CZ" altLang="cs-CZ" sz="1400" b="1">
                  <a:ea typeface="ＭＳ Ｐゴシック" panose="020B0600070205080204" pitchFamily="34" charset="-128"/>
                </a:rPr>
                <a:t>Ženy</a:t>
              </a:r>
              <a:r>
                <a:rPr lang="en-US" altLang="cs-CZ" sz="1400" b="1">
                  <a:ea typeface="ＭＳ Ｐゴシック" panose="020B0600070205080204" pitchFamily="34" charset="-128"/>
                </a:rPr>
                <a:t>: </a:t>
              </a:r>
              <a:r>
                <a:rPr lang="cs-CZ" altLang="cs-CZ" sz="1400" b="1">
                  <a:ea typeface="ＭＳ Ｐゴシック" panose="020B0600070205080204" pitchFamily="34" charset="-128"/>
                </a:rPr>
                <a:t>Hladký sval</a:t>
              </a:r>
            </a:p>
            <a:p>
              <a:pPr>
                <a:lnSpc>
                  <a:spcPct val="90000"/>
                </a:lnSpc>
              </a:pPr>
              <a:r>
                <a:rPr lang="cs-CZ" altLang="cs-CZ" sz="1400" b="1">
                  <a:ea typeface="ＭＳ Ｐゴシック" panose="020B0600070205080204" pitchFamily="34" charset="-128"/>
                </a:rPr>
                <a:t>dělohy a prsní žlázy</a:t>
              </a:r>
              <a:endParaRPr lang="en-US" altLang="cs-CZ" sz="14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51205" name="Text Box 5">
              <a:extLst>
                <a:ext uri="{FF2B5EF4-FFF2-40B4-BE49-F238E27FC236}">
                  <a16:creationId xmlns:a16="http://schemas.microsoft.com/office/drawing/2014/main" xmlns="" id="{6563AD86-910B-4F19-983E-A5D9B3F2D3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2987" y="4724127"/>
              <a:ext cx="2204292" cy="468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cs-CZ" altLang="cs-CZ" sz="1400" b="1">
                  <a:ea typeface="ＭＳ Ｐゴシック" panose="020B0600070205080204" pitchFamily="34" charset="-128"/>
                </a:rPr>
                <a:t>Muži</a:t>
              </a:r>
              <a:r>
                <a:rPr lang="en-US" altLang="cs-CZ" sz="1400" b="1">
                  <a:ea typeface="ＭＳ Ｐゴシック" panose="020B0600070205080204" pitchFamily="34" charset="-128"/>
                </a:rPr>
                <a:t>: </a:t>
              </a:r>
              <a:r>
                <a:rPr lang="cs-CZ" altLang="cs-CZ" sz="1400" b="1">
                  <a:ea typeface="ＭＳ Ｐゴシック" panose="020B0600070205080204" pitchFamily="34" charset="-128"/>
                </a:rPr>
                <a:t>Hladký sval</a:t>
              </a:r>
            </a:p>
            <a:p>
              <a:pPr>
                <a:lnSpc>
                  <a:spcPct val="90000"/>
                </a:lnSpc>
              </a:pPr>
              <a:r>
                <a:rPr lang="cs-CZ" altLang="cs-CZ" sz="1400" b="1">
                  <a:ea typeface="ＭＳ Ｐゴシック" panose="020B0600070205080204" pitchFamily="34" charset="-128"/>
                </a:rPr>
                <a:t>v chámovodu a prostata</a:t>
              </a:r>
              <a:endParaRPr lang="en-US" altLang="cs-CZ" sz="14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51206" name="Text Box 6">
              <a:extLst>
                <a:ext uri="{FF2B5EF4-FFF2-40B4-BE49-F238E27FC236}">
                  <a16:creationId xmlns:a16="http://schemas.microsoft.com/office/drawing/2014/main" xmlns="" id="{C32F6940-A9E3-480B-9A67-B3C522E5D4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0289" y="3438717"/>
              <a:ext cx="1309687" cy="247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cs-CZ" altLang="cs-CZ" sz="1400" b="1">
                  <a:ea typeface="ＭＳ Ｐゴシック" panose="020B0600070205080204" pitchFamily="34" charset="-128"/>
                </a:rPr>
                <a:t>Ledviny</a:t>
              </a:r>
              <a:endParaRPr lang="en-US" altLang="cs-CZ" sz="14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51207" name="Text Box 7">
              <a:extLst>
                <a:ext uri="{FF2B5EF4-FFF2-40B4-BE49-F238E27FC236}">
                  <a16:creationId xmlns:a16="http://schemas.microsoft.com/office/drawing/2014/main" xmlns="" id="{4237182F-0DB6-4746-8AD7-A318EBD60F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8630" y="3490222"/>
              <a:ext cx="396875" cy="20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400" b="1">
                  <a:ea typeface="ＭＳ Ｐゴシック" panose="020B0600070205080204" pitchFamily="34" charset="-128"/>
                </a:rPr>
                <a:t>ADH</a:t>
              </a:r>
              <a:endParaRPr lang="en-US" altLang="cs-CZ" sz="14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51208" name="Text Box 8">
              <a:extLst>
                <a:ext uri="{FF2B5EF4-FFF2-40B4-BE49-F238E27FC236}">
                  <a16:creationId xmlns:a16="http://schemas.microsoft.com/office/drawing/2014/main" xmlns="" id="{F154F560-37DD-4F64-AFA1-B5272BA8E3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5906" y="4286771"/>
              <a:ext cx="411162" cy="165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400" b="1">
                  <a:ea typeface="ＭＳ Ｐゴシック" panose="020B0600070205080204" pitchFamily="34" charset="-128"/>
                </a:rPr>
                <a:t>OXT</a:t>
              </a:r>
              <a:endParaRPr lang="en-US" altLang="cs-CZ" sz="14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51209" name="Text Box 10">
              <a:extLst>
                <a:ext uri="{FF2B5EF4-FFF2-40B4-BE49-F238E27FC236}">
                  <a16:creationId xmlns:a16="http://schemas.microsoft.com/office/drawing/2014/main" xmlns="" id="{2134EB43-D5AE-42DC-B3BC-10E358F04B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6873" y="2898503"/>
              <a:ext cx="3165475" cy="247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cs-CZ" altLang="cs-CZ" sz="1400" b="1">
                  <a:ea typeface="ＭＳ Ｐゴシック" panose="020B0600070205080204" pitchFamily="34" charset="-128"/>
                </a:rPr>
                <a:t>Zadní lalok hypofýzy/neurohypofýza</a:t>
              </a:r>
              <a:endParaRPr lang="en-US" altLang="cs-CZ" sz="14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51210" name="Text Box 30">
              <a:extLst>
                <a:ext uri="{FF2B5EF4-FFF2-40B4-BE49-F238E27FC236}">
                  <a16:creationId xmlns:a16="http://schemas.microsoft.com/office/drawing/2014/main" xmlns="" id="{B54B3B05-185B-4684-9AFC-4363F88B4C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9617" y="571227"/>
              <a:ext cx="2776612" cy="40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cs-CZ" altLang="cs-CZ" sz="1600" b="1">
                  <a:ea typeface="ＭＳ Ｐゴシック" panose="020B0600070205080204" pitchFamily="34" charset="-128"/>
                </a:rPr>
                <a:t>Přímé uvolňování</a:t>
              </a:r>
            </a:p>
            <a:p>
              <a:pPr algn="ctr">
                <a:lnSpc>
                  <a:spcPct val="90000"/>
                </a:lnSpc>
              </a:pPr>
              <a:r>
                <a:rPr lang="cs-CZ" altLang="cs-CZ" sz="1600" b="1">
                  <a:ea typeface="ＭＳ Ｐゴシック" panose="020B0600070205080204" pitchFamily="34" charset="-128"/>
                </a:rPr>
                <a:t>hormonů</a:t>
              </a:r>
              <a:endParaRPr lang="en-US" altLang="cs-CZ" sz="16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51211" name="Text Box 31">
              <a:extLst>
                <a:ext uri="{FF2B5EF4-FFF2-40B4-BE49-F238E27FC236}">
                  <a16:creationId xmlns:a16="http://schemas.microsoft.com/office/drawing/2014/main" xmlns="" id="{DCDA4060-F32E-49CC-AE8D-BD0B5945E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4798" y="1019697"/>
              <a:ext cx="987425" cy="382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cs-CZ" altLang="cs-CZ" sz="1400" b="1">
                  <a:ea typeface="ＭＳ Ｐゴシック" panose="020B0600070205080204" pitchFamily="34" charset="-128"/>
                </a:rPr>
                <a:t>Smyslová</a:t>
              </a:r>
            </a:p>
            <a:p>
              <a:pPr algn="ctr">
                <a:lnSpc>
                  <a:spcPct val="90000"/>
                </a:lnSpc>
              </a:pPr>
              <a:r>
                <a:rPr lang="cs-CZ" altLang="cs-CZ" sz="1400" b="1">
                  <a:ea typeface="ＭＳ Ｐゴシック" panose="020B0600070205080204" pitchFamily="34" charset="-128"/>
                </a:rPr>
                <a:t>stimulace</a:t>
              </a:r>
              <a:endParaRPr lang="en-US" altLang="cs-CZ" sz="14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51212" name="Text Box 32">
              <a:extLst>
                <a:ext uri="{FF2B5EF4-FFF2-40B4-BE49-F238E27FC236}">
                  <a16:creationId xmlns:a16="http://schemas.microsoft.com/office/drawing/2014/main" xmlns="" id="{EC53EF1E-D6D7-4189-862B-A837E37294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9803" y="1025236"/>
              <a:ext cx="1266825" cy="422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cs-CZ" altLang="cs-CZ" sz="1400" b="1">
                  <a:ea typeface="ＭＳ Ｐゴシック" panose="020B0600070205080204" pitchFamily="34" charset="-128"/>
                </a:rPr>
                <a:t>Stimulace</a:t>
              </a:r>
            </a:p>
            <a:p>
              <a:pPr algn="ctr">
                <a:lnSpc>
                  <a:spcPct val="90000"/>
                </a:lnSpc>
              </a:pPr>
              <a:r>
                <a:rPr lang="cs-CZ" altLang="cs-CZ" sz="1400" b="1">
                  <a:ea typeface="ＭＳ Ｐゴシック" panose="020B0600070205080204" pitchFamily="34" charset="-128"/>
                </a:rPr>
                <a:t>osmotickým</a:t>
              </a:r>
            </a:p>
            <a:p>
              <a:pPr algn="ctr">
                <a:lnSpc>
                  <a:spcPct val="90000"/>
                </a:lnSpc>
              </a:pPr>
              <a:r>
                <a:rPr lang="cs-CZ" altLang="cs-CZ" sz="1400" b="1">
                  <a:ea typeface="ＭＳ Ｐゴシック" panose="020B0600070205080204" pitchFamily="34" charset="-128"/>
                </a:rPr>
                <a:t>tlakem</a:t>
              </a:r>
              <a:endParaRPr lang="en-US" altLang="cs-CZ" sz="14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51213" name="Line 33">
              <a:extLst>
                <a:ext uri="{FF2B5EF4-FFF2-40B4-BE49-F238E27FC236}">
                  <a16:creationId xmlns:a16="http://schemas.microsoft.com/office/drawing/2014/main" xmlns="" id="{AAC2F844-D592-4FAA-AA43-1F1BE3C572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40136" y="2998515"/>
              <a:ext cx="209550" cy="4603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14" name="Line 34">
              <a:extLst>
                <a:ext uri="{FF2B5EF4-FFF2-40B4-BE49-F238E27FC236}">
                  <a16:creationId xmlns:a16="http://schemas.microsoft.com/office/drawing/2014/main" xmlns="" id="{B8BA236A-F70F-4CB5-9EDF-363134F3E0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56036" y="2998515"/>
              <a:ext cx="2794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xmlns="" id="{110B1CF9-2E82-4EAA-801E-983AD5B86230}"/>
                </a:ext>
              </a:extLst>
            </p:cNvPr>
            <p:cNvSpPr/>
            <p:nvPr/>
          </p:nvSpPr>
          <p:spPr>
            <a:xfrm>
              <a:off x="4790362" y="131545"/>
              <a:ext cx="3743789" cy="2592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9015" y="11173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Obrázek 9">
            <a:extLst>
              <a:ext uri="{FF2B5EF4-FFF2-40B4-BE49-F238E27FC236}">
                <a16:creationId xmlns:a16="http://schemas.microsoft.com/office/drawing/2014/main" xmlns="" id="{F2DB2E1E-C95D-48A2-8739-ED36FDBDCC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887788"/>
            <a:ext cx="2730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Obrázek 10">
            <a:extLst>
              <a:ext uri="{FF2B5EF4-FFF2-40B4-BE49-F238E27FC236}">
                <a16:creationId xmlns:a16="http://schemas.microsoft.com/office/drawing/2014/main" xmlns="" id="{82CB6CA8-57AE-4B97-9D0F-E7AD19760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1743075"/>
            <a:ext cx="2884488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ovéPole 11">
            <a:extLst>
              <a:ext uri="{FF2B5EF4-FFF2-40B4-BE49-F238E27FC236}">
                <a16:creationId xmlns:a16="http://schemas.microsoft.com/office/drawing/2014/main" xmlns="" id="{DEF9C0B9-B7C2-428E-8511-D892F4DA3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31750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>
                <a:solidFill>
                  <a:srgbClr val="C00000"/>
                </a:solidFill>
                <a:latin typeface="Calibri" panose="020F0502020204030204" pitchFamily="34" charset="0"/>
              </a:rPr>
              <a:t>ADH</a:t>
            </a:r>
          </a:p>
        </p:txBody>
      </p:sp>
      <p:sp>
        <p:nvSpPr>
          <p:cNvPr id="53253" name="TextovéPole 12">
            <a:extLst>
              <a:ext uri="{FF2B5EF4-FFF2-40B4-BE49-F238E27FC236}">
                <a16:creationId xmlns:a16="http://schemas.microsoft.com/office/drawing/2014/main" xmlns="" id="{33BC0D34-AE40-4331-A5FE-926FC9666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3487738"/>
            <a:ext cx="1128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>
                <a:solidFill>
                  <a:srgbClr val="C00000"/>
                </a:solidFill>
                <a:latin typeface="Calibri" panose="020F0502020204030204" pitchFamily="34" charset="0"/>
              </a:rPr>
              <a:t>Oxytocin</a:t>
            </a:r>
          </a:p>
        </p:txBody>
      </p:sp>
      <p:grpSp>
        <p:nvGrpSpPr>
          <p:cNvPr id="53254" name="Skupina 3">
            <a:extLst>
              <a:ext uri="{FF2B5EF4-FFF2-40B4-BE49-F238E27FC236}">
                <a16:creationId xmlns:a16="http://schemas.microsoft.com/office/drawing/2014/main" xmlns="" id="{EC19C054-FC05-4E92-8069-6E8B26E50172}"/>
              </a:ext>
            </a:extLst>
          </p:cNvPr>
          <p:cNvGrpSpPr>
            <a:grpSpLocks/>
          </p:cNvGrpSpPr>
          <p:nvPr/>
        </p:nvGrpSpPr>
        <p:grpSpPr bwMode="auto">
          <a:xfrm>
            <a:off x="1176338" y="376238"/>
            <a:ext cx="4300537" cy="2792412"/>
            <a:chOff x="1176045" y="375973"/>
            <a:chExt cx="4300161" cy="2792107"/>
          </a:xfrm>
        </p:grpSpPr>
        <p:sp>
          <p:nvSpPr>
            <p:cNvPr id="53265" name="TextovéPole 2">
              <a:extLst>
                <a:ext uri="{FF2B5EF4-FFF2-40B4-BE49-F238E27FC236}">
                  <a16:creationId xmlns:a16="http://schemas.microsoft.com/office/drawing/2014/main" xmlns="" id="{F95ADA3E-4B5D-4161-B9E3-C90B86BAD7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6045" y="2798751"/>
              <a:ext cx="497265" cy="369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800" b="1">
                  <a:solidFill>
                    <a:srgbClr val="0070C0"/>
                  </a:solidFill>
                  <a:latin typeface="Calibri" panose="020F0502020204030204" pitchFamily="34" charset="0"/>
                </a:rPr>
                <a:t>Gly</a:t>
              </a:r>
            </a:p>
          </p:txBody>
        </p:sp>
        <p:sp>
          <p:nvSpPr>
            <p:cNvPr id="53266" name="TextovéPole 15">
              <a:extLst>
                <a:ext uri="{FF2B5EF4-FFF2-40B4-BE49-F238E27FC236}">
                  <a16:creationId xmlns:a16="http://schemas.microsoft.com/office/drawing/2014/main" xmlns="" id="{DB4088D5-0174-4312-8C5A-0F49C869D7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1607" y="1494687"/>
              <a:ext cx="512205" cy="369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800" b="1">
                  <a:solidFill>
                    <a:srgbClr val="FF0000"/>
                  </a:solidFill>
                  <a:latin typeface="Calibri" panose="020F0502020204030204" pitchFamily="34" charset="0"/>
                </a:rPr>
                <a:t>Arg</a:t>
              </a:r>
            </a:p>
          </p:txBody>
        </p:sp>
        <p:sp>
          <p:nvSpPr>
            <p:cNvPr id="53267" name="TextovéPole 16">
              <a:extLst>
                <a:ext uri="{FF2B5EF4-FFF2-40B4-BE49-F238E27FC236}">
                  <a16:creationId xmlns:a16="http://schemas.microsoft.com/office/drawing/2014/main" xmlns="" id="{C430A777-E899-42FE-A22D-AD91A738B8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0142" y="1936990"/>
              <a:ext cx="510474" cy="369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800" b="1">
                  <a:solidFill>
                    <a:srgbClr val="0070C0"/>
                  </a:solidFill>
                  <a:latin typeface="Calibri" panose="020F0502020204030204" pitchFamily="34" charset="0"/>
                </a:rPr>
                <a:t>Pro</a:t>
              </a:r>
            </a:p>
          </p:txBody>
        </p:sp>
        <p:sp>
          <p:nvSpPr>
            <p:cNvPr id="53268" name="TextovéPole 17">
              <a:extLst>
                <a:ext uri="{FF2B5EF4-FFF2-40B4-BE49-F238E27FC236}">
                  <a16:creationId xmlns:a16="http://schemas.microsoft.com/office/drawing/2014/main" xmlns="" id="{FA8CF71F-44CE-48EF-9CE5-668DB2405E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1989" y="2267405"/>
              <a:ext cx="505408" cy="369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800" b="1">
                  <a:solidFill>
                    <a:srgbClr val="0070C0"/>
                  </a:solidFill>
                  <a:latin typeface="Calibri" panose="020F0502020204030204" pitchFamily="34" charset="0"/>
                </a:rPr>
                <a:t>Cys</a:t>
              </a:r>
            </a:p>
          </p:txBody>
        </p:sp>
        <p:sp>
          <p:nvSpPr>
            <p:cNvPr id="53269" name="TextovéPole 18">
              <a:extLst>
                <a:ext uri="{FF2B5EF4-FFF2-40B4-BE49-F238E27FC236}">
                  <a16:creationId xmlns:a16="http://schemas.microsoft.com/office/drawing/2014/main" xmlns="" id="{86838D42-8AFA-4352-B13D-41538AA657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2748" y="882303"/>
              <a:ext cx="505408" cy="369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800" b="1">
                  <a:solidFill>
                    <a:srgbClr val="0070C0"/>
                  </a:solidFill>
                  <a:latin typeface="Calibri" panose="020F0502020204030204" pitchFamily="34" charset="0"/>
                </a:rPr>
                <a:t>Cys</a:t>
              </a:r>
            </a:p>
          </p:txBody>
        </p:sp>
        <p:sp>
          <p:nvSpPr>
            <p:cNvPr id="53270" name="TextovéPole 19">
              <a:extLst>
                <a:ext uri="{FF2B5EF4-FFF2-40B4-BE49-F238E27FC236}">
                  <a16:creationId xmlns:a16="http://schemas.microsoft.com/office/drawing/2014/main" xmlns="" id="{3FAEB849-B73C-46B6-B0FA-5CC1691DC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928" y="375973"/>
              <a:ext cx="482004" cy="369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800" b="1">
                  <a:solidFill>
                    <a:srgbClr val="0070C0"/>
                  </a:solidFill>
                  <a:latin typeface="Calibri" panose="020F0502020204030204" pitchFamily="34" charset="0"/>
                </a:rPr>
                <a:t>Tyr</a:t>
              </a:r>
            </a:p>
          </p:txBody>
        </p:sp>
        <p:sp>
          <p:nvSpPr>
            <p:cNvPr id="53271" name="TextovéPole 20">
              <a:extLst>
                <a:ext uri="{FF2B5EF4-FFF2-40B4-BE49-F238E27FC236}">
                  <a16:creationId xmlns:a16="http://schemas.microsoft.com/office/drawing/2014/main" xmlns="" id="{9DD8C52E-DA5E-425A-949C-758D942204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9247" y="1082162"/>
              <a:ext cx="546959" cy="369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800" b="1">
                  <a:solidFill>
                    <a:srgbClr val="FF0000"/>
                  </a:solidFill>
                  <a:latin typeface="Calibri" panose="020F0502020204030204" pitchFamily="34" charset="0"/>
                </a:rPr>
                <a:t>Phe</a:t>
              </a:r>
            </a:p>
          </p:txBody>
        </p:sp>
        <p:sp>
          <p:nvSpPr>
            <p:cNvPr id="53272" name="TextovéPole 21">
              <a:extLst>
                <a:ext uri="{FF2B5EF4-FFF2-40B4-BE49-F238E27FC236}">
                  <a16:creationId xmlns:a16="http://schemas.microsoft.com/office/drawing/2014/main" xmlns="" id="{4839000F-7DEA-4895-850C-A98D8C9DCB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8942" y="2118322"/>
              <a:ext cx="511693" cy="369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800" b="1">
                  <a:solidFill>
                    <a:srgbClr val="0070C0"/>
                  </a:solidFill>
                  <a:latin typeface="Calibri" panose="020F0502020204030204" pitchFamily="34" charset="0"/>
                </a:rPr>
                <a:t>Gln</a:t>
              </a:r>
            </a:p>
          </p:txBody>
        </p:sp>
        <p:sp>
          <p:nvSpPr>
            <p:cNvPr id="53273" name="TextovéPole 22">
              <a:extLst>
                <a:ext uri="{FF2B5EF4-FFF2-40B4-BE49-F238E27FC236}">
                  <a16:creationId xmlns:a16="http://schemas.microsoft.com/office/drawing/2014/main" xmlns="" id="{1A121360-A00A-42E0-AF8D-E2A15DA286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5458" y="2654226"/>
              <a:ext cx="538944" cy="369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cs-CZ" altLang="cs-CZ" sz="1800" b="1">
                  <a:solidFill>
                    <a:srgbClr val="0070C0"/>
                  </a:solidFill>
                  <a:latin typeface="Calibri" panose="020F0502020204030204" pitchFamily="34" charset="0"/>
                </a:rPr>
                <a:t>Asn</a:t>
              </a:r>
            </a:p>
          </p:txBody>
        </p:sp>
        <p:graphicFrame>
          <p:nvGraphicFramePr>
            <p:cNvPr id="53274" name="Objekt 2">
              <a:extLst>
                <a:ext uri="{FF2B5EF4-FFF2-40B4-BE49-F238E27FC236}">
                  <a16:creationId xmlns:a16="http://schemas.microsoft.com/office/drawing/2014/main" xmlns="" id="{F0E71F70-F553-420A-BF31-62815D88706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42226" y="763254"/>
            <a:ext cx="3736715" cy="2075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3" name="CS ChemDraw Drawing" r:id="rId7" imgW="6267891" imgH="3481941" progId="ChemDraw.Document.6.0">
                    <p:embed/>
                  </p:oleObj>
                </mc:Choice>
                <mc:Fallback>
                  <p:oleObj name="CS ChemDraw Drawing" r:id="rId7" imgW="6267891" imgH="3481941" progId="ChemDraw.Document.6.0">
                    <p:embed/>
                    <p:pic>
                      <p:nvPicPr>
                        <p:cNvPr id="0" name="Objek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2226" y="763254"/>
                          <a:ext cx="3736715" cy="20756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3255" name="TextovéPole 2">
            <a:extLst>
              <a:ext uri="{FF2B5EF4-FFF2-40B4-BE49-F238E27FC236}">
                <a16:creationId xmlns:a16="http://schemas.microsoft.com/office/drawing/2014/main" xmlns="" id="{3FB7C2E3-1869-4EC5-9EF4-771369668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075" y="5900738"/>
            <a:ext cx="496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b="1">
                <a:solidFill>
                  <a:srgbClr val="0070C0"/>
                </a:solidFill>
                <a:latin typeface="Calibri" panose="020F0502020204030204" pitchFamily="34" charset="0"/>
              </a:rPr>
              <a:t>Gly</a:t>
            </a:r>
          </a:p>
        </p:txBody>
      </p:sp>
      <p:sp>
        <p:nvSpPr>
          <p:cNvPr id="53256" name="TextovéPole 15">
            <a:extLst>
              <a:ext uri="{FF2B5EF4-FFF2-40B4-BE49-F238E27FC236}">
                <a16:creationId xmlns:a16="http://schemas.microsoft.com/office/drawing/2014/main" xmlns="" id="{C8D99CA2-C32E-4F25-9232-793ABE1EE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388" y="4597400"/>
            <a:ext cx="520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b="1">
                <a:solidFill>
                  <a:srgbClr val="FF0000"/>
                </a:solidFill>
                <a:latin typeface="Calibri" panose="020F0502020204030204" pitchFamily="34" charset="0"/>
              </a:rPr>
              <a:t>Leu</a:t>
            </a:r>
          </a:p>
        </p:txBody>
      </p:sp>
      <p:sp>
        <p:nvSpPr>
          <p:cNvPr id="53257" name="TextovéPole 16">
            <a:extLst>
              <a:ext uri="{FF2B5EF4-FFF2-40B4-BE49-F238E27FC236}">
                <a16:creationId xmlns:a16="http://schemas.microsoft.com/office/drawing/2014/main" xmlns="" id="{9D37318B-DEA2-4696-A60F-0E25EDBE1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725" y="5038725"/>
            <a:ext cx="51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b="1">
                <a:solidFill>
                  <a:srgbClr val="0070C0"/>
                </a:solidFill>
                <a:latin typeface="Calibri" panose="020F0502020204030204" pitchFamily="34" charset="0"/>
              </a:rPr>
              <a:t>Pro</a:t>
            </a:r>
          </a:p>
        </p:txBody>
      </p:sp>
      <p:sp>
        <p:nvSpPr>
          <p:cNvPr id="53258" name="TextovéPole 17">
            <a:extLst>
              <a:ext uri="{FF2B5EF4-FFF2-40B4-BE49-F238E27FC236}">
                <a16:creationId xmlns:a16="http://schemas.microsoft.com/office/drawing/2014/main" xmlns="" id="{10FA62C6-F9E5-4921-9CB4-AC9C6378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413" y="5370513"/>
            <a:ext cx="506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b="1">
                <a:solidFill>
                  <a:srgbClr val="0070C0"/>
                </a:solidFill>
                <a:latin typeface="Calibri" panose="020F0502020204030204" pitchFamily="34" charset="0"/>
              </a:rPr>
              <a:t>Cys</a:t>
            </a:r>
          </a:p>
        </p:txBody>
      </p:sp>
      <p:sp>
        <p:nvSpPr>
          <p:cNvPr id="53259" name="TextovéPole 18">
            <a:extLst>
              <a:ext uri="{FF2B5EF4-FFF2-40B4-BE49-F238E27FC236}">
                <a16:creationId xmlns:a16="http://schemas.microsoft.com/office/drawing/2014/main" xmlns="" id="{3190A8C4-0E5E-489A-A500-7C9BBB4F7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275" y="3984625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b="1">
                <a:solidFill>
                  <a:srgbClr val="0070C0"/>
                </a:solidFill>
                <a:latin typeface="Calibri" panose="020F0502020204030204" pitchFamily="34" charset="0"/>
              </a:rPr>
              <a:t>Cys</a:t>
            </a:r>
          </a:p>
        </p:txBody>
      </p:sp>
      <p:sp>
        <p:nvSpPr>
          <p:cNvPr id="53260" name="TextovéPole 19">
            <a:extLst>
              <a:ext uri="{FF2B5EF4-FFF2-40B4-BE49-F238E27FC236}">
                <a16:creationId xmlns:a16="http://schemas.microsoft.com/office/drawing/2014/main" xmlns="" id="{FC79519F-24A7-4E2B-B2D8-7529127A0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038" y="3478213"/>
            <a:ext cx="481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b="1">
                <a:solidFill>
                  <a:srgbClr val="0070C0"/>
                </a:solidFill>
                <a:latin typeface="Calibri" panose="020F0502020204030204" pitchFamily="34" charset="0"/>
              </a:rPr>
              <a:t>Tyr</a:t>
            </a:r>
          </a:p>
        </p:txBody>
      </p:sp>
      <p:sp>
        <p:nvSpPr>
          <p:cNvPr id="53261" name="TextovéPole 20">
            <a:extLst>
              <a:ext uri="{FF2B5EF4-FFF2-40B4-BE49-F238E27FC236}">
                <a16:creationId xmlns:a16="http://schemas.microsoft.com/office/drawing/2014/main" xmlns="" id="{EA2FF024-5E82-4B5A-90E8-029E626BC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7925" y="4184650"/>
            <a:ext cx="417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b="1">
                <a:solidFill>
                  <a:srgbClr val="FF0000"/>
                </a:solidFill>
                <a:latin typeface="Calibri" panose="020F0502020204030204" pitchFamily="34" charset="0"/>
              </a:rPr>
              <a:t>Ile</a:t>
            </a:r>
          </a:p>
        </p:txBody>
      </p:sp>
      <p:sp>
        <p:nvSpPr>
          <p:cNvPr id="53262" name="TextovéPole 21">
            <a:extLst>
              <a:ext uri="{FF2B5EF4-FFF2-40B4-BE49-F238E27FC236}">
                <a16:creationId xmlns:a16="http://schemas.microsoft.com/office/drawing/2014/main" xmlns="" id="{03132E4B-1FB3-45E2-80C7-FDC2A416C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75" y="5221288"/>
            <a:ext cx="512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b="1">
                <a:solidFill>
                  <a:srgbClr val="0070C0"/>
                </a:solidFill>
                <a:latin typeface="Calibri" panose="020F0502020204030204" pitchFamily="34" charset="0"/>
              </a:rPr>
              <a:t>Gln</a:t>
            </a:r>
          </a:p>
        </p:txBody>
      </p:sp>
      <p:sp>
        <p:nvSpPr>
          <p:cNvPr id="53263" name="TextovéPole 22">
            <a:extLst>
              <a:ext uri="{FF2B5EF4-FFF2-40B4-BE49-F238E27FC236}">
                <a16:creationId xmlns:a16="http://schemas.microsoft.com/office/drawing/2014/main" xmlns="" id="{D2A5E042-4131-40D1-82DE-99A79C26E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463" y="5756275"/>
            <a:ext cx="538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b="1">
                <a:solidFill>
                  <a:srgbClr val="0070C0"/>
                </a:solidFill>
                <a:latin typeface="Calibri" panose="020F0502020204030204" pitchFamily="34" charset="0"/>
              </a:rPr>
              <a:t>Asn</a:t>
            </a:r>
          </a:p>
        </p:txBody>
      </p:sp>
      <p:graphicFrame>
        <p:nvGraphicFramePr>
          <p:cNvPr id="53264" name="Objekt 40">
            <a:extLst>
              <a:ext uri="{FF2B5EF4-FFF2-40B4-BE49-F238E27FC236}">
                <a16:creationId xmlns:a16="http://schemas.microsoft.com/office/drawing/2014/main" xmlns="" id="{F495B428-D9DA-4C44-82AD-C8A347733F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28738" y="3887788"/>
          <a:ext cx="3736975" cy="207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CS ChemDraw Drawing" r:id="rId9" imgW="6267891" imgH="3481941" progId="ChemDraw.Document.6.0">
                  <p:embed/>
                </p:oleObj>
              </mc:Choice>
              <mc:Fallback>
                <p:oleObj name="CS ChemDraw Drawing" r:id="rId9" imgW="6267891" imgH="3481941" progId="ChemDraw.Document.6.0">
                  <p:embed/>
                  <p:pic>
                    <p:nvPicPr>
                      <p:cNvPr id="0" name="Objek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738" y="3887788"/>
                        <a:ext cx="3736975" cy="2074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98099" y="6389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xmlns="" id="{C6A15BBF-99F1-4379-98F4-E12CD2A56EEA}"/>
              </a:ext>
            </a:extLst>
          </p:cNvPr>
          <p:cNvGraphicFramePr>
            <a:graphicFrameLocks noGrp="1"/>
          </p:cNvGraphicFramePr>
          <p:nvPr/>
        </p:nvGraphicFramePr>
        <p:xfrm>
          <a:off x="0" y="1341438"/>
          <a:ext cx="9166225" cy="279876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138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601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922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5748">
                <a:tc>
                  <a:txBody>
                    <a:bodyPr/>
                    <a:lstStyle/>
                    <a:p>
                      <a:r>
                        <a:rPr lang="cs-CZ" sz="1800" b="1" dirty="0">
                          <a:latin typeface="Calibri" panose="020F0502020204030204" pitchFamily="34" charset="0"/>
                        </a:rPr>
                        <a:t>Produkující žláza</a:t>
                      </a:r>
                    </a:p>
                  </a:txBody>
                  <a:tcPr marL="91443" marR="9144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latin typeface="Calibri" panose="020F0502020204030204" pitchFamily="34" charset="0"/>
                        </a:rPr>
                        <a:t>Hormon</a:t>
                      </a:r>
                    </a:p>
                  </a:txBody>
                  <a:tcPr marL="91443" marR="9144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latin typeface="Calibri" panose="020F0502020204030204" pitchFamily="34" charset="0"/>
                        </a:rPr>
                        <a:t>Fyziologické účinky </a:t>
                      </a:r>
                    </a:p>
                  </a:txBody>
                  <a:tcPr marL="91443" marR="91443" marT="45715" marB="4571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793"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latin typeface="Calibri" panose="020F0502020204030204" pitchFamily="34" charset="0"/>
                        </a:rPr>
                        <a:t>Adenohypofysa</a:t>
                      </a:r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43" marR="91443" marT="45715" marB="45715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kortikotropin (ACTH) </a:t>
                      </a:r>
                    </a:p>
                  </a:txBody>
                  <a:tcPr marL="91443" marR="91443" marT="45715" marB="45715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Calibri" panose="020F0502020204030204" pitchFamily="34" charset="0"/>
                        </a:rPr>
                        <a:t>stimulace vylučování steroidních hormonů z kůry nadledvinek </a:t>
                      </a:r>
                    </a:p>
                  </a:txBody>
                  <a:tcPr marL="91443" marR="91443" marT="45715" marB="4571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793">
                <a:tc>
                  <a:txBody>
                    <a:bodyPr/>
                    <a:lstStyle/>
                    <a:p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43" marR="91443" marT="45715" marB="45715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enkefalin, endorfin </a:t>
                      </a:r>
                    </a:p>
                  </a:txBody>
                  <a:tcPr marL="91443" marR="91443" marT="45715" marB="457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 err="1">
                          <a:latin typeface="Calibri" panose="020F0502020204030204" pitchFamily="34" charset="0"/>
                        </a:rPr>
                        <a:t>opoidní</a:t>
                      </a:r>
                      <a:r>
                        <a:rPr lang="cs-CZ" sz="1400" dirty="0">
                          <a:latin typeface="Calibri" panose="020F0502020204030204" pitchFamily="34" charset="0"/>
                        </a:rPr>
                        <a:t> účinek na CNS </a:t>
                      </a:r>
                    </a:p>
                  </a:txBody>
                  <a:tcPr marL="91443" marR="91443" marT="45715" marB="4571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793">
                <a:tc>
                  <a:txBody>
                    <a:bodyPr/>
                    <a:lstStyle/>
                    <a:p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43" marR="91443" marT="45715" marB="45715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</a:rPr>
                        <a:t>somatotropin</a:t>
                      </a:r>
                    </a:p>
                  </a:txBody>
                  <a:tcPr marL="91443" marR="91443" marT="45715" marB="45715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Calibri" panose="020F0502020204030204" pitchFamily="34" charset="0"/>
                        </a:rPr>
                        <a:t>růstový hormon</a:t>
                      </a:r>
                    </a:p>
                  </a:txBody>
                  <a:tcPr marL="91443" marR="91443" marT="45715" marB="4571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793">
                <a:tc>
                  <a:txBody>
                    <a:bodyPr/>
                    <a:lstStyle/>
                    <a:p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43" marR="91443" marT="45715" marB="45715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</a:rPr>
                        <a:t>prolaktin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1443" marR="91443" marT="45715" marB="45715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Calibri" panose="020F0502020204030204" pitchFamily="34" charset="0"/>
                        </a:rPr>
                        <a:t>stimuluje produkci mléka </a:t>
                      </a:r>
                    </a:p>
                  </a:txBody>
                  <a:tcPr marL="91443" marR="91443" marT="45715" marB="4571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793">
                <a:tc>
                  <a:txBody>
                    <a:bodyPr/>
                    <a:lstStyle/>
                    <a:p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43" marR="91443" marT="45715" marB="45715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thyreotropin</a:t>
                      </a:r>
                    </a:p>
                  </a:txBody>
                  <a:tcPr marL="91443" marR="91443" marT="45715" marB="45715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Calibri" panose="020F0502020204030204" pitchFamily="34" charset="0"/>
                        </a:rPr>
                        <a:t>stimuluje vylučování </a:t>
                      </a:r>
                      <a:r>
                        <a:rPr lang="cs-CZ" sz="1400" dirty="0" err="1">
                          <a:latin typeface="Calibri" panose="020F0502020204030204" pitchFamily="34" charset="0"/>
                        </a:rPr>
                        <a:t>thyroxinu</a:t>
                      </a:r>
                      <a:r>
                        <a:rPr lang="cs-CZ" sz="1400" dirty="0"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1443" marR="91443" marT="45715" marB="4571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9047">
                <a:tc>
                  <a:txBody>
                    <a:bodyPr/>
                    <a:lstStyle/>
                    <a:p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43" marR="91443" marT="45715" marB="45715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gonadotropiny: </a:t>
                      </a:r>
                      <a:r>
                        <a:rPr lang="cs-CZ" sz="1400" b="1" dirty="0" err="1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folitropin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cs-CZ" sz="1400" b="1" dirty="0" err="1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lutropin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1443" marR="91443" marT="45715" marB="45715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Calibri" panose="020F0502020204030204" pitchFamily="34" charset="0"/>
                        </a:rPr>
                        <a:t>stimulují tvorbu pohlavních hormonů, řídí menstruační cyklus </a:t>
                      </a:r>
                    </a:p>
                  </a:txBody>
                  <a:tcPr marL="91443" marR="91443" marT="45715" marB="45715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Ovál 2">
            <a:extLst>
              <a:ext uri="{FF2B5EF4-FFF2-40B4-BE49-F238E27FC236}">
                <a16:creationId xmlns:a16="http://schemas.microsoft.com/office/drawing/2014/main" xmlns="" id="{CCDCE6EB-4DCD-4F9F-8A3A-283E12833B8E}"/>
              </a:ext>
            </a:extLst>
          </p:cNvPr>
          <p:cNvSpPr/>
          <p:nvPr/>
        </p:nvSpPr>
        <p:spPr>
          <a:xfrm>
            <a:off x="179388" y="6597650"/>
            <a:ext cx="144462" cy="14446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4307" name="TextovéPole 4">
            <a:extLst>
              <a:ext uri="{FF2B5EF4-FFF2-40B4-BE49-F238E27FC236}">
                <a16:creationId xmlns:a16="http://schemas.microsoft.com/office/drawing/2014/main" xmlns="" id="{430D5088-3689-43E9-AC9F-B57515ABC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515100"/>
            <a:ext cx="115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>
                <a:latin typeface="Calibri" panose="020F0502020204030204" pitchFamily="34" charset="0"/>
              </a:rPr>
              <a:t>glykoprotein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xmlns="" id="{BB1B8EA0-03A3-4D49-A154-BF61BA632D09}"/>
              </a:ext>
            </a:extLst>
          </p:cNvPr>
          <p:cNvSpPr/>
          <p:nvPr/>
        </p:nvSpPr>
        <p:spPr>
          <a:xfrm>
            <a:off x="1835150" y="6597650"/>
            <a:ext cx="144463" cy="1444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4309" name="TextovéPole 6">
            <a:extLst>
              <a:ext uri="{FF2B5EF4-FFF2-40B4-BE49-F238E27FC236}">
                <a16:creationId xmlns:a16="http://schemas.microsoft.com/office/drawing/2014/main" xmlns="" id="{BF5D67BF-FC94-407C-8B0A-31C8A57D7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6515100"/>
            <a:ext cx="720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>
                <a:latin typeface="Calibri" panose="020F0502020204030204" pitchFamily="34" charset="0"/>
              </a:rPr>
              <a:t>peptid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xmlns="" id="{AF1889B1-0E79-417C-A811-14852E5F5AF9}"/>
              </a:ext>
            </a:extLst>
          </p:cNvPr>
          <p:cNvSpPr/>
          <p:nvPr/>
        </p:nvSpPr>
        <p:spPr>
          <a:xfrm>
            <a:off x="3492500" y="6597650"/>
            <a:ext cx="142875" cy="1444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4311" name="TextovéPole 8">
            <a:extLst>
              <a:ext uri="{FF2B5EF4-FFF2-40B4-BE49-F238E27FC236}">
                <a16:creationId xmlns:a16="http://schemas.microsoft.com/office/drawing/2014/main" xmlns="" id="{ADBDA503-8FE4-4355-808F-457B839F7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6515100"/>
            <a:ext cx="1150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>
                <a:latin typeface="Calibri" panose="020F0502020204030204" pitchFamily="34" charset="0"/>
              </a:rPr>
              <a:t>protein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Obdélník 1">
            <a:extLst>
              <a:ext uri="{FF2B5EF4-FFF2-40B4-BE49-F238E27FC236}">
                <a16:creationId xmlns:a16="http://schemas.microsoft.com/office/drawing/2014/main" xmlns="" id="{61DDCC63-068F-4432-9E4D-62D31064C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51133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>
                <a:latin typeface="Calibri" panose="020F0502020204030204" pitchFamily="34" charset="0"/>
              </a:rPr>
              <a:t>Lutropin</a:t>
            </a:r>
            <a:r>
              <a:rPr lang="cs-CZ" altLang="cs-CZ" sz="2000">
                <a:latin typeface="Calibri" panose="020F0502020204030204" pitchFamily="34" charset="0"/>
              </a:rPr>
              <a:t> (luteinizační hormon, </a:t>
            </a:r>
            <a:r>
              <a:rPr lang="cs-CZ" altLang="cs-CZ" sz="2000" b="1">
                <a:latin typeface="Calibri" panose="020F0502020204030204" pitchFamily="34" charset="0"/>
              </a:rPr>
              <a:t>LH</a:t>
            </a:r>
            <a:r>
              <a:rPr lang="cs-CZ" altLang="cs-CZ" sz="2000">
                <a:latin typeface="Calibri" panose="020F0502020204030204" pitchFamily="34" charset="0"/>
              </a:rPr>
              <a:t>)</a:t>
            </a:r>
          </a:p>
          <a:p>
            <a:r>
              <a:rPr lang="cs-CZ" altLang="cs-CZ" sz="2000" b="1">
                <a:latin typeface="Calibri" panose="020F0502020204030204" pitchFamily="34" charset="0"/>
              </a:rPr>
              <a:t>Folitropin</a:t>
            </a:r>
            <a:r>
              <a:rPr lang="cs-CZ" altLang="cs-CZ" sz="2000">
                <a:latin typeface="Calibri" panose="020F0502020204030204" pitchFamily="34" charset="0"/>
              </a:rPr>
              <a:t> (folikuly stimulující hormon, </a:t>
            </a:r>
            <a:r>
              <a:rPr lang="cs-CZ" altLang="cs-CZ" sz="2000" b="1">
                <a:latin typeface="Calibri" panose="020F0502020204030204" pitchFamily="34" charset="0"/>
              </a:rPr>
              <a:t>FSH</a:t>
            </a:r>
            <a:r>
              <a:rPr lang="cs-CZ" altLang="cs-CZ" sz="2000">
                <a:latin typeface="Calibri" panose="020F0502020204030204" pitchFamily="34" charset="0"/>
              </a:rPr>
              <a:t>)</a:t>
            </a:r>
          </a:p>
          <a:p>
            <a:r>
              <a:rPr lang="cs-CZ" altLang="cs-CZ" sz="2000" b="1">
                <a:latin typeface="Calibri" panose="020F0502020204030204" pitchFamily="34" charset="0"/>
              </a:rPr>
              <a:t>Choriový gonadotropin </a:t>
            </a:r>
            <a:r>
              <a:rPr lang="cs-CZ" altLang="cs-CZ" sz="2000">
                <a:latin typeface="Calibri" panose="020F0502020204030204" pitchFamily="34" charset="0"/>
              </a:rPr>
              <a:t>(</a:t>
            </a:r>
            <a:r>
              <a:rPr lang="cs-CZ" altLang="cs-CZ" sz="2000" b="1">
                <a:latin typeface="Calibri" panose="020F0502020204030204" pitchFamily="34" charset="0"/>
              </a:rPr>
              <a:t>hCG</a:t>
            </a:r>
            <a:r>
              <a:rPr lang="cs-CZ" altLang="cs-CZ" sz="2000"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56323" name="Obrázek 1">
            <a:extLst>
              <a:ext uri="{FF2B5EF4-FFF2-40B4-BE49-F238E27FC236}">
                <a16:creationId xmlns:a16="http://schemas.microsoft.com/office/drawing/2014/main" xmlns="" id="{C3F974A9-49C6-4AD0-80E8-50C0B01BB3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052513"/>
            <a:ext cx="43211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Obrázek 3">
            <a:extLst>
              <a:ext uri="{FF2B5EF4-FFF2-40B4-BE49-F238E27FC236}">
                <a16:creationId xmlns:a16="http://schemas.microsoft.com/office/drawing/2014/main" xmlns="" id="{BD840AB8-54D9-4154-B59D-AE896AEE88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933825"/>
            <a:ext cx="33845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ovéPole 4">
            <a:extLst>
              <a:ext uri="{FF2B5EF4-FFF2-40B4-BE49-F238E27FC236}">
                <a16:creationId xmlns:a16="http://schemas.microsoft.com/office/drawing/2014/main" xmlns="" id="{A2EC5C9A-8ADF-43F3-91C6-1FFE77DD9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3779838"/>
            <a:ext cx="12668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b="1">
                <a:solidFill>
                  <a:srgbClr val="0070C0"/>
                </a:solidFill>
                <a:latin typeface="Calibri" panose="020F0502020204030204" pitchFamily="34" charset="0"/>
              </a:rPr>
              <a:t>Kontrolní zóna</a:t>
            </a:r>
          </a:p>
        </p:txBody>
      </p:sp>
      <p:sp>
        <p:nvSpPr>
          <p:cNvPr id="56326" name="TextovéPole 7">
            <a:extLst>
              <a:ext uri="{FF2B5EF4-FFF2-40B4-BE49-F238E27FC236}">
                <a16:creationId xmlns:a16="http://schemas.microsoft.com/office/drawing/2014/main" xmlns="" id="{CAAAB7D8-2476-4C38-85A6-BBB9BABAD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975" y="5143500"/>
            <a:ext cx="822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b="1">
                <a:solidFill>
                  <a:srgbClr val="0070C0"/>
                </a:solidFill>
                <a:latin typeface="Calibri" panose="020F0502020204030204" pitchFamily="34" charset="0"/>
              </a:rPr>
              <a:t>Pozitivní</a:t>
            </a:r>
          </a:p>
        </p:txBody>
      </p:sp>
      <p:sp>
        <p:nvSpPr>
          <p:cNvPr id="56327" name="TextovéPole 8">
            <a:extLst>
              <a:ext uri="{FF2B5EF4-FFF2-40B4-BE49-F238E27FC236}">
                <a16:creationId xmlns:a16="http://schemas.microsoft.com/office/drawing/2014/main" xmlns="" id="{8A6560F8-106F-468E-B436-BF32E0D10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938" y="4086225"/>
            <a:ext cx="895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b="1">
                <a:solidFill>
                  <a:srgbClr val="0070C0"/>
                </a:solidFill>
                <a:latin typeface="Calibri" panose="020F0502020204030204" pitchFamily="34" charset="0"/>
              </a:rPr>
              <a:t>Negativní</a:t>
            </a:r>
          </a:p>
        </p:txBody>
      </p:sp>
      <p:sp>
        <p:nvSpPr>
          <p:cNvPr id="56328" name="TextovéPole 9">
            <a:extLst>
              <a:ext uri="{FF2B5EF4-FFF2-40B4-BE49-F238E27FC236}">
                <a16:creationId xmlns:a16="http://schemas.microsoft.com/office/drawing/2014/main" xmlns="" id="{EC0B607E-2887-447C-AD8F-E6CD7EB9F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5981700"/>
            <a:ext cx="488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b="1">
                <a:solidFill>
                  <a:srgbClr val="00B050"/>
                </a:solidFill>
                <a:latin typeface="Calibri" panose="020F0502020204030204" pitchFamily="34" charset="0"/>
              </a:rPr>
              <a:t>hCG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79B252CD-5283-4CE2-92E1-1FF3210BA87D}"/>
              </a:ext>
            </a:extLst>
          </p:cNvPr>
          <p:cNvSpPr/>
          <p:nvPr/>
        </p:nvSpPr>
        <p:spPr>
          <a:xfrm>
            <a:off x="971550" y="3716338"/>
            <a:ext cx="4824413" cy="28813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6330" name="TextovéPole 6">
            <a:extLst>
              <a:ext uri="{FF2B5EF4-FFF2-40B4-BE49-F238E27FC236}">
                <a16:creationId xmlns:a16="http://schemas.microsoft.com/office/drawing/2014/main" xmlns="" id="{2B0B2097-D618-49CF-AC0F-60BC56A21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429000"/>
            <a:ext cx="1517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>
                <a:solidFill>
                  <a:srgbClr val="C00000"/>
                </a:solidFill>
                <a:latin typeface="Calibri" panose="020F0502020204030204" pitchFamily="34" charset="0"/>
              </a:rPr>
              <a:t>Těhotenský test</a:t>
            </a:r>
          </a:p>
        </p:txBody>
      </p:sp>
      <p:pic>
        <p:nvPicPr>
          <p:cNvPr id="56331" name="Obrázek 3">
            <a:extLst>
              <a:ext uri="{FF2B5EF4-FFF2-40B4-BE49-F238E27FC236}">
                <a16:creationId xmlns:a16="http://schemas.microsoft.com/office/drawing/2014/main" xmlns="" id="{DF5EEE17-9B45-463E-8DD8-6ED8B201A4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401763"/>
            <a:ext cx="1039812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6332" name="Objekt 3">
            <a:extLst>
              <a:ext uri="{FF2B5EF4-FFF2-40B4-BE49-F238E27FC236}">
                <a16:creationId xmlns:a16="http://schemas.microsoft.com/office/drawing/2014/main" xmlns="" id="{B6A3FA3D-8140-422B-BF17-0BA08E13FD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3463" y="3779838"/>
          <a:ext cx="1331912" cy="95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PHOTO-PAINT" r:id="rId9" imgW="0" imgH="0" progId="CorelPHOTOPAINT.Image.17">
                  <p:embed/>
                </p:oleObj>
              </mc:Choice>
              <mc:Fallback>
                <p:oleObj name="PHOTO-PAINT" r:id="rId9" imgW="0" imgH="0" progId="CorelPHOTOPAINT.Image.17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3463" y="3779838"/>
                        <a:ext cx="1331912" cy="950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33" name="Objekt 4">
            <a:extLst>
              <a:ext uri="{FF2B5EF4-FFF2-40B4-BE49-F238E27FC236}">
                <a16:creationId xmlns:a16="http://schemas.microsoft.com/office/drawing/2014/main" xmlns="" id="{96B8C089-96C0-4F1F-9CC3-3CF2BF5D32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69025" y="5235575"/>
          <a:ext cx="1266825" cy="116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PHOTO-PAINT" r:id="rId11" imgW="0" imgH="0" progId="CorelPHOTOPAINT.Image.17">
                  <p:embed/>
                </p:oleObj>
              </mc:Choice>
              <mc:Fallback>
                <p:oleObj name="PHOTO-PAINT" r:id="rId11" imgW="0" imgH="0" progId="CorelPHOTOPAINT.Image.17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025" y="5235575"/>
                        <a:ext cx="1266825" cy="1169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ousměrná svislá šipka 6">
            <a:extLst>
              <a:ext uri="{FF2B5EF4-FFF2-40B4-BE49-F238E27FC236}">
                <a16:creationId xmlns:a16="http://schemas.microsoft.com/office/drawing/2014/main" xmlns="" id="{893F9211-F969-497C-915C-64117D30C815}"/>
              </a:ext>
            </a:extLst>
          </p:cNvPr>
          <p:cNvSpPr/>
          <p:nvPr/>
        </p:nvSpPr>
        <p:spPr>
          <a:xfrm>
            <a:off x="6804025" y="4797425"/>
            <a:ext cx="155575" cy="346075"/>
          </a:xfrm>
          <a:prstGeom prst="up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84368" y="3770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xmlns="" id="{8E9A5600-147C-4851-8719-375BAFA5FB11}"/>
              </a:ext>
            </a:extLst>
          </p:cNvPr>
          <p:cNvGraphicFramePr>
            <a:graphicFrameLocks noGrp="1"/>
          </p:cNvGraphicFramePr>
          <p:nvPr/>
        </p:nvGraphicFramePr>
        <p:xfrm>
          <a:off x="-22225" y="1412875"/>
          <a:ext cx="9166225" cy="75565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138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601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922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6101">
                <a:tc>
                  <a:txBody>
                    <a:bodyPr/>
                    <a:lstStyle/>
                    <a:p>
                      <a:r>
                        <a:rPr lang="cs-CZ" sz="1800" b="1" dirty="0">
                          <a:latin typeface="Calibri" panose="020F0502020204030204" pitchFamily="34" charset="0"/>
                        </a:rPr>
                        <a:t>Produkující žláza</a:t>
                      </a:r>
                    </a:p>
                  </a:txBody>
                  <a:tcPr marL="91443" marR="91443" marT="45760" marB="45760"/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latin typeface="Calibri" panose="020F0502020204030204" pitchFamily="34" charset="0"/>
                        </a:rPr>
                        <a:t>Hormon</a:t>
                      </a:r>
                    </a:p>
                  </a:txBody>
                  <a:tcPr marL="91443" marR="91443" marT="45760" marB="45760"/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latin typeface="Calibri" panose="020F0502020204030204" pitchFamily="34" charset="0"/>
                        </a:rPr>
                        <a:t>Fyziologické účinky </a:t>
                      </a:r>
                    </a:p>
                  </a:txBody>
                  <a:tcPr marL="91443" marR="91443" marT="45760" marB="4576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95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latin typeface="Calibri" panose="020F0502020204030204" pitchFamily="34" charset="0"/>
                        </a:rPr>
                        <a:t>Pankreas</a:t>
                      </a:r>
                    </a:p>
                  </a:txBody>
                  <a:tcPr marL="91443" marR="91443" marT="45760" marB="45760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</a:rPr>
                        <a:t>insulin</a:t>
                      </a:r>
                      <a:r>
                        <a:rPr lang="cs-CZ" sz="1400" b="1" dirty="0"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cs-CZ" sz="1400" b="1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glukagon</a:t>
                      </a:r>
                      <a:r>
                        <a:rPr lang="cs-CZ" sz="1400" b="1" dirty="0">
                          <a:latin typeface="Calibri" panose="020F0502020204030204" pitchFamily="34" charset="0"/>
                        </a:rPr>
                        <a:t> </a:t>
                      </a:r>
                      <a:endParaRPr lang="cs-CZ" sz="1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3" marR="91443" marT="45760" marB="457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latin typeface="Calibri" panose="020F0502020204030204" pitchFamily="34" charset="0"/>
                        </a:rPr>
                        <a:t>regulace energetického</a:t>
                      </a:r>
                      <a:r>
                        <a:rPr lang="cs-CZ" sz="1400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1400" dirty="0">
                          <a:latin typeface="Calibri" panose="020F0502020204030204" pitchFamily="34" charset="0"/>
                        </a:rPr>
                        <a:t> metabolismu (antagonisté) </a:t>
                      </a:r>
                    </a:p>
                  </a:txBody>
                  <a:tcPr marL="91443" marR="91443" marT="45760" marB="4576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Ovál 2">
            <a:extLst>
              <a:ext uri="{FF2B5EF4-FFF2-40B4-BE49-F238E27FC236}">
                <a16:creationId xmlns:a16="http://schemas.microsoft.com/office/drawing/2014/main" xmlns="" id="{7DC0E0CA-B262-45A6-A3C1-915F2AC18079}"/>
              </a:ext>
            </a:extLst>
          </p:cNvPr>
          <p:cNvSpPr/>
          <p:nvPr/>
        </p:nvSpPr>
        <p:spPr>
          <a:xfrm>
            <a:off x="179388" y="6597650"/>
            <a:ext cx="144462" cy="14446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8383" name="TextovéPole 4">
            <a:extLst>
              <a:ext uri="{FF2B5EF4-FFF2-40B4-BE49-F238E27FC236}">
                <a16:creationId xmlns:a16="http://schemas.microsoft.com/office/drawing/2014/main" xmlns="" id="{8BED7910-F706-4D07-AB1F-F61233F29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515100"/>
            <a:ext cx="115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>
                <a:latin typeface="Calibri" panose="020F0502020204030204" pitchFamily="34" charset="0"/>
              </a:rPr>
              <a:t>glykoprotein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xmlns="" id="{B86261B1-C3D4-49CA-A253-345B6AC767E6}"/>
              </a:ext>
            </a:extLst>
          </p:cNvPr>
          <p:cNvSpPr/>
          <p:nvPr/>
        </p:nvSpPr>
        <p:spPr>
          <a:xfrm>
            <a:off x="1835150" y="6597650"/>
            <a:ext cx="144463" cy="1444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8385" name="TextovéPole 6">
            <a:extLst>
              <a:ext uri="{FF2B5EF4-FFF2-40B4-BE49-F238E27FC236}">
                <a16:creationId xmlns:a16="http://schemas.microsoft.com/office/drawing/2014/main" xmlns="" id="{D79E0684-3978-44C5-8D04-8B59C27FC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6515100"/>
            <a:ext cx="720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>
                <a:latin typeface="Calibri" panose="020F0502020204030204" pitchFamily="34" charset="0"/>
              </a:rPr>
              <a:t>peptid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xmlns="" id="{CAACE436-A76D-4CE9-86DE-161F72C19FA2}"/>
              </a:ext>
            </a:extLst>
          </p:cNvPr>
          <p:cNvSpPr/>
          <p:nvPr/>
        </p:nvSpPr>
        <p:spPr>
          <a:xfrm>
            <a:off x="3492500" y="6597650"/>
            <a:ext cx="142875" cy="1444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8387" name="TextovéPole 8">
            <a:extLst>
              <a:ext uri="{FF2B5EF4-FFF2-40B4-BE49-F238E27FC236}">
                <a16:creationId xmlns:a16="http://schemas.microsoft.com/office/drawing/2014/main" xmlns="" id="{1BA41562-1DC1-4DB1-AB8C-62AFBBE85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6515100"/>
            <a:ext cx="1150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>
                <a:latin typeface="Calibri" panose="020F0502020204030204" pitchFamily="34" charset="0"/>
              </a:rPr>
              <a:t>protein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Skupina 2">
            <a:extLst>
              <a:ext uri="{FF2B5EF4-FFF2-40B4-BE49-F238E27FC236}">
                <a16:creationId xmlns:a16="http://schemas.microsoft.com/office/drawing/2014/main" xmlns="" id="{E161AD9E-A8C1-4ABE-A25C-8F96CEA88F31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6350"/>
            <a:ext cx="7905750" cy="6400800"/>
            <a:chOff x="639763" y="214313"/>
            <a:chExt cx="7905750" cy="6400800"/>
          </a:xfrm>
        </p:grpSpPr>
        <p:pic>
          <p:nvPicPr>
            <p:cNvPr id="13315" name="Picture 59" descr="figure_18_09_1_unlabeled">
              <a:extLst>
                <a:ext uri="{FF2B5EF4-FFF2-40B4-BE49-F238E27FC236}">
                  <a16:creationId xmlns:a16="http://schemas.microsoft.com/office/drawing/2014/main" xmlns="" id="{9EE3808F-E71B-45B1-B602-B32EBF33D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77"/>
            <a:stretch>
              <a:fillRect/>
            </a:stretch>
          </p:blipFill>
          <p:spPr bwMode="auto">
            <a:xfrm>
              <a:off x="639763" y="214313"/>
              <a:ext cx="7905750" cy="640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6" name="Text Box 4">
              <a:extLst>
                <a:ext uri="{FF2B5EF4-FFF2-40B4-BE49-F238E27FC236}">
                  <a16:creationId xmlns:a16="http://schemas.microsoft.com/office/drawing/2014/main" xmlns="" id="{D3DBB680-6DBB-4194-A567-891FDEB901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7238" y="6443663"/>
              <a:ext cx="476250" cy="131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Inhibin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17" name="Text Box 5">
              <a:extLst>
                <a:ext uri="{FF2B5EF4-FFF2-40B4-BE49-F238E27FC236}">
                  <a16:creationId xmlns:a16="http://schemas.microsoft.com/office/drawing/2014/main" xmlns="" id="{35A266C7-AA7A-4155-AE38-D92CF30A57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4888" y="6438900"/>
              <a:ext cx="893762" cy="17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Progesteron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18" name="Text Box 6">
              <a:extLst>
                <a:ext uri="{FF2B5EF4-FFF2-40B4-BE49-F238E27FC236}">
                  <a16:creationId xmlns:a16="http://schemas.microsoft.com/office/drawing/2014/main" xmlns="" id="{11C664D2-E1A6-4AB0-A960-D698B6492B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7500" y="6448425"/>
              <a:ext cx="542925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Estrogen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19" name="Text Box 7">
              <a:extLst>
                <a:ext uri="{FF2B5EF4-FFF2-40B4-BE49-F238E27FC236}">
                  <a16:creationId xmlns:a16="http://schemas.microsoft.com/office/drawing/2014/main" xmlns="" id="{E265F5B3-8359-4675-A5D4-60A73960FA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5463" y="6451600"/>
              <a:ext cx="776287" cy="141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Testosteron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20" name="Text Box 8">
              <a:extLst>
                <a:ext uri="{FF2B5EF4-FFF2-40B4-BE49-F238E27FC236}">
                  <a16:creationId xmlns:a16="http://schemas.microsoft.com/office/drawing/2014/main" xmlns="" id="{9A90C172-D32B-4C17-96CE-F238A8BC01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9038" y="6450013"/>
              <a:ext cx="377825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Inhibin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21" name="Text Box 9">
              <a:extLst>
                <a:ext uri="{FF2B5EF4-FFF2-40B4-BE49-F238E27FC236}">
                  <a16:creationId xmlns:a16="http://schemas.microsoft.com/office/drawing/2014/main" xmlns="" id="{AD01901E-F441-4028-A174-7DD2660385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7538" y="6115050"/>
              <a:ext cx="1030287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Thyroid</a:t>
              </a:r>
              <a:r>
                <a:rPr lang="cs-CZ" altLang="cs-CZ" sz="1000" b="1">
                  <a:ea typeface="ＭＳ Ｐゴシック" panose="020B0600070205080204" pitchFamily="34" charset="-128"/>
                </a:rPr>
                <a:t>ní</a:t>
              </a:r>
              <a:endParaRPr lang="en-US" altLang="cs-CZ" sz="1000" b="1">
                <a:ea typeface="ＭＳ Ｐゴシック" panose="020B0600070205080204" pitchFamily="34" charset="-128"/>
              </a:endParaRPr>
            </a:p>
            <a:p>
              <a:pPr algn="ctr"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hormon</a:t>
              </a:r>
              <a:r>
                <a:rPr lang="cs-CZ" altLang="cs-CZ" sz="1000" b="1">
                  <a:ea typeface="ＭＳ Ｐゴシック" panose="020B0600070205080204" pitchFamily="34" charset="-128"/>
                </a:rPr>
                <a:t>y</a:t>
              </a:r>
              <a:r>
                <a:rPr lang="en-US" altLang="cs-CZ" sz="1000" b="1">
                  <a:ea typeface="ＭＳ Ｐゴシック" panose="020B0600070205080204" pitchFamily="34" charset="-128"/>
                </a:rPr>
                <a:t> (T</a:t>
              </a:r>
              <a:r>
                <a:rPr lang="en-US" altLang="cs-CZ" sz="1000" b="1" baseline="-25000">
                  <a:ea typeface="ＭＳ Ｐゴシック" panose="020B0600070205080204" pitchFamily="34" charset="-128"/>
                </a:rPr>
                <a:t>3</a:t>
              </a:r>
              <a:r>
                <a:rPr lang="en-US" altLang="cs-CZ" sz="1000" b="1">
                  <a:ea typeface="ＭＳ Ｐゴシック" panose="020B0600070205080204" pitchFamily="34" charset="-128"/>
                </a:rPr>
                <a:t>, T</a:t>
              </a:r>
              <a:r>
                <a:rPr lang="en-US" altLang="cs-CZ" sz="1000" b="1" baseline="-25000">
                  <a:ea typeface="ＭＳ Ｐゴシック" panose="020B0600070205080204" pitchFamily="34" charset="-128"/>
                </a:rPr>
                <a:t>4</a:t>
              </a:r>
              <a:r>
                <a:rPr lang="en-US" altLang="cs-CZ" sz="1000" b="1">
                  <a:ea typeface="ＭＳ Ｐゴシック" panose="020B0600070205080204" pitchFamily="34" charset="-128"/>
                </a:rPr>
                <a:t>)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22" name="Text Box 10">
              <a:extLst>
                <a:ext uri="{FF2B5EF4-FFF2-40B4-BE49-F238E27FC236}">
                  <a16:creationId xmlns:a16="http://schemas.microsoft.com/office/drawing/2014/main" xmlns="" id="{C0AD17AE-19E3-477C-91AE-A0215D73DB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325" y="5000625"/>
              <a:ext cx="962025" cy="47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Gluc</a:t>
              </a:r>
              <a:r>
                <a:rPr lang="cs-CZ" altLang="cs-CZ" sz="1000" b="1">
                  <a:ea typeface="ＭＳ Ｐゴシック" panose="020B0600070205080204" pitchFamily="34" charset="-128"/>
                </a:rPr>
                <a:t>kokortikoidy</a:t>
              </a:r>
              <a:endParaRPr lang="en-US" altLang="cs-CZ" sz="1000" b="1">
                <a:ea typeface="ＭＳ Ｐゴシック" panose="020B0600070205080204" pitchFamily="34" charset="-128"/>
              </a:endParaRPr>
            </a:p>
            <a:p>
              <a:pPr algn="ctr"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(</a:t>
              </a:r>
              <a:r>
                <a:rPr lang="cs-CZ" altLang="cs-CZ" sz="1000" b="1">
                  <a:ea typeface="ＭＳ Ｐゴシック" panose="020B0600070205080204" pitchFamily="34" charset="-128"/>
                </a:rPr>
                <a:t>k</a:t>
              </a:r>
              <a:r>
                <a:rPr lang="en-US" altLang="cs-CZ" sz="1000" b="1">
                  <a:ea typeface="ＭＳ Ｐゴシック" panose="020B0600070205080204" pitchFamily="34" charset="-128"/>
                </a:rPr>
                <a:t>ortisol,</a:t>
              </a:r>
            </a:p>
            <a:p>
              <a:pPr algn="ctr">
                <a:lnSpc>
                  <a:spcPct val="90000"/>
                </a:lnSpc>
              </a:pPr>
              <a:r>
                <a:rPr lang="cs-CZ" altLang="cs-CZ" sz="1000" b="1">
                  <a:ea typeface="ＭＳ Ｐゴシック" panose="020B0600070205080204" pitchFamily="34" charset="-128"/>
                </a:rPr>
                <a:t>k</a:t>
              </a:r>
              <a:r>
                <a:rPr lang="en-US" altLang="cs-CZ" sz="1000" b="1">
                  <a:ea typeface="ＭＳ Ｐゴシック" panose="020B0600070205080204" pitchFamily="34" charset="-128"/>
                </a:rPr>
                <a:t>orti</a:t>
              </a:r>
              <a:r>
                <a:rPr lang="cs-CZ" altLang="cs-CZ" sz="1000" b="1">
                  <a:ea typeface="ＭＳ Ｐゴシック" panose="020B0600070205080204" pitchFamily="34" charset="-128"/>
                </a:rPr>
                <a:t>k</a:t>
              </a:r>
              <a:r>
                <a:rPr lang="en-US" altLang="cs-CZ" sz="1000" b="1">
                  <a:ea typeface="ＭＳ Ｐゴシック" panose="020B0600070205080204" pitchFamily="34" charset="-128"/>
                </a:rPr>
                <a:t>osteron)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23" name="Text Box 11">
              <a:extLst>
                <a:ext uri="{FF2B5EF4-FFF2-40B4-BE49-F238E27FC236}">
                  <a16:creationId xmlns:a16="http://schemas.microsoft.com/office/drawing/2014/main" xmlns="" id="{582FBC4B-4E01-4AD9-A222-C2A06AF883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575" y="3678238"/>
              <a:ext cx="960438" cy="268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cs-CZ" altLang="cs-CZ" sz="1000" b="1">
                  <a:ea typeface="ＭＳ Ｐゴシック" panose="020B0600070205080204" pitchFamily="34" charset="-128"/>
                </a:rPr>
                <a:t>Adrenalin </a:t>
              </a:r>
              <a:r>
                <a:rPr lang="en-US" altLang="cs-CZ" sz="1000" b="1">
                  <a:ea typeface="ＭＳ Ｐゴシック" panose="020B0600070205080204" pitchFamily="34" charset="-128"/>
                </a:rPr>
                <a:t>a</a:t>
              </a:r>
            </a:p>
            <a:p>
              <a:pPr algn="ctr">
                <a:lnSpc>
                  <a:spcPct val="90000"/>
                </a:lnSpc>
              </a:pPr>
              <a:r>
                <a:rPr lang="cs-CZ" altLang="cs-CZ" sz="1000" b="1">
                  <a:ea typeface="ＭＳ Ｐゴシック" panose="020B0600070205080204" pitchFamily="34" charset="-128"/>
                </a:rPr>
                <a:t>noradrenalin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24" name="Text Box 12">
              <a:extLst>
                <a:ext uri="{FF2B5EF4-FFF2-40B4-BE49-F238E27FC236}">
                  <a16:creationId xmlns:a16="http://schemas.microsoft.com/office/drawing/2014/main" xmlns="" id="{59F5FF90-C604-49E2-95CF-19E4DB431D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513" y="2897188"/>
              <a:ext cx="758825" cy="277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90000"/>
                </a:lnSpc>
              </a:pPr>
              <a:r>
                <a:rPr lang="cs-CZ" altLang="cs-CZ" sz="1000" b="1">
                  <a:ea typeface="ＭＳ Ｐゴシック" panose="020B0600070205080204" pitchFamily="34" charset="-128"/>
                </a:rPr>
                <a:t>Nadledviny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25" name="Text Box 13">
              <a:extLst>
                <a:ext uri="{FF2B5EF4-FFF2-40B4-BE49-F238E27FC236}">
                  <a16:creationId xmlns:a16="http://schemas.microsoft.com/office/drawing/2014/main" xmlns="" id="{3DE8AF5B-F54C-4A1E-80B6-8BD7A3A28A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763" y="2524125"/>
              <a:ext cx="573087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cs-CZ" altLang="cs-CZ" sz="1000" b="1">
                  <a:ea typeface="ＭＳ Ｐゴシック" panose="020B0600070205080204" pitchFamily="34" charset="-128"/>
                </a:rPr>
                <a:t>Dřeň</a:t>
              </a:r>
            </a:p>
            <a:p>
              <a:pPr>
                <a:lnSpc>
                  <a:spcPct val="90000"/>
                </a:lnSpc>
              </a:pPr>
              <a:r>
                <a:rPr lang="cs-CZ" altLang="cs-CZ" sz="1000" b="1">
                  <a:ea typeface="ＭＳ Ｐゴシック" panose="020B0600070205080204" pitchFamily="34" charset="-128"/>
                </a:rPr>
                <a:t>nadledvin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26" name="Text Box 14">
              <a:extLst>
                <a:ext uri="{FF2B5EF4-FFF2-40B4-BE49-F238E27FC236}">
                  <a16:creationId xmlns:a16="http://schemas.microsoft.com/office/drawing/2014/main" xmlns="" id="{E2479DCF-FBBA-4BC9-AEF1-088FEF424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7588" y="3143250"/>
              <a:ext cx="533400" cy="23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cs-CZ" altLang="cs-CZ" sz="1000" b="1">
                  <a:ea typeface="ＭＳ Ｐゴシック" panose="020B0600070205080204" pitchFamily="34" charset="-128"/>
                </a:rPr>
                <a:t>Kůra</a:t>
              </a:r>
            </a:p>
            <a:p>
              <a:pPr>
                <a:lnSpc>
                  <a:spcPct val="90000"/>
                </a:lnSpc>
              </a:pPr>
              <a:r>
                <a:rPr lang="cs-CZ" altLang="cs-CZ" sz="1000" b="1">
                  <a:ea typeface="ＭＳ Ｐゴシック" panose="020B0600070205080204" pitchFamily="34" charset="-128"/>
                </a:rPr>
                <a:t>nadledvin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27" name="Text Box 15">
              <a:extLst>
                <a:ext uri="{FF2B5EF4-FFF2-40B4-BE49-F238E27FC236}">
                  <a16:creationId xmlns:a16="http://schemas.microsoft.com/office/drawing/2014/main" xmlns="" id="{82FB2E9B-2053-4D23-BF07-A232555A06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0888" y="3838575"/>
              <a:ext cx="763587" cy="28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cs-CZ" altLang="cs-CZ" sz="1000" b="1">
                  <a:ea typeface="ＭＳ Ｐゴシック" panose="020B0600070205080204" pitchFamily="34" charset="-128"/>
                </a:rPr>
                <a:t>Štítná žláza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28" name="Text Box 16">
              <a:extLst>
                <a:ext uri="{FF2B5EF4-FFF2-40B4-BE49-F238E27FC236}">
                  <a16:creationId xmlns:a16="http://schemas.microsoft.com/office/drawing/2014/main" xmlns="" id="{A312D671-18F0-4F1B-BE82-BC80C6BC2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1600" y="5595938"/>
              <a:ext cx="766763" cy="258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cs-CZ" altLang="cs-CZ" sz="1000" b="1">
                  <a:ea typeface="ＭＳ Ｐゴシック" panose="020B0600070205080204" pitchFamily="34" charset="-128"/>
                </a:rPr>
                <a:t>Kosi, svaly a</a:t>
              </a:r>
            </a:p>
            <a:p>
              <a:pPr algn="ctr">
                <a:lnSpc>
                  <a:spcPct val="90000"/>
                </a:lnSpc>
              </a:pPr>
              <a:r>
                <a:rPr lang="cs-CZ" altLang="cs-CZ" sz="1000" b="1">
                  <a:ea typeface="ＭＳ Ｐゴシック" panose="020B0600070205080204" pitchFamily="34" charset="-128"/>
                </a:rPr>
                <a:t>další tkáně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29" name="Text Box 17">
              <a:extLst>
                <a:ext uri="{FF2B5EF4-FFF2-40B4-BE49-F238E27FC236}">
                  <a16:creationId xmlns:a16="http://schemas.microsoft.com/office/drawing/2014/main" xmlns="" id="{37597F93-C13F-4EF9-A638-ED17FE6E5E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2038" y="5776913"/>
              <a:ext cx="582612" cy="22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cs-CZ" altLang="cs-CZ" sz="1000" b="1">
                  <a:ea typeface="ＭＳ Ｐゴシック" panose="020B0600070205080204" pitchFamily="34" charset="-128"/>
                </a:rPr>
                <a:t>Mléčné</a:t>
              </a:r>
            </a:p>
            <a:p>
              <a:pPr algn="ctr">
                <a:lnSpc>
                  <a:spcPct val="90000"/>
                </a:lnSpc>
              </a:pPr>
              <a:r>
                <a:rPr lang="cs-CZ" altLang="cs-CZ" sz="1000" b="1">
                  <a:ea typeface="ＭＳ Ｐゴシック" panose="020B0600070205080204" pitchFamily="34" charset="-128"/>
                </a:rPr>
                <a:t>žlázy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30" name="Text Box 18">
              <a:extLst>
                <a:ext uri="{FF2B5EF4-FFF2-40B4-BE49-F238E27FC236}">
                  <a16:creationId xmlns:a16="http://schemas.microsoft.com/office/drawing/2014/main" xmlns="" id="{9A65707A-B139-43B3-A7B2-EC911739D3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7613" y="5680075"/>
              <a:ext cx="455612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cs-CZ" altLang="cs-CZ" sz="1000" b="1">
                  <a:ea typeface="ＭＳ Ｐゴシック" panose="020B0600070205080204" pitchFamily="34" charset="-128"/>
                </a:rPr>
                <a:t>Varlata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31" name="Text Box 19">
              <a:extLst>
                <a:ext uri="{FF2B5EF4-FFF2-40B4-BE49-F238E27FC236}">
                  <a16:creationId xmlns:a16="http://schemas.microsoft.com/office/drawing/2014/main" xmlns="" id="{A617D3C4-4F7D-4BF3-BDAD-B8A89DACC7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5838" y="5568950"/>
              <a:ext cx="582612" cy="239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cs-CZ" altLang="cs-CZ" sz="1000" b="1">
                  <a:ea typeface="ＭＳ Ｐゴシック" panose="020B0600070205080204" pitchFamily="34" charset="-128"/>
                </a:rPr>
                <a:t>Vaječníky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32" name="Text Box 20">
              <a:extLst>
                <a:ext uri="{FF2B5EF4-FFF2-40B4-BE49-F238E27FC236}">
                  <a16:creationId xmlns:a16="http://schemas.microsoft.com/office/drawing/2014/main" xmlns="" id="{FC20EEE6-6066-404F-AA2A-705343EF2E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5938" y="5145088"/>
              <a:ext cx="1370012" cy="404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Melanocyt</a:t>
              </a:r>
              <a:r>
                <a:rPr lang="cs-CZ" altLang="cs-CZ" sz="1000" b="1">
                  <a:ea typeface="ＭＳ Ｐゴシック" panose="020B0600070205080204" pitchFamily="34" charset="-128"/>
                </a:rPr>
                <a:t>y</a:t>
              </a:r>
              <a:r>
                <a:rPr lang="en-US" altLang="cs-CZ" sz="1000" b="1">
                  <a:ea typeface="ＭＳ Ｐゴシック" panose="020B0600070205080204" pitchFamily="34" charset="-128"/>
                </a:rPr>
                <a:t> (</a:t>
              </a:r>
              <a:r>
                <a:rPr lang="cs-CZ" altLang="cs-CZ" sz="1000" b="1">
                  <a:ea typeface="ＭＳ Ｐゴシック" panose="020B0600070205080204" pitchFamily="34" charset="-128"/>
                </a:rPr>
                <a:t>nejistý význam</a:t>
              </a:r>
            </a:p>
            <a:p>
              <a:pPr>
                <a:lnSpc>
                  <a:spcPct val="90000"/>
                </a:lnSpc>
              </a:pPr>
              <a:r>
                <a:rPr lang="cs-CZ" altLang="cs-CZ" sz="1000" b="1">
                  <a:ea typeface="ＭＳ Ｐゴシック" panose="020B0600070205080204" pitchFamily="34" charset="-128"/>
                </a:rPr>
                <a:t>u zdravých dospělých</a:t>
              </a:r>
              <a:r>
                <a:rPr lang="en-US" altLang="cs-CZ" sz="1000" b="1">
                  <a:ea typeface="ＭＳ Ｐゴシック" panose="020B0600070205080204" pitchFamily="34" charset="-128"/>
                </a:rPr>
                <a:t>)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33" name="Text Box 21">
              <a:extLst>
                <a:ext uri="{FF2B5EF4-FFF2-40B4-BE49-F238E27FC236}">
                  <a16:creationId xmlns:a16="http://schemas.microsoft.com/office/drawing/2014/main" xmlns="" id="{3671236B-13DF-4B5B-9417-6B19F087CD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738" y="4076700"/>
              <a:ext cx="893762" cy="17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Somatomedin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34" name="Text Box 22">
              <a:extLst>
                <a:ext uri="{FF2B5EF4-FFF2-40B4-BE49-F238E27FC236}">
                  <a16:creationId xmlns:a16="http://schemas.microsoft.com/office/drawing/2014/main" xmlns="" id="{88D2EC5D-24A5-47DE-9D3A-CF1CEFD46C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3025" y="3686175"/>
              <a:ext cx="309563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cs-CZ" altLang="cs-CZ" sz="1000" b="1">
                  <a:ea typeface="ＭＳ Ｐゴシック" panose="020B0600070205080204" pitchFamily="34" charset="-128"/>
                </a:rPr>
                <a:t>Játra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35" name="Text Box 23">
              <a:extLst>
                <a:ext uri="{FF2B5EF4-FFF2-40B4-BE49-F238E27FC236}">
                  <a16:creationId xmlns:a16="http://schemas.microsoft.com/office/drawing/2014/main" xmlns="" id="{83416922-1D8C-4C08-8939-7787BBEF17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9250" y="3668713"/>
              <a:ext cx="290513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MSH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36" name="Text Box 24">
              <a:extLst>
                <a:ext uri="{FF2B5EF4-FFF2-40B4-BE49-F238E27FC236}">
                  <a16:creationId xmlns:a16="http://schemas.microsoft.com/office/drawing/2014/main" xmlns="" id="{FC2B5A64-5C48-4496-B995-D468EE69F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6825" y="3836988"/>
              <a:ext cx="192088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LH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37" name="Text Box 25">
              <a:extLst>
                <a:ext uri="{FF2B5EF4-FFF2-40B4-BE49-F238E27FC236}">
                  <a16:creationId xmlns:a16="http://schemas.microsoft.com/office/drawing/2014/main" xmlns="" id="{5B9577A3-A0F9-4E40-A1F7-D091830B36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5663" y="3835400"/>
              <a:ext cx="280987" cy="131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FSH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38" name="Text Box 26">
              <a:extLst>
                <a:ext uri="{FF2B5EF4-FFF2-40B4-BE49-F238E27FC236}">
                  <a16:creationId xmlns:a16="http://schemas.microsoft.com/office/drawing/2014/main" xmlns="" id="{C0E4B98F-5D4B-4F6A-850A-891182A8C6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3833813"/>
              <a:ext cx="250825" cy="112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PRL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39" name="Text Box 27">
              <a:extLst>
                <a:ext uri="{FF2B5EF4-FFF2-40B4-BE49-F238E27FC236}">
                  <a16:creationId xmlns:a16="http://schemas.microsoft.com/office/drawing/2014/main" xmlns="" id="{757665E9-E640-4CB9-869E-B7C5FA20C0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0063" y="3195638"/>
              <a:ext cx="250825" cy="14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GH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40" name="Text Box 28">
              <a:extLst>
                <a:ext uri="{FF2B5EF4-FFF2-40B4-BE49-F238E27FC236}">
                  <a16:creationId xmlns:a16="http://schemas.microsoft.com/office/drawing/2014/main" xmlns="" id="{18C32411-DA98-446B-9B69-8DB79EA173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0475" y="3270250"/>
              <a:ext cx="260350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TSH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41" name="Text Box 29">
              <a:extLst>
                <a:ext uri="{FF2B5EF4-FFF2-40B4-BE49-F238E27FC236}">
                  <a16:creationId xmlns:a16="http://schemas.microsoft.com/office/drawing/2014/main" xmlns="" id="{DE736B83-4FAC-4BAF-84C7-7B9237E9B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6150" y="2857500"/>
              <a:ext cx="427038" cy="150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ACTH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42" name="Text Box 30">
              <a:extLst>
                <a:ext uri="{FF2B5EF4-FFF2-40B4-BE49-F238E27FC236}">
                  <a16:creationId xmlns:a16="http://schemas.microsoft.com/office/drawing/2014/main" xmlns="" id="{29DE8B33-34B7-4AAF-A1E9-3FBA6E2958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0338" y="2281238"/>
              <a:ext cx="1371600" cy="242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90000"/>
                </a:lnSpc>
              </a:pPr>
              <a:r>
                <a:rPr lang="cs-CZ" altLang="cs-CZ" sz="1000" b="1">
                  <a:ea typeface="ＭＳ Ｐゴシック" panose="020B0600070205080204" pitchFamily="34" charset="-128"/>
                </a:rPr>
                <a:t>Přední lalok hypofýzy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43" name="Text Box 31">
              <a:extLst>
                <a:ext uri="{FF2B5EF4-FFF2-40B4-BE49-F238E27FC236}">
                  <a16:creationId xmlns:a16="http://schemas.microsoft.com/office/drawing/2014/main" xmlns="" id="{35A44C40-6C14-4121-B819-0C74E4185C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1725" y="638175"/>
              <a:ext cx="355600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ACTH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44" name="Text Box 32">
              <a:extLst>
                <a:ext uri="{FF2B5EF4-FFF2-40B4-BE49-F238E27FC236}">
                  <a16:creationId xmlns:a16="http://schemas.microsoft.com/office/drawing/2014/main" xmlns="" id="{299C7A7B-4E2B-4E95-AF9E-4E807FBCD3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8238" y="806450"/>
              <a:ext cx="260350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TSH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45" name="Text Box 33">
              <a:extLst>
                <a:ext uri="{FF2B5EF4-FFF2-40B4-BE49-F238E27FC236}">
                  <a16:creationId xmlns:a16="http://schemas.microsoft.com/office/drawing/2014/main" xmlns="" id="{C70DA342-3ADD-4CFF-8728-311B8F446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5863" y="955675"/>
              <a:ext cx="250825" cy="14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GH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46" name="Text Box 34">
              <a:extLst>
                <a:ext uri="{FF2B5EF4-FFF2-40B4-BE49-F238E27FC236}">
                  <a16:creationId xmlns:a16="http://schemas.microsoft.com/office/drawing/2014/main" xmlns="" id="{46AFAE47-07E8-4939-A917-F1D3C7C93F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1413" y="1119188"/>
              <a:ext cx="250825" cy="112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PRL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47" name="Text Box 35">
              <a:extLst>
                <a:ext uri="{FF2B5EF4-FFF2-40B4-BE49-F238E27FC236}">
                  <a16:creationId xmlns:a16="http://schemas.microsoft.com/office/drawing/2014/main" xmlns="" id="{A3ABE712-79C5-47C8-980A-A9540D550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7763" y="1273175"/>
              <a:ext cx="280987" cy="131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FSH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48" name="Text Box 36">
              <a:extLst>
                <a:ext uri="{FF2B5EF4-FFF2-40B4-BE49-F238E27FC236}">
                  <a16:creationId xmlns:a16="http://schemas.microsoft.com/office/drawing/2014/main" xmlns="" id="{7960AA67-5E02-4A44-9C2B-DAD5188436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1100" y="1430338"/>
              <a:ext cx="192088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LH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49" name="Text Box 37">
              <a:extLst>
                <a:ext uri="{FF2B5EF4-FFF2-40B4-BE49-F238E27FC236}">
                  <a16:creationId xmlns:a16="http://schemas.microsoft.com/office/drawing/2014/main" xmlns="" id="{36B71E2B-0300-412B-B370-8753914B78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2363" y="1577975"/>
              <a:ext cx="290512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MSH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50" name="Text Box 38">
              <a:extLst>
                <a:ext uri="{FF2B5EF4-FFF2-40B4-BE49-F238E27FC236}">
                  <a16:creationId xmlns:a16="http://schemas.microsoft.com/office/drawing/2014/main" xmlns="" id="{D15715A7-3DD9-4CDB-88CC-1CB7C104AD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5063" y="1887538"/>
              <a:ext cx="280987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OXT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51" name="Text Box 39">
              <a:extLst>
                <a:ext uri="{FF2B5EF4-FFF2-40B4-BE49-F238E27FC236}">
                  <a16:creationId xmlns:a16="http://schemas.microsoft.com/office/drawing/2014/main" xmlns="" id="{76C70384-F268-4172-9D3B-38D55DA9E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1413" y="1735138"/>
              <a:ext cx="271462" cy="141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ADH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52" name="Text Box 40">
              <a:extLst>
                <a:ext uri="{FF2B5EF4-FFF2-40B4-BE49-F238E27FC236}">
                  <a16:creationId xmlns:a16="http://schemas.microsoft.com/office/drawing/2014/main" xmlns="" id="{CD9A5FC7-8B86-467A-8295-8651ECBC5C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6225" y="652463"/>
              <a:ext cx="1646238" cy="141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900" b="1">
                  <a:ea typeface="ＭＳ Ｐゴシック" panose="020B0600070205080204" pitchFamily="34" charset="-128"/>
                </a:rPr>
                <a:t>Adreno</a:t>
              </a:r>
              <a:r>
                <a:rPr lang="cs-CZ" altLang="cs-CZ" sz="900" b="1">
                  <a:ea typeface="ＭＳ Ｐゴシック" panose="020B0600070205080204" pitchFamily="34" charset="-128"/>
                </a:rPr>
                <a:t>ko</a:t>
              </a:r>
              <a:r>
                <a:rPr lang="en-US" altLang="cs-CZ" sz="900" b="1">
                  <a:ea typeface="ＭＳ Ｐゴシック" panose="020B0600070205080204" pitchFamily="34" charset="-128"/>
                </a:rPr>
                <a:t>rti</a:t>
              </a:r>
              <a:r>
                <a:rPr lang="cs-CZ" altLang="cs-CZ" sz="900" b="1">
                  <a:ea typeface="ＭＳ Ｐゴシック" panose="020B0600070205080204" pitchFamily="34" charset="-128"/>
                </a:rPr>
                <a:t>k</a:t>
              </a:r>
              <a:r>
                <a:rPr lang="en-US" altLang="cs-CZ" sz="900" b="1">
                  <a:ea typeface="ＭＳ Ｐゴシック" panose="020B0600070205080204" pitchFamily="34" charset="-128"/>
                </a:rPr>
                <a:t>otropi</a:t>
              </a:r>
              <a:r>
                <a:rPr lang="cs-CZ" altLang="cs-CZ" sz="900" b="1">
                  <a:ea typeface="ＭＳ Ｐゴシック" panose="020B0600070205080204" pitchFamily="34" charset="-128"/>
                </a:rPr>
                <a:t>n</a:t>
              </a:r>
              <a:endParaRPr lang="en-US" altLang="cs-CZ" sz="9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53" name="Text Box 41">
              <a:extLst>
                <a:ext uri="{FF2B5EF4-FFF2-40B4-BE49-F238E27FC236}">
                  <a16:creationId xmlns:a16="http://schemas.microsoft.com/office/drawing/2014/main" xmlns="" id="{BFE224C9-3E2E-4E6E-BF33-94078FE314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1463" y="811213"/>
              <a:ext cx="1631950" cy="131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cs-CZ" altLang="cs-CZ" sz="900" b="1">
                  <a:ea typeface="ＭＳ Ｐゴシック" panose="020B0600070205080204" pitchFamily="34" charset="-128"/>
                </a:rPr>
                <a:t>Thyreotropní hormon</a:t>
              </a:r>
              <a:endParaRPr lang="en-US" altLang="cs-CZ" sz="9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54" name="Text Box 42">
              <a:extLst>
                <a:ext uri="{FF2B5EF4-FFF2-40B4-BE49-F238E27FC236}">
                  <a16:creationId xmlns:a16="http://schemas.microsoft.com/office/drawing/2014/main" xmlns="" id="{CF700980-5528-40B8-96D6-E4E1641269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1463" y="963613"/>
              <a:ext cx="936625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cs-CZ" altLang="cs-CZ" sz="900" b="1">
                  <a:ea typeface="ＭＳ Ｐゴシック" panose="020B0600070205080204" pitchFamily="34" charset="-128"/>
                </a:rPr>
                <a:t>Růstový hormon</a:t>
              </a:r>
              <a:endParaRPr lang="en-US" altLang="cs-CZ" sz="9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55" name="Text Box 43">
              <a:extLst>
                <a:ext uri="{FF2B5EF4-FFF2-40B4-BE49-F238E27FC236}">
                  <a16:creationId xmlns:a16="http://schemas.microsoft.com/office/drawing/2014/main" xmlns="" id="{3D1A224A-E0B7-47A1-9BF2-9FC1ACD58E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0350" y="1120775"/>
              <a:ext cx="531813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900" b="1">
                  <a:ea typeface="ＭＳ Ｐゴシック" panose="020B0600070205080204" pitchFamily="34" charset="-128"/>
                </a:rPr>
                <a:t>Prola</a:t>
              </a:r>
              <a:r>
                <a:rPr lang="cs-CZ" altLang="cs-CZ" sz="900" b="1">
                  <a:ea typeface="ＭＳ Ｐゴシック" panose="020B0600070205080204" pitchFamily="34" charset="-128"/>
                </a:rPr>
                <a:t>k</a:t>
              </a:r>
              <a:r>
                <a:rPr lang="en-US" altLang="cs-CZ" sz="900" b="1">
                  <a:ea typeface="ＭＳ Ｐゴシック" panose="020B0600070205080204" pitchFamily="34" charset="-128"/>
                </a:rPr>
                <a:t>tin</a:t>
              </a:r>
              <a:endParaRPr lang="en-US" altLang="cs-CZ" sz="9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56" name="Text Box 44">
              <a:extLst>
                <a:ext uri="{FF2B5EF4-FFF2-40B4-BE49-F238E27FC236}">
                  <a16:creationId xmlns:a16="http://schemas.microsoft.com/office/drawing/2014/main" xmlns="" id="{48C3D375-AC94-4404-92B5-E5D441BE07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6225" y="1274763"/>
              <a:ext cx="1598613" cy="146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cs-CZ" altLang="cs-CZ" sz="900" b="1">
                  <a:ea typeface="ＭＳ Ｐゴシック" panose="020B0600070205080204" pitchFamily="34" charset="-128"/>
                </a:rPr>
                <a:t>F</a:t>
              </a:r>
              <a:r>
                <a:rPr lang="en-US" altLang="cs-CZ" sz="900" b="1">
                  <a:ea typeface="ＭＳ Ｐゴシック" panose="020B0600070205080204" pitchFamily="34" charset="-128"/>
                </a:rPr>
                <a:t>olikuly stimulující hormon</a:t>
              </a:r>
              <a:endParaRPr lang="en-US" altLang="cs-CZ" sz="9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57" name="Text Box 45">
              <a:extLst>
                <a:ext uri="{FF2B5EF4-FFF2-40B4-BE49-F238E27FC236}">
                  <a16:creationId xmlns:a16="http://schemas.microsoft.com/office/drawing/2014/main" xmlns="" id="{A16D1A0F-647F-4799-873C-926FF5870C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0350" y="1435100"/>
              <a:ext cx="1184275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900" b="1">
                  <a:ea typeface="ＭＳ Ｐゴシック" panose="020B0600070205080204" pitchFamily="34" charset="-128"/>
                </a:rPr>
                <a:t>Luteiniz</a:t>
              </a:r>
              <a:r>
                <a:rPr lang="cs-CZ" altLang="cs-CZ" sz="900" b="1">
                  <a:ea typeface="ＭＳ Ｐゴシック" panose="020B0600070205080204" pitchFamily="34" charset="-128"/>
                </a:rPr>
                <a:t>ační </a:t>
              </a:r>
              <a:r>
                <a:rPr lang="en-US" altLang="cs-CZ" sz="900" b="1">
                  <a:ea typeface="ＭＳ Ｐゴシック" panose="020B0600070205080204" pitchFamily="34" charset="-128"/>
                </a:rPr>
                <a:t>hormon</a:t>
              </a:r>
              <a:endParaRPr lang="en-US" altLang="cs-CZ" sz="9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58" name="Text Box 46">
              <a:extLst>
                <a:ext uri="{FF2B5EF4-FFF2-40B4-BE49-F238E27FC236}">
                  <a16:creationId xmlns:a16="http://schemas.microsoft.com/office/drawing/2014/main" xmlns="" id="{587510FD-CBF9-42E5-BDDD-50BD30BEEA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0350" y="1589088"/>
              <a:ext cx="1793875" cy="141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cs-CZ" altLang="cs-CZ" sz="900" b="1">
                  <a:ea typeface="ＭＳ Ｐゴシック" panose="020B0600070205080204" pitchFamily="34" charset="-128"/>
                </a:rPr>
                <a:t>M</a:t>
              </a:r>
              <a:r>
                <a:rPr lang="en-US" altLang="cs-CZ" sz="900" b="1">
                  <a:ea typeface="ＭＳ Ｐゴシック" panose="020B0600070205080204" pitchFamily="34" charset="-128"/>
                </a:rPr>
                <a:t>elanotropin</a:t>
              </a:r>
              <a:endParaRPr lang="en-US" altLang="cs-CZ" sz="9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59" name="Text Box 47">
              <a:extLst>
                <a:ext uri="{FF2B5EF4-FFF2-40B4-BE49-F238E27FC236}">
                  <a16:creationId xmlns:a16="http://schemas.microsoft.com/office/drawing/2014/main" xmlns="" id="{E07CD8CC-5136-4C09-BBCB-2B7DDF48FC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4638" y="1741488"/>
              <a:ext cx="1217612" cy="13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900" b="1">
                  <a:ea typeface="ＭＳ Ｐゴシック" panose="020B0600070205080204" pitchFamily="34" charset="-128"/>
                </a:rPr>
                <a:t>Antidiuretic</a:t>
              </a:r>
              <a:r>
                <a:rPr lang="cs-CZ" altLang="cs-CZ" sz="900" b="1">
                  <a:ea typeface="ＭＳ Ｐゴシック" panose="020B0600070205080204" pitchFamily="34" charset="-128"/>
                </a:rPr>
                <a:t>ký</a:t>
              </a:r>
              <a:r>
                <a:rPr lang="en-US" altLang="cs-CZ" sz="900" b="1">
                  <a:ea typeface="ＭＳ Ｐゴシック" panose="020B0600070205080204" pitchFamily="34" charset="-128"/>
                </a:rPr>
                <a:t> hormon</a:t>
              </a:r>
              <a:endParaRPr lang="en-US" altLang="cs-CZ" sz="9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60" name="Text Box 48">
              <a:extLst>
                <a:ext uri="{FF2B5EF4-FFF2-40B4-BE49-F238E27FC236}">
                  <a16:creationId xmlns:a16="http://schemas.microsoft.com/office/drawing/2014/main" xmlns="" id="{56AA6724-0B25-4C3A-9C99-2916BDF7B4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1938" y="1903413"/>
              <a:ext cx="531812" cy="11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900" b="1">
                  <a:ea typeface="ＭＳ Ｐゴシック" panose="020B0600070205080204" pitchFamily="34" charset="-128"/>
                </a:rPr>
                <a:t>Oxytocin</a:t>
              </a:r>
              <a:endParaRPr lang="en-US" altLang="cs-CZ" sz="9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61" name="Text Box 49">
              <a:extLst>
                <a:ext uri="{FF2B5EF4-FFF2-40B4-BE49-F238E27FC236}">
                  <a16:creationId xmlns:a16="http://schemas.microsoft.com/office/drawing/2014/main" xmlns="" id="{AB4F2963-08B5-4600-9033-996ABDC6C8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6488" y="377825"/>
              <a:ext cx="1851025" cy="169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cs-CZ" altLang="cs-CZ" sz="1100" b="1">
                  <a:ea typeface="ＭＳ Ｐゴシック" panose="020B0600070205080204" pitchFamily="34" charset="-128"/>
                </a:rPr>
                <a:t>Klíčové hormony předního laloku hypofýzy</a:t>
              </a:r>
              <a:r>
                <a:rPr lang="en-US" altLang="cs-CZ" sz="1100" b="1">
                  <a:ea typeface="ＭＳ Ｐゴシック" panose="020B0600070205080204" pitchFamily="34" charset="-128"/>
                </a:rPr>
                <a:t>:</a:t>
              </a:r>
              <a:endParaRPr lang="en-US" altLang="cs-CZ" sz="11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62" name="Text Box 50">
              <a:extLst>
                <a:ext uri="{FF2B5EF4-FFF2-40B4-BE49-F238E27FC236}">
                  <a16:creationId xmlns:a16="http://schemas.microsoft.com/office/drawing/2014/main" xmlns="" id="{A4A002D6-374A-4594-95E7-9428D3AE79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0238" y="990600"/>
              <a:ext cx="2155825" cy="598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Regulační hormony se uvolňují</a:t>
              </a:r>
            </a:p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do portál</a:t>
              </a:r>
              <a:r>
                <a:rPr lang="cs-CZ" altLang="cs-CZ" sz="1000" b="1">
                  <a:ea typeface="ＭＳ Ｐゴシック" panose="020B0600070205080204" pitchFamily="34" charset="-128"/>
                </a:rPr>
                <a:t>ního</a:t>
              </a:r>
              <a:r>
                <a:rPr lang="en-US" altLang="cs-CZ" sz="1000" b="1">
                  <a:ea typeface="ＭＳ Ｐゴシック" panose="020B0600070205080204" pitchFamily="34" charset="-128"/>
                </a:rPr>
                <a:t> systému hypofýzy</a:t>
              </a:r>
            </a:p>
            <a:p>
              <a:pPr>
                <a:lnSpc>
                  <a:spcPct val="90000"/>
                </a:lnSpc>
              </a:pPr>
              <a:r>
                <a:rPr lang="cs-CZ" altLang="cs-CZ" sz="1000" b="1">
                  <a:ea typeface="ＭＳ Ｐゴシック" panose="020B0600070205080204" pitchFamily="34" charset="-128"/>
                </a:rPr>
                <a:t>A jsou transportovány </a:t>
              </a:r>
            </a:p>
            <a:p>
              <a:pPr>
                <a:lnSpc>
                  <a:spcPct val="90000"/>
                </a:lnSpc>
              </a:pPr>
              <a:r>
                <a:rPr lang="en-US" altLang="cs-CZ" sz="1000" b="1">
                  <a:ea typeface="ＭＳ Ｐゴシック" panose="020B0600070205080204" pitchFamily="34" charset="-128"/>
                </a:rPr>
                <a:t>do předního laloku</a:t>
              </a:r>
              <a:r>
                <a:rPr lang="cs-CZ" altLang="cs-CZ" sz="1000" b="1">
                  <a:ea typeface="ＭＳ Ｐゴシック" panose="020B0600070205080204" pitchFamily="34" charset="-128"/>
                </a:rPr>
                <a:t> </a:t>
              </a:r>
              <a:r>
                <a:rPr lang="en-US" altLang="cs-CZ" sz="1000" b="1">
                  <a:ea typeface="ＭＳ Ｐゴシック" panose="020B0600070205080204" pitchFamily="34" charset="-128"/>
                </a:rPr>
                <a:t>hypofýza</a:t>
              </a:r>
              <a:endParaRPr lang="en-US" altLang="cs-CZ" sz="10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63" name="Text Box 51">
              <a:extLst>
                <a:ext uri="{FF2B5EF4-FFF2-40B4-BE49-F238E27FC236}">
                  <a16:creationId xmlns:a16="http://schemas.microsoft.com/office/drawing/2014/main" xmlns="" id="{A2D57B29-6625-4250-8F5F-106512D971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1625" y="611188"/>
              <a:ext cx="273208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cs-CZ" sz="1100" b="1">
                  <a:ea typeface="ＭＳ Ｐゴシック" panose="020B0600070205080204" pitchFamily="34" charset="-128"/>
                </a:rPr>
                <a:t>Nepřím</a:t>
              </a:r>
              <a:r>
                <a:rPr lang="cs-CZ" altLang="cs-CZ" sz="1100" b="1">
                  <a:ea typeface="ＭＳ Ｐゴシック" panose="020B0600070205080204" pitchFamily="34" charset="-128"/>
                </a:rPr>
                <a:t>á kontrola prostřednictvím</a:t>
              </a:r>
            </a:p>
            <a:p>
              <a:pPr algn="ctr">
                <a:lnSpc>
                  <a:spcPct val="90000"/>
                </a:lnSpc>
              </a:pPr>
              <a:r>
                <a:rPr lang="cs-CZ" altLang="cs-CZ" sz="1100" b="1">
                  <a:ea typeface="ＭＳ Ｐゴシック" panose="020B0600070205080204" pitchFamily="34" charset="-128"/>
                </a:rPr>
                <a:t>uvolňování regulačních hormonů</a:t>
              </a:r>
              <a:endParaRPr lang="en-US" altLang="cs-CZ" sz="11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64" name="Text Box 52">
              <a:extLst>
                <a:ext uri="{FF2B5EF4-FFF2-40B4-BE49-F238E27FC236}">
                  <a16:creationId xmlns:a16="http://schemas.microsoft.com/office/drawing/2014/main" xmlns="" id="{AB2461DA-1E36-47CC-8B26-4193FFD6D5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150" y="614363"/>
              <a:ext cx="981075" cy="450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cs-CZ" altLang="cs-CZ" sz="1100" b="1">
                  <a:ea typeface="ＭＳ Ｐゴシック" panose="020B0600070205080204" pitchFamily="34" charset="-128"/>
                </a:rPr>
                <a:t>P</a:t>
              </a:r>
              <a:r>
                <a:rPr lang="en-US" altLang="cs-CZ" sz="1100" b="1">
                  <a:ea typeface="ＭＳ Ｐゴシック" panose="020B0600070205080204" pitchFamily="34" charset="-128"/>
                </a:rPr>
                <a:t>římé ovládání </a:t>
              </a:r>
              <a:endParaRPr lang="cs-CZ" altLang="cs-CZ" sz="1100" b="1">
                <a:ea typeface="ＭＳ Ｐゴシック" panose="020B0600070205080204" pitchFamily="34" charset="-128"/>
              </a:endParaRPr>
            </a:p>
            <a:p>
              <a:pPr>
                <a:lnSpc>
                  <a:spcPct val="90000"/>
                </a:lnSpc>
              </a:pPr>
              <a:r>
                <a:rPr lang="cs-CZ" altLang="cs-CZ" sz="1100" b="1">
                  <a:ea typeface="ＭＳ Ｐゴシック" panose="020B0600070205080204" pitchFamily="34" charset="-128"/>
                </a:rPr>
                <a:t>n</a:t>
              </a:r>
              <a:r>
                <a:rPr lang="en-US" altLang="cs-CZ" sz="1100" b="1">
                  <a:ea typeface="ＭＳ Ｐゴシック" panose="020B0600070205080204" pitchFamily="34" charset="-128"/>
                </a:rPr>
                <a:t>ervovým</a:t>
              </a:r>
              <a:endParaRPr lang="cs-CZ" altLang="cs-CZ" sz="1100" b="1">
                <a:ea typeface="ＭＳ Ｐゴシック" panose="020B0600070205080204" pitchFamily="34" charset="-128"/>
              </a:endParaRPr>
            </a:p>
            <a:p>
              <a:pPr>
                <a:lnSpc>
                  <a:spcPct val="90000"/>
                </a:lnSpc>
              </a:pPr>
              <a:r>
                <a:rPr lang="en-US" altLang="cs-CZ" sz="1100" b="1">
                  <a:ea typeface="ＭＳ Ｐゴシック" panose="020B0600070205080204" pitchFamily="34" charset="-128"/>
                </a:rPr>
                <a:t>systémem</a:t>
              </a:r>
              <a:endParaRPr lang="en-US" altLang="cs-CZ" sz="11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365" name="Line 53">
              <a:extLst>
                <a:ext uri="{FF2B5EF4-FFF2-40B4-BE49-F238E27FC236}">
                  <a16:creationId xmlns:a16="http://schemas.microsoft.com/office/drawing/2014/main" xmlns="" id="{FD44B0B9-BA0F-4B5A-B971-7C5F310CFF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97063" y="2589213"/>
              <a:ext cx="223837" cy="3476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366" name="Line 54">
              <a:extLst>
                <a:ext uri="{FF2B5EF4-FFF2-40B4-BE49-F238E27FC236}">
                  <a16:creationId xmlns:a16="http://schemas.microsoft.com/office/drawing/2014/main" xmlns="" id="{70E97B01-7D7B-485A-8143-4EF9B1A154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2488" y="2587625"/>
              <a:ext cx="1095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367" name="Line 55">
              <a:extLst>
                <a:ext uri="{FF2B5EF4-FFF2-40B4-BE49-F238E27FC236}">
                  <a16:creationId xmlns:a16="http://schemas.microsoft.com/office/drawing/2014/main" xmlns="" id="{EB56B66F-5EEC-484C-902E-98E3F95BC7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7538" y="3189288"/>
              <a:ext cx="3333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368" name="Line 56">
              <a:extLst>
                <a:ext uri="{FF2B5EF4-FFF2-40B4-BE49-F238E27FC236}">
                  <a16:creationId xmlns:a16="http://schemas.microsoft.com/office/drawing/2014/main" xmlns="" id="{58CFC3C3-21C6-4709-AFCE-44431A0C44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87838" y="2395538"/>
              <a:ext cx="304800" cy="4635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369" name="Line 57">
              <a:extLst>
                <a:ext uri="{FF2B5EF4-FFF2-40B4-BE49-F238E27FC236}">
                  <a16:creationId xmlns:a16="http://schemas.microsoft.com/office/drawing/2014/main" xmlns="" id="{ABCD00A6-246E-4E95-A20D-B7DAD403D6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6713" y="2395538"/>
              <a:ext cx="1095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370" name="Text Box 58">
              <a:extLst>
                <a:ext uri="{FF2B5EF4-FFF2-40B4-BE49-F238E27FC236}">
                  <a16:creationId xmlns:a16="http://schemas.microsoft.com/office/drawing/2014/main" xmlns="" id="{9821B497-0A02-42BD-A695-5B88673619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1300" y="347663"/>
              <a:ext cx="981075" cy="17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200" b="1">
                  <a:ea typeface="ＭＳ Ｐゴシック" panose="020B0600070205080204" pitchFamily="34" charset="-128"/>
                </a:rPr>
                <a:t>Hypothalamus</a:t>
              </a:r>
              <a:endParaRPr lang="en-US" altLang="cs-CZ" sz="12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" name="Šipka doprava 1">
              <a:extLst>
                <a:ext uri="{FF2B5EF4-FFF2-40B4-BE49-F238E27FC236}">
                  <a16:creationId xmlns:a16="http://schemas.microsoft.com/office/drawing/2014/main" xmlns="" id="{C276767D-AC46-4CC5-B4CA-D2761CB71852}"/>
                </a:ext>
              </a:extLst>
            </p:cNvPr>
            <p:cNvSpPr/>
            <p:nvPr/>
          </p:nvSpPr>
          <p:spPr>
            <a:xfrm>
              <a:off x="5268913" y="2857501"/>
              <a:ext cx="1239838" cy="74612"/>
            </a:xfrm>
            <a:prstGeom prst="rightArrow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xmlns="" id="{A6560832-809F-4D72-B1F7-C7F1EB751E70}"/>
                </a:ext>
              </a:extLst>
            </p:cNvPr>
            <p:cNvSpPr/>
            <p:nvPr/>
          </p:nvSpPr>
          <p:spPr>
            <a:xfrm>
              <a:off x="6527801" y="2633663"/>
              <a:ext cx="614362" cy="246063"/>
            </a:xfrm>
            <a:prstGeom prst="rect">
              <a:avLst/>
            </a:prstGeom>
            <a:solidFill>
              <a:srgbClr val="33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cs-CZ" sz="1100" b="1" dirty="0">
                  <a:solidFill>
                    <a:schemeClr val="tx1"/>
                  </a:solidFill>
                </a:rPr>
                <a:t>ADH</a:t>
              </a:r>
              <a:endParaRPr lang="cs-CZ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61" name="Obdélník 60">
              <a:extLst>
                <a:ext uri="{FF2B5EF4-FFF2-40B4-BE49-F238E27FC236}">
                  <a16:creationId xmlns:a16="http://schemas.microsoft.com/office/drawing/2014/main" xmlns="" id="{EFADA7DC-7550-4449-8B9B-8359982A1CE4}"/>
                </a:ext>
              </a:extLst>
            </p:cNvPr>
            <p:cNvSpPr/>
            <p:nvPr/>
          </p:nvSpPr>
          <p:spPr>
            <a:xfrm>
              <a:off x="6540501" y="2933701"/>
              <a:ext cx="614362" cy="246062"/>
            </a:xfrm>
            <a:prstGeom prst="rect">
              <a:avLst/>
            </a:prstGeom>
            <a:solidFill>
              <a:srgbClr val="33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cs-CZ" sz="1100" b="1" dirty="0">
                  <a:solidFill>
                    <a:schemeClr val="tx1"/>
                  </a:solidFill>
                </a:rPr>
                <a:t>OXT</a:t>
              </a:r>
              <a:endParaRPr lang="cs-CZ" sz="1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7924" y="40401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>
            <a:extLst>
              <a:ext uri="{FF2B5EF4-FFF2-40B4-BE49-F238E27FC236}">
                <a16:creationId xmlns:a16="http://schemas.microsoft.com/office/drawing/2014/main" xmlns="" id="{7C8F4F77-A850-4ED8-A36C-9DFE102B4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92150"/>
            <a:ext cx="8229600" cy="549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639763" indent="-2730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320800" indent="-4064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187450" indent="-182563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1462088" indent="-182563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19192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3764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28336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2908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lvl="1">
              <a:lnSpc>
                <a:spcPct val="125000"/>
              </a:lnSpc>
            </a:pPr>
            <a:r>
              <a:rPr lang="cs-CZ" altLang="cs-CZ" sz="2000">
                <a:latin typeface="Calibri" panose="020F0502020204030204" pitchFamily="34" charset="0"/>
              </a:rPr>
              <a:t>žláza s vnější i vnitřní sekrecí</a:t>
            </a:r>
          </a:p>
          <a:p>
            <a:pPr lvl="1">
              <a:lnSpc>
                <a:spcPct val="125000"/>
              </a:lnSpc>
            </a:pPr>
            <a:r>
              <a:rPr lang="en-US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Se skládá z článků, které tvoří shluky známé jako </a:t>
            </a: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pankreatické </a:t>
            </a:r>
            <a:r>
              <a:rPr lang="en-US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ostrůvk</a:t>
            </a: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y</a:t>
            </a:r>
            <a:r>
              <a:rPr lang="en-US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  nebo Langerhansov</a:t>
            </a: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y</a:t>
            </a:r>
            <a:r>
              <a:rPr lang="en-US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 ostrůvk</a:t>
            </a: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y</a:t>
            </a:r>
          </a:p>
          <a:p>
            <a:pPr lvl="2">
              <a:lnSpc>
                <a:spcPct val="125000"/>
              </a:lnSpc>
              <a:buFont typeface="Arial" panose="020B0604020202020204" pitchFamily="34" charset="0"/>
              <a:buAutoNum type="arabicPeriod"/>
            </a:pPr>
            <a:r>
              <a:rPr lang="cs-CZ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US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cs-CZ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f</a:t>
            </a:r>
            <a:r>
              <a:rPr lang="en-US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a </a:t>
            </a:r>
            <a:r>
              <a:rPr lang="cs-CZ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buňky</a:t>
            </a:r>
            <a:r>
              <a:rPr lang="en-US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produ</a:t>
            </a: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kují</a:t>
            </a:r>
            <a:r>
              <a:rPr lang="en-US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 glu</a:t>
            </a: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k</a:t>
            </a:r>
            <a:r>
              <a:rPr lang="en-US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agon</a:t>
            </a:r>
          </a:p>
          <a:p>
            <a:pPr lvl="2">
              <a:lnSpc>
                <a:spcPct val="125000"/>
              </a:lnSpc>
              <a:buFont typeface="Arial" panose="020B0604020202020204" pitchFamily="34" charset="0"/>
              <a:buAutoNum type="arabicPeriod"/>
            </a:pPr>
            <a:r>
              <a:rPr lang="cs-CZ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b</a:t>
            </a:r>
            <a:r>
              <a:rPr lang="en-US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eta </a:t>
            </a:r>
            <a:r>
              <a:rPr lang="cs-CZ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buňky</a:t>
            </a:r>
            <a:r>
              <a:rPr lang="en-US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produ</a:t>
            </a: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kují </a:t>
            </a:r>
            <a:r>
              <a:rPr lang="en-US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insulin</a:t>
            </a:r>
            <a:endParaRPr lang="cs-CZ" altLang="cs-CZ" sz="20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2">
              <a:lnSpc>
                <a:spcPct val="125000"/>
              </a:lnSpc>
              <a:buFont typeface="Arial" panose="020B0604020202020204" pitchFamily="34" charset="0"/>
              <a:buAutoNum type="arabicPeriod"/>
            </a:pPr>
            <a:r>
              <a:rPr lang="cs-CZ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en-US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elta</a:t>
            </a:r>
            <a:r>
              <a:rPr lang="cs-CZ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 a gama</a:t>
            </a:r>
            <a:r>
              <a:rPr lang="en-US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buňky</a:t>
            </a:r>
            <a:r>
              <a:rPr lang="en-US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produ</a:t>
            </a: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kují</a:t>
            </a:r>
            <a:r>
              <a:rPr lang="en-US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 peptid</a:t>
            </a: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ový</a:t>
            </a:r>
            <a:r>
              <a:rPr lang="en-US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 hormon </a:t>
            </a:r>
            <a:r>
              <a:rPr lang="cs-CZ" altLang="cs-CZ" sz="2000" b="1">
                <a:solidFill>
                  <a:srgbClr val="00B050"/>
                </a:solidFill>
                <a:latin typeface="Calibri" panose="020F0502020204030204" pitchFamily="34" charset="0"/>
              </a:rPr>
              <a:t>somatostatin</a:t>
            </a:r>
            <a:endParaRPr lang="en-US" altLang="cs-CZ" sz="2000" b="1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lvl="2">
              <a:lnSpc>
                <a:spcPct val="125000"/>
              </a:lnSpc>
              <a:buFont typeface="Arial" panose="020B0604020202020204" pitchFamily="34" charset="0"/>
              <a:buAutoNum type="arabicPeriod"/>
            </a:pPr>
            <a:r>
              <a:rPr lang="en-US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F </a:t>
            </a:r>
            <a:r>
              <a:rPr lang="cs-CZ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buňky</a:t>
            </a:r>
            <a:r>
              <a:rPr lang="en-US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produkují</a:t>
            </a:r>
            <a:r>
              <a:rPr lang="en-US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000" b="1">
                <a:solidFill>
                  <a:srgbClr val="00B050"/>
                </a:solidFill>
                <a:latin typeface="Calibri" panose="020F0502020204030204" pitchFamily="34" charset="0"/>
              </a:rPr>
              <a:t>pan</a:t>
            </a:r>
            <a:r>
              <a:rPr lang="cs-CZ" altLang="cs-CZ" sz="2000" b="1">
                <a:solidFill>
                  <a:srgbClr val="00B050"/>
                </a:solidFill>
                <a:latin typeface="Calibri" panose="020F0502020204030204" pitchFamily="34" charset="0"/>
              </a:rPr>
              <a:t>k</a:t>
            </a:r>
            <a:r>
              <a:rPr lang="en-US" altLang="cs-CZ" sz="2000" b="1">
                <a:solidFill>
                  <a:srgbClr val="00B050"/>
                </a:solidFill>
                <a:latin typeface="Calibri" panose="020F0502020204030204" pitchFamily="34" charset="0"/>
              </a:rPr>
              <a:t>reatic</a:t>
            </a:r>
            <a:r>
              <a:rPr lang="cs-CZ" altLang="cs-CZ" sz="2000" b="1">
                <a:solidFill>
                  <a:srgbClr val="00B050"/>
                </a:solidFill>
                <a:latin typeface="Calibri" panose="020F0502020204030204" pitchFamily="34" charset="0"/>
              </a:rPr>
              <a:t>ký</a:t>
            </a:r>
            <a:r>
              <a:rPr lang="en-US" altLang="cs-CZ" sz="2000" b="1">
                <a:solidFill>
                  <a:srgbClr val="00B050"/>
                </a:solidFill>
                <a:latin typeface="Calibri" panose="020F0502020204030204" pitchFamily="34" charset="0"/>
              </a:rPr>
              <a:t> polypeptid (PP)</a:t>
            </a:r>
            <a:r>
              <a:rPr lang="cs-CZ" altLang="cs-CZ" sz="2000" b="1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r>
              <a:rPr lang="cs-CZ" altLang="cs-CZ" sz="2000"/>
              <a:t> </a:t>
            </a: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parakrinní účinek</a:t>
            </a:r>
            <a:endParaRPr lang="en-US" altLang="cs-CZ" sz="2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0419" name="Obdélník 1">
            <a:extLst>
              <a:ext uri="{FF2B5EF4-FFF2-40B4-BE49-F238E27FC236}">
                <a16:creationId xmlns:a16="http://schemas.microsoft.com/office/drawing/2014/main" xmlns="" id="{A6EF292B-80D6-40D4-8A65-F27B89AD5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15888"/>
            <a:ext cx="25320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cs-CZ" b="1">
                <a:solidFill>
                  <a:srgbClr val="000000"/>
                </a:solidFill>
                <a:latin typeface="Calibri" panose="020F0502020204030204" pitchFamily="34" charset="0"/>
              </a:rPr>
              <a:t>Pan</a:t>
            </a:r>
            <a:r>
              <a:rPr lang="cs-CZ" altLang="cs-CZ" b="1">
                <a:solidFill>
                  <a:srgbClr val="000000"/>
                </a:solidFill>
                <a:latin typeface="Calibri" panose="020F0502020204030204" pitchFamily="34" charset="0"/>
              </a:rPr>
              <a:t>k</a:t>
            </a:r>
            <a:r>
              <a:rPr lang="en-US" altLang="cs-CZ" b="1">
                <a:solidFill>
                  <a:srgbClr val="000000"/>
                </a:solidFill>
                <a:latin typeface="Calibri" panose="020F0502020204030204" pitchFamily="34" charset="0"/>
              </a:rPr>
              <a:t>reas </a:t>
            </a:r>
            <a:r>
              <a:rPr lang="cs-CZ" altLang="cs-CZ" b="1">
                <a:solidFill>
                  <a:srgbClr val="000000"/>
                </a:solidFill>
                <a:latin typeface="Calibri" panose="020F0502020204030204" pitchFamily="34" charset="0"/>
              </a:rPr>
              <a:t>- slinivka</a:t>
            </a:r>
            <a:endParaRPr lang="en-US" altLang="cs-CZ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0420" name="Obrázek 2">
            <a:extLst>
              <a:ext uri="{FF2B5EF4-FFF2-40B4-BE49-F238E27FC236}">
                <a16:creationId xmlns:a16="http://schemas.microsoft.com/office/drawing/2014/main" xmlns="" id="{C7B68B37-8395-4F00-B980-92D884180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365625"/>
            <a:ext cx="30702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Obrázek 6">
            <a:extLst>
              <a:ext uri="{FF2B5EF4-FFF2-40B4-BE49-F238E27FC236}">
                <a16:creationId xmlns:a16="http://schemas.microsoft.com/office/drawing/2014/main" xmlns="" id="{B7B43C38-059F-4A08-B16A-5AECB72B0F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789363"/>
            <a:ext cx="338455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ovéPole 7">
            <a:extLst>
              <a:ext uri="{FF2B5EF4-FFF2-40B4-BE49-F238E27FC236}">
                <a16:creationId xmlns:a16="http://schemas.microsoft.com/office/drawing/2014/main" xmlns="" id="{52281F66-E0B3-4D74-9740-D93E0D7D8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213" y="3848100"/>
            <a:ext cx="814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b="1">
                <a:latin typeface="Symbol" panose="05050102010706020507" pitchFamily="18" charset="2"/>
              </a:rPr>
              <a:t>a</a:t>
            </a:r>
            <a:r>
              <a:rPr lang="cs-CZ" altLang="cs-CZ" sz="1400" b="1">
                <a:latin typeface="Calibri" panose="020F0502020204030204" pitchFamily="34" charset="0"/>
              </a:rPr>
              <a:t> buňky</a:t>
            </a:r>
          </a:p>
        </p:txBody>
      </p:sp>
      <p:sp>
        <p:nvSpPr>
          <p:cNvPr id="60423" name="TextovéPole 12">
            <a:extLst>
              <a:ext uri="{FF2B5EF4-FFF2-40B4-BE49-F238E27FC236}">
                <a16:creationId xmlns:a16="http://schemas.microsoft.com/office/drawing/2014/main" xmlns="" id="{8797F5B2-20AB-47AC-BA5F-D37F75944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6650" y="4652963"/>
            <a:ext cx="815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b="1">
                <a:latin typeface="Symbol" panose="05050102010706020507" pitchFamily="18" charset="2"/>
              </a:rPr>
              <a:t>b</a:t>
            </a:r>
            <a:r>
              <a:rPr lang="cs-CZ" altLang="cs-CZ" sz="1400" b="1">
                <a:latin typeface="Calibri" panose="020F0502020204030204" pitchFamily="34" charset="0"/>
              </a:rPr>
              <a:t> buňky</a:t>
            </a:r>
          </a:p>
        </p:txBody>
      </p:sp>
      <p:sp>
        <p:nvSpPr>
          <p:cNvPr id="60424" name="TextovéPole 13">
            <a:extLst>
              <a:ext uri="{FF2B5EF4-FFF2-40B4-BE49-F238E27FC236}">
                <a16:creationId xmlns:a16="http://schemas.microsoft.com/office/drawing/2014/main" xmlns="" id="{AA51E3F4-D0CE-42E3-BE35-5FE7D4F3D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0" y="5732463"/>
            <a:ext cx="773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b="1">
                <a:latin typeface="Symbol" panose="05050102010706020507" pitchFamily="18" charset="2"/>
              </a:rPr>
              <a:t>d</a:t>
            </a:r>
            <a:r>
              <a:rPr lang="cs-CZ" altLang="cs-CZ" sz="1400" b="1">
                <a:latin typeface="Calibri" panose="020F0502020204030204" pitchFamily="34" charset="0"/>
              </a:rPr>
              <a:t> buňky</a:t>
            </a:r>
          </a:p>
        </p:txBody>
      </p:sp>
      <p:sp>
        <p:nvSpPr>
          <p:cNvPr id="60425" name="TextovéPole 14">
            <a:extLst>
              <a:ext uri="{FF2B5EF4-FFF2-40B4-BE49-F238E27FC236}">
                <a16:creationId xmlns:a16="http://schemas.microsoft.com/office/drawing/2014/main" xmlns="" id="{EB83435B-1515-43A7-A6C2-B04B25BD2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00" y="5426075"/>
            <a:ext cx="7667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b="1">
                <a:latin typeface="Calibri" panose="020F0502020204030204" pitchFamily="34" charset="0"/>
              </a:rPr>
              <a:t>F buňky</a:t>
            </a:r>
          </a:p>
        </p:txBody>
      </p:sp>
      <p:sp>
        <p:nvSpPr>
          <p:cNvPr id="60426" name="TextovéPole 15">
            <a:extLst>
              <a:ext uri="{FF2B5EF4-FFF2-40B4-BE49-F238E27FC236}">
                <a16:creationId xmlns:a16="http://schemas.microsoft.com/office/drawing/2014/main" xmlns="" id="{01BF6698-DE1D-4D08-A617-2A5BBC471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6613" y="4425950"/>
            <a:ext cx="1379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b="1">
                <a:latin typeface="Calibri" panose="020F0502020204030204" pitchFamily="34" charset="0"/>
              </a:rPr>
              <a:t>Exokrinní buňky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32699" y="32543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0" descr="figure_18_17_1_unlabeled">
            <a:extLst>
              <a:ext uri="{FF2B5EF4-FFF2-40B4-BE49-F238E27FC236}">
                <a16:creationId xmlns:a16="http://schemas.microsoft.com/office/drawing/2014/main" xmlns="" id="{87F792F4-F5DD-4376-A289-3A3C9EA8E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"/>
          <a:stretch>
            <a:fillRect/>
          </a:stretch>
        </p:blipFill>
        <p:spPr bwMode="auto">
          <a:xfrm>
            <a:off x="169863" y="123825"/>
            <a:ext cx="7993062" cy="65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4">
            <a:extLst>
              <a:ext uri="{FF2B5EF4-FFF2-40B4-BE49-F238E27FC236}">
                <a16:creationId xmlns:a16="http://schemas.microsoft.com/office/drawing/2014/main" xmlns="" id="{0CDA72E3-A6A7-43B4-AAD1-E09285699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338138"/>
            <a:ext cx="178117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600" b="1">
                <a:latin typeface="Calibri" panose="020F0502020204030204" pitchFamily="34" charset="0"/>
                <a:ea typeface="ＭＳ Ｐゴシック" panose="020B0600070205080204" pitchFamily="34" charset="-128"/>
              </a:rPr>
              <a:t>Transport glukosy</a:t>
            </a:r>
          </a:p>
          <a:p>
            <a:pPr algn="ctr"/>
            <a:r>
              <a:rPr lang="cs-CZ" altLang="cs-CZ" sz="1600" b="1">
                <a:latin typeface="Calibri" panose="020F0502020204030204" pitchFamily="34" charset="0"/>
                <a:ea typeface="ＭＳ Ｐゴシック" panose="020B0600070205080204" pitchFamily="34" charset="-128"/>
              </a:rPr>
              <a:t>do cílových buněk</a:t>
            </a:r>
            <a:endParaRPr lang="en-US" altLang="cs-CZ" sz="1600" b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2468" name="Text Box 5">
            <a:extLst>
              <a:ext uri="{FF2B5EF4-FFF2-40B4-BE49-F238E27FC236}">
                <a16:creationId xmlns:a16="http://schemas.microsoft.com/office/drawing/2014/main" xmlns="" id="{FC90B9BA-6885-430A-87B5-DA543DA02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019175"/>
            <a:ext cx="25019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600" b="1">
                <a:latin typeface="Calibri" panose="020F0502020204030204" pitchFamily="34" charset="0"/>
                <a:ea typeface="ＭＳ Ｐゴシック" panose="020B0600070205080204" pitchFamily="34" charset="-128"/>
              </a:rPr>
              <a:t>Zvýšení rychlosti odbourávání</a:t>
            </a:r>
          </a:p>
          <a:p>
            <a:pPr algn="ctr"/>
            <a:r>
              <a:rPr lang="cs-CZ" altLang="cs-CZ" sz="1600" b="1">
                <a:latin typeface="Calibri" panose="020F0502020204030204" pitchFamily="34" charset="0"/>
                <a:ea typeface="ＭＳ Ｐゴシック" panose="020B0600070205080204" pitchFamily="34" charset="-128"/>
              </a:rPr>
              <a:t>glukosy a produkce ATP</a:t>
            </a:r>
            <a:endParaRPr lang="en-US" altLang="cs-CZ" sz="1600" b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2469" name="Text Box 6">
            <a:extLst>
              <a:ext uri="{FF2B5EF4-FFF2-40B4-BE49-F238E27FC236}">
                <a16:creationId xmlns:a16="http://schemas.microsoft.com/office/drawing/2014/main" xmlns="" id="{420327CB-7EB4-4DD9-94AF-13C669F47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1811338"/>
            <a:ext cx="1865312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600" b="1">
                <a:latin typeface="Calibri" panose="020F0502020204030204" pitchFamily="34" charset="0"/>
                <a:ea typeface="ＭＳ Ｐゴシック" panose="020B0600070205080204" pitchFamily="34" charset="-128"/>
              </a:rPr>
              <a:t>Zvýšení tvorby glykogenu</a:t>
            </a:r>
            <a:endParaRPr lang="en-US" altLang="cs-CZ" sz="1600" b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2470" name="Text Box 7">
            <a:extLst>
              <a:ext uri="{FF2B5EF4-FFF2-40B4-BE49-F238E27FC236}">
                <a16:creationId xmlns:a16="http://schemas.microsoft.com/office/drawing/2014/main" xmlns="" id="{4FC16079-A21C-4D0C-9C8C-ABEB2ED17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8263" y="2441575"/>
            <a:ext cx="197485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600" b="1">
                <a:latin typeface="Calibri" panose="020F0502020204030204" pitchFamily="34" charset="0"/>
                <a:ea typeface="ＭＳ Ｐゴシック" panose="020B0600070205080204" pitchFamily="34" charset="-128"/>
              </a:rPr>
              <a:t>Zvýšení proteosyntézy</a:t>
            </a:r>
            <a:endParaRPr lang="en-US" altLang="cs-CZ" sz="1600" b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2471" name="Text Box 8">
            <a:extLst>
              <a:ext uri="{FF2B5EF4-FFF2-40B4-BE49-F238E27FC236}">
                <a16:creationId xmlns:a16="http://schemas.microsoft.com/office/drawing/2014/main" xmlns="" id="{DE1BDC32-49F6-4EDD-BA61-6DF99096B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1575" y="3041650"/>
            <a:ext cx="230822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600" b="1">
                <a:latin typeface="Calibri" panose="020F0502020204030204" pitchFamily="34" charset="0"/>
                <a:ea typeface="ＭＳ Ｐゴシック" panose="020B0600070205080204" pitchFamily="34" charset="-128"/>
              </a:rPr>
              <a:t>Zvýšení syntézy TAG</a:t>
            </a:r>
          </a:p>
          <a:p>
            <a:pPr algn="ctr"/>
            <a:r>
              <a:rPr lang="cs-CZ" altLang="cs-CZ" sz="1600" b="1">
                <a:latin typeface="Calibri" panose="020F0502020204030204" pitchFamily="34" charset="0"/>
                <a:ea typeface="ＭＳ Ｐゴシック" panose="020B0600070205080204" pitchFamily="34" charset="-128"/>
              </a:rPr>
              <a:t>v tukové tkáni</a:t>
            </a:r>
            <a:endParaRPr lang="en-US" altLang="cs-CZ" sz="1600" b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2472" name="Text Box 9">
            <a:extLst>
              <a:ext uri="{FF2B5EF4-FFF2-40B4-BE49-F238E27FC236}">
                <a16:creationId xmlns:a16="http://schemas.microsoft.com/office/drawing/2014/main" xmlns="" id="{EF01DCA2-F39C-41B7-A0F3-C0244FDB7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775" y="3057525"/>
            <a:ext cx="13493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cs-CZ" altLang="cs-CZ" sz="1200" b="1">
                <a:latin typeface="Calibri" panose="020F0502020204030204" pitchFamily="34" charset="0"/>
                <a:ea typeface="ＭＳ Ｐゴシック" panose="020B0600070205080204" pitchFamily="34" charset="-128"/>
              </a:rPr>
              <a:t>Sekrece</a:t>
            </a:r>
          </a:p>
          <a:p>
            <a:pPr algn="ctr">
              <a:buFont typeface="Times" panose="02020603050405020304" pitchFamily="18" charset="0"/>
              <a:buNone/>
            </a:pPr>
            <a:r>
              <a:rPr lang="cs-CZ" altLang="cs-CZ" sz="1200" b="1">
                <a:latin typeface="Calibri" panose="020F0502020204030204" pitchFamily="34" charset="0"/>
                <a:ea typeface="ＭＳ Ｐゴシック" panose="020B0600070205080204" pitchFamily="34" charset="-128"/>
              </a:rPr>
              <a:t>INSULINU</a:t>
            </a:r>
            <a:endParaRPr lang="en-US" altLang="cs-CZ" sz="1200" b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2473" name="Text Box 10">
            <a:extLst>
              <a:ext uri="{FF2B5EF4-FFF2-40B4-BE49-F238E27FC236}">
                <a16:creationId xmlns:a16="http://schemas.microsoft.com/office/drawing/2014/main" xmlns="" id="{38E4257D-E092-4273-8D22-43B24E030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600" y="3933825"/>
            <a:ext cx="1131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200" b="1">
                <a:latin typeface="Calibri" panose="020F0502020204030204" pitchFamily="34" charset="0"/>
                <a:ea typeface="ＭＳ Ｐゴシック" panose="020B0600070205080204" pitchFamily="34" charset="-128"/>
              </a:rPr>
              <a:t>Koncentrace glukosy</a:t>
            </a:r>
          </a:p>
          <a:p>
            <a:pPr algn="ctr"/>
            <a:r>
              <a:rPr lang="cs-CZ" altLang="cs-CZ" sz="1200" b="1">
                <a:latin typeface="Calibri" panose="020F0502020204030204" pitchFamily="34" charset="0"/>
                <a:ea typeface="ＭＳ Ｐゴシック" panose="020B0600070205080204" pitchFamily="34" charset="-128"/>
              </a:rPr>
              <a:t>v krvi klesá</a:t>
            </a:r>
            <a:endParaRPr lang="en-US" altLang="cs-CZ" sz="1200" b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2474" name="Text Box 13">
            <a:extLst>
              <a:ext uri="{FF2B5EF4-FFF2-40B4-BE49-F238E27FC236}">
                <a16:creationId xmlns:a16="http://schemas.microsoft.com/office/drawing/2014/main" xmlns="" id="{FAF7391A-4BCA-47F9-9010-A028DD3A5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270375"/>
            <a:ext cx="207962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400" b="1">
                <a:latin typeface="Calibri" panose="020F0502020204030204" pitchFamily="34" charset="0"/>
                <a:ea typeface="ＭＳ Ｐゴシック" panose="020B0600070205080204" pitchFamily="34" charset="-128"/>
              </a:rPr>
              <a:t>Zvýšená koncentrace</a:t>
            </a:r>
          </a:p>
          <a:p>
            <a:pPr algn="ctr"/>
            <a:r>
              <a:rPr lang="cs-CZ" altLang="cs-CZ" sz="1400" b="1">
                <a:latin typeface="Calibri" panose="020F0502020204030204" pitchFamily="34" charset="0"/>
                <a:ea typeface="ＭＳ Ｐゴシック" panose="020B0600070205080204" pitchFamily="34" charset="-128"/>
              </a:rPr>
              <a:t>glukosy v krvi</a:t>
            </a:r>
            <a:endParaRPr lang="en-US" altLang="cs-CZ" sz="1400" b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2475" name="Text Box 14">
            <a:extLst>
              <a:ext uri="{FF2B5EF4-FFF2-40B4-BE49-F238E27FC236}">
                <a16:creationId xmlns:a16="http://schemas.microsoft.com/office/drawing/2014/main" xmlns="" id="{D1260C2C-0B4D-4379-989B-16A49D93B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350" y="5589588"/>
            <a:ext cx="24574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cs-CZ" sz="1400" b="1">
                <a:latin typeface="Calibri" panose="020F0502020204030204" pitchFamily="34" charset="0"/>
                <a:ea typeface="ＭＳ Ｐゴシック" panose="020B0600070205080204" pitchFamily="34" charset="-128"/>
              </a:rPr>
              <a:t>Norm</a:t>
            </a:r>
            <a:r>
              <a:rPr lang="cs-CZ" altLang="cs-CZ" sz="1400" b="1">
                <a:latin typeface="Calibri" panose="020F0502020204030204" pitchFamily="34" charset="0"/>
                <a:ea typeface="ＭＳ Ｐゴシック" panose="020B0600070205080204" pitchFamily="34" charset="-128"/>
              </a:rPr>
              <a:t>ální hladina glukosy v krvi</a:t>
            </a:r>
            <a:endParaRPr lang="en-US" altLang="cs-CZ" sz="1400" b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algn="ctr"/>
            <a:r>
              <a:rPr lang="en-US" altLang="cs-CZ" sz="1400" b="1">
                <a:latin typeface="Calibri" panose="020F0502020204030204" pitchFamily="34" charset="0"/>
                <a:ea typeface="ＭＳ Ｐゴシック" panose="020B0600070205080204" pitchFamily="34" charset="-128"/>
              </a:rPr>
              <a:t>(</a:t>
            </a:r>
            <a:r>
              <a:rPr lang="cs-CZ" altLang="cs-CZ" sz="1400" b="1">
                <a:latin typeface="Calibri" panose="020F0502020204030204" pitchFamily="34" charset="0"/>
                <a:ea typeface="ＭＳ Ｐゴシック" panose="020B0600070205080204" pitchFamily="34" charset="-128"/>
              </a:rPr>
              <a:t>3,9–5,6 mmol/l</a:t>
            </a:r>
            <a:r>
              <a:rPr lang="en-US" altLang="cs-CZ" sz="1400" b="1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2476" name="Text Box 16">
            <a:extLst>
              <a:ext uri="{FF2B5EF4-FFF2-40B4-BE49-F238E27FC236}">
                <a16:creationId xmlns:a16="http://schemas.microsoft.com/office/drawing/2014/main" xmlns="" id="{028CDB1E-7EBB-4164-A193-94CED0FC8C1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365919" y="3829844"/>
            <a:ext cx="2060575" cy="20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>
                <a:latin typeface="Calibri" panose="020F0502020204030204" pitchFamily="34" charset="0"/>
                <a:ea typeface="ＭＳ Ｐゴシック" panose="020B0600070205080204" pitchFamily="34" charset="-128"/>
              </a:rPr>
              <a:t>Zvyšujcí se hladina glukosy</a:t>
            </a:r>
            <a:endParaRPr lang="en-US" altLang="cs-CZ" sz="1600" b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0484" y="62468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Výsledek obrázku pro signal transduction of insulin receptor">
            <a:extLst>
              <a:ext uri="{FF2B5EF4-FFF2-40B4-BE49-F238E27FC236}">
                <a16:creationId xmlns:a16="http://schemas.microsoft.com/office/drawing/2014/main" xmlns="" id="{A701285D-658D-4125-BFBF-B7F8D0FA6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96900"/>
            <a:ext cx="648335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ovéPole 3">
            <a:extLst>
              <a:ext uri="{FF2B5EF4-FFF2-40B4-BE49-F238E27FC236}">
                <a16:creationId xmlns:a16="http://schemas.microsoft.com/office/drawing/2014/main" xmlns="" id="{8560EDC3-1018-45F2-ACBD-1EC7BCA20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6525"/>
            <a:ext cx="5773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solidFill>
                  <a:srgbClr val="C00000"/>
                </a:solidFill>
                <a:latin typeface="Calibri" panose="020F0502020204030204" pitchFamily="34" charset="0"/>
              </a:rPr>
              <a:t>Zjednodušený obrázek, jak funguje inzulin…</a:t>
            </a:r>
          </a:p>
        </p:txBody>
      </p:sp>
      <p:pic>
        <p:nvPicPr>
          <p:cNvPr id="64516" name="Obrázek 4">
            <a:extLst>
              <a:ext uri="{FF2B5EF4-FFF2-40B4-BE49-F238E27FC236}">
                <a16:creationId xmlns:a16="http://schemas.microsoft.com/office/drawing/2014/main" xmlns="" id="{5F1B4C8E-AE5B-45CB-B64F-AE52478636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6988"/>
            <a:ext cx="1287463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850" y="8270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ovéPole 2">
            <a:extLst>
              <a:ext uri="{FF2B5EF4-FFF2-40B4-BE49-F238E27FC236}">
                <a16:creationId xmlns:a16="http://schemas.microsoft.com/office/drawing/2014/main" xmlns="" id="{2B95B0EB-13EA-4F39-82D8-87E6D8C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981075"/>
            <a:ext cx="641508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altLang="cs-CZ">
                <a:latin typeface="Calibri" panose="020F0502020204030204" pitchFamily="34" charset="0"/>
              </a:rPr>
              <a:t>Transport glukosy do buněk (GLUT4)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>
                <a:latin typeface="Calibri" panose="020F0502020204030204" pitchFamily="34" charset="0"/>
              </a:rPr>
              <a:t>Aktivace fosfofruktokinasy-1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>
                <a:latin typeface="Calibri" panose="020F0502020204030204" pitchFamily="34" charset="0"/>
              </a:rPr>
              <a:t>Inaktivace fruktosa-1,6-bisfosfatasy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>
                <a:latin typeface="Calibri" panose="020F0502020204030204" pitchFamily="34" charset="0"/>
              </a:rPr>
              <a:t>Aktivace pyruvátdehydrogenasového komplexu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>
                <a:latin typeface="Calibri" panose="020F0502020204030204" pitchFamily="34" charset="0"/>
              </a:rPr>
              <a:t>Inaktivace glykogenfosforylasy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>
                <a:latin typeface="Calibri" panose="020F0502020204030204" pitchFamily="34" charset="0"/>
              </a:rPr>
              <a:t>Aktivace acetyl-CoA-karboxylasy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>
                <a:latin typeface="Calibri" panose="020F0502020204030204" pitchFamily="34" charset="0"/>
              </a:rPr>
              <a:t>Aktivace proteosyntézy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>
                <a:latin typeface="Calibri" panose="020F0502020204030204" pitchFamily="34" charset="0"/>
              </a:rPr>
              <a:t>….</a:t>
            </a:r>
          </a:p>
        </p:txBody>
      </p:sp>
      <p:sp>
        <p:nvSpPr>
          <p:cNvPr id="66563" name="TextovéPole 3">
            <a:extLst>
              <a:ext uri="{FF2B5EF4-FFF2-40B4-BE49-F238E27FC236}">
                <a16:creationId xmlns:a16="http://schemas.microsoft.com/office/drawing/2014/main" xmlns="" id="{B8EDDA42-CD89-423F-85FD-067F66C8C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33375"/>
            <a:ext cx="21240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solidFill>
                  <a:srgbClr val="C00000"/>
                </a:solidFill>
                <a:latin typeface="Calibri" panose="020F0502020204030204" pitchFamily="34" charset="0"/>
              </a:rPr>
              <a:t>Účinky inzulinu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7373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8" descr="figure_18_17_2_unlabeled">
            <a:extLst>
              <a:ext uri="{FF2B5EF4-FFF2-40B4-BE49-F238E27FC236}">
                <a16:creationId xmlns:a16="http://schemas.microsoft.com/office/drawing/2014/main" xmlns="" id="{639297C4-62D2-4FD8-B4F8-C987D3F2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"/>
          <a:stretch>
            <a:fillRect/>
          </a:stretch>
        </p:blipFill>
        <p:spPr bwMode="auto">
          <a:xfrm>
            <a:off x="250825" y="260350"/>
            <a:ext cx="79216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11">
            <a:extLst>
              <a:ext uri="{FF2B5EF4-FFF2-40B4-BE49-F238E27FC236}">
                <a16:creationId xmlns:a16="http://schemas.microsoft.com/office/drawing/2014/main" xmlns="" id="{30CEE959-2371-48C3-90F4-B3DA16ABF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0" y="3714750"/>
            <a:ext cx="1322388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300" b="1">
                <a:ea typeface="ＭＳ Ｐゴシック" panose="020B0600070205080204" pitchFamily="34" charset="-128"/>
              </a:rPr>
              <a:t>Sekrece </a:t>
            </a:r>
            <a:endParaRPr lang="en-US" altLang="cs-CZ" sz="1300" b="1">
              <a:ea typeface="ＭＳ Ｐゴシック" panose="020B0600070205080204" pitchFamily="34" charset="-128"/>
            </a:endParaRPr>
          </a:p>
          <a:p>
            <a:pPr algn="ctr"/>
            <a:r>
              <a:rPr lang="cs-CZ" altLang="cs-CZ" sz="1300" b="1">
                <a:ea typeface="ＭＳ Ｐゴシック" panose="020B0600070205080204" pitchFamily="34" charset="-128"/>
              </a:rPr>
              <a:t>GLUKAGONU</a:t>
            </a:r>
            <a:endParaRPr lang="en-US" altLang="cs-CZ" sz="1300" b="1">
              <a:ea typeface="ＭＳ Ｐゴシック" panose="020B0600070205080204" pitchFamily="34" charset="-128"/>
            </a:endParaRPr>
          </a:p>
        </p:txBody>
      </p:sp>
      <p:sp>
        <p:nvSpPr>
          <p:cNvPr id="69636" name="Text Box 12">
            <a:extLst>
              <a:ext uri="{FF2B5EF4-FFF2-40B4-BE49-F238E27FC236}">
                <a16:creationId xmlns:a16="http://schemas.microsoft.com/office/drawing/2014/main" xmlns="" id="{A63433A5-868F-47F7-BA69-8F4C1CED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4314825"/>
            <a:ext cx="1928813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600" b="1">
                <a:latin typeface="Calibri" panose="020F0502020204030204" pitchFamily="34" charset="0"/>
                <a:ea typeface="ＭＳ Ｐゴシック" panose="020B0600070205080204" pitchFamily="34" charset="-128"/>
              </a:rPr>
              <a:t>Odbourávání glykogenu</a:t>
            </a:r>
          </a:p>
          <a:p>
            <a:pPr algn="ctr"/>
            <a:r>
              <a:rPr lang="en-US" altLang="cs-CZ" sz="1600" b="1">
                <a:latin typeface="Calibri" panose="020F0502020204030204" pitchFamily="34" charset="0"/>
                <a:ea typeface="ＭＳ Ｐゴシック" panose="020B0600070205080204" pitchFamily="34" charset="-128"/>
              </a:rPr>
              <a:t>(</a:t>
            </a:r>
            <a:r>
              <a:rPr lang="cs-CZ" altLang="cs-CZ" sz="1600" b="1">
                <a:latin typeface="Calibri" panose="020F0502020204030204" pitchFamily="34" charset="0"/>
                <a:ea typeface="ＭＳ Ｐゴシック" panose="020B0600070205080204" pitchFamily="34" charset="-128"/>
              </a:rPr>
              <a:t>játra, kosterní svaly</a:t>
            </a:r>
            <a:r>
              <a:rPr lang="en-US" altLang="cs-CZ" sz="1600" b="1">
                <a:latin typeface="Calibri" panose="020F0502020204030204" pitchFamily="34" charset="0"/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69637" name="Text Box 13">
            <a:extLst>
              <a:ext uri="{FF2B5EF4-FFF2-40B4-BE49-F238E27FC236}">
                <a16:creationId xmlns:a16="http://schemas.microsoft.com/office/drawing/2014/main" xmlns="" id="{DB3B00A9-3B74-4151-ACBD-24BC5A959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0" y="5100638"/>
            <a:ext cx="23749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600" b="1">
                <a:latin typeface="Calibri" panose="020F0502020204030204" pitchFamily="34" charset="0"/>
                <a:ea typeface="ＭＳ Ｐゴシック" panose="020B0600070205080204" pitchFamily="34" charset="-128"/>
              </a:rPr>
              <a:t>Odbourávání tuku na MK</a:t>
            </a:r>
          </a:p>
          <a:p>
            <a:pPr algn="ctr"/>
            <a:r>
              <a:rPr lang="en-US" altLang="cs-CZ" sz="1600" b="1">
                <a:latin typeface="Calibri" panose="020F0502020204030204" pitchFamily="34" charset="0"/>
                <a:ea typeface="ＭＳ Ｐゴシック" panose="020B0600070205080204" pitchFamily="34" charset="-128"/>
              </a:rPr>
              <a:t>(</a:t>
            </a:r>
            <a:r>
              <a:rPr lang="cs-CZ" altLang="cs-CZ" sz="1600" b="1">
                <a:latin typeface="Calibri" panose="020F0502020204030204" pitchFamily="34" charset="0"/>
                <a:ea typeface="ＭＳ Ｐゴシック" panose="020B0600070205080204" pitchFamily="34" charset="-128"/>
              </a:rPr>
              <a:t>tuková tkáň</a:t>
            </a:r>
            <a:r>
              <a:rPr lang="en-US" altLang="cs-CZ" sz="1600" b="1">
                <a:latin typeface="Calibri" panose="020F0502020204030204" pitchFamily="34" charset="0"/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69638" name="Text Box 14">
            <a:extLst>
              <a:ext uri="{FF2B5EF4-FFF2-40B4-BE49-F238E27FC236}">
                <a16:creationId xmlns:a16="http://schemas.microsoft.com/office/drawing/2014/main" xmlns="" id="{64929E72-B8A9-4B02-A390-4FE6073EE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838" y="5881688"/>
            <a:ext cx="2625725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600" b="1">
                <a:latin typeface="Calibri" panose="020F0502020204030204" pitchFamily="34" charset="0"/>
                <a:ea typeface="ＭＳ Ｐゴシック" panose="020B0600070205080204" pitchFamily="34" charset="-128"/>
              </a:rPr>
              <a:t>Syntéza a uvolňování glukosy </a:t>
            </a:r>
          </a:p>
          <a:p>
            <a:pPr algn="ctr"/>
            <a:r>
              <a:rPr lang="cs-CZ" altLang="cs-CZ" sz="1600" b="1">
                <a:latin typeface="Calibri" panose="020F0502020204030204" pitchFamily="34" charset="0"/>
                <a:ea typeface="ＭＳ Ｐゴシック" panose="020B0600070205080204" pitchFamily="34" charset="-128"/>
              </a:rPr>
              <a:t>(játra)</a:t>
            </a:r>
            <a:endParaRPr lang="en-US" altLang="cs-CZ" sz="1600" b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9639" name="Text Box 14">
            <a:extLst>
              <a:ext uri="{FF2B5EF4-FFF2-40B4-BE49-F238E27FC236}">
                <a16:creationId xmlns:a16="http://schemas.microsoft.com/office/drawing/2014/main" xmlns="" id="{CF77778F-7422-4613-A011-C73B3665D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163" y="942975"/>
            <a:ext cx="24574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cs-CZ" sz="1200" b="1">
                <a:latin typeface="Calibri" panose="020F0502020204030204" pitchFamily="34" charset="0"/>
                <a:ea typeface="ＭＳ Ｐゴシック" panose="020B0600070205080204" pitchFamily="34" charset="-128"/>
              </a:rPr>
              <a:t>Norm</a:t>
            </a:r>
            <a:r>
              <a:rPr lang="cs-CZ" altLang="cs-CZ" sz="1200" b="1">
                <a:latin typeface="Calibri" panose="020F0502020204030204" pitchFamily="34" charset="0"/>
                <a:ea typeface="ＭＳ Ｐゴシック" panose="020B0600070205080204" pitchFamily="34" charset="-128"/>
              </a:rPr>
              <a:t>ální hladina glukosy v krvi</a:t>
            </a:r>
            <a:endParaRPr lang="en-US" altLang="cs-CZ" sz="1200" b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algn="ctr"/>
            <a:r>
              <a:rPr lang="en-US" altLang="cs-CZ" sz="1200" b="1">
                <a:latin typeface="Calibri" panose="020F0502020204030204" pitchFamily="34" charset="0"/>
                <a:ea typeface="ＭＳ Ｐゴシック" panose="020B0600070205080204" pitchFamily="34" charset="-128"/>
              </a:rPr>
              <a:t>(</a:t>
            </a:r>
            <a:r>
              <a:rPr lang="cs-CZ" altLang="cs-CZ" sz="1200" b="1">
                <a:latin typeface="Calibri" panose="020F0502020204030204" pitchFamily="34" charset="0"/>
                <a:ea typeface="ＭＳ Ｐゴシック" panose="020B0600070205080204" pitchFamily="34" charset="-128"/>
              </a:rPr>
              <a:t>3,9–5,6 mmol/l</a:t>
            </a:r>
            <a:r>
              <a:rPr lang="en-US" altLang="cs-CZ" sz="1200" b="1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9640" name="Text Box 16">
            <a:extLst>
              <a:ext uri="{FF2B5EF4-FFF2-40B4-BE49-F238E27FC236}">
                <a16:creationId xmlns:a16="http://schemas.microsoft.com/office/drawing/2014/main" xmlns="" id="{CE7DBF58-0EB4-42A2-81E3-58A0247F78D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381794" y="2437607"/>
            <a:ext cx="2060575" cy="20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>
                <a:latin typeface="Calibri" panose="020F0502020204030204" pitchFamily="34" charset="0"/>
                <a:ea typeface="ＭＳ Ｐゴシック" panose="020B0600070205080204" pitchFamily="34" charset="-128"/>
              </a:rPr>
              <a:t>Snižující  se hladina glukosy</a:t>
            </a:r>
            <a:endParaRPr lang="en-US" altLang="cs-CZ" sz="1600" b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9641" name="Text Box 10">
            <a:extLst>
              <a:ext uri="{FF2B5EF4-FFF2-40B4-BE49-F238E27FC236}">
                <a16:creationId xmlns:a16="http://schemas.microsoft.com/office/drawing/2014/main" xmlns="" id="{2BCBEA49-D211-4A87-BF6F-1397464D6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3050" y="2540000"/>
            <a:ext cx="1131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200" b="1">
                <a:latin typeface="Calibri" panose="020F0502020204030204" pitchFamily="34" charset="0"/>
                <a:ea typeface="ＭＳ Ｐゴシック" panose="020B0600070205080204" pitchFamily="34" charset="-128"/>
              </a:rPr>
              <a:t>Koncentrace glukosy</a:t>
            </a:r>
          </a:p>
          <a:p>
            <a:pPr algn="ctr"/>
            <a:r>
              <a:rPr lang="cs-CZ" altLang="cs-CZ" sz="1200" b="1">
                <a:latin typeface="Calibri" panose="020F0502020204030204" pitchFamily="34" charset="0"/>
                <a:ea typeface="ＭＳ Ｐゴシック" panose="020B0600070205080204" pitchFamily="34" charset="-128"/>
              </a:rPr>
              <a:t>v krvi vzrůstá</a:t>
            </a:r>
            <a:endParaRPr lang="en-US" altLang="cs-CZ" sz="1200" b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9642" name="Text Box 13">
            <a:extLst>
              <a:ext uri="{FF2B5EF4-FFF2-40B4-BE49-F238E27FC236}">
                <a16:creationId xmlns:a16="http://schemas.microsoft.com/office/drawing/2014/main" xmlns="" id="{E44C38C1-9E68-42FD-8B29-8B340124E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2271713"/>
            <a:ext cx="20796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400" b="1">
                <a:latin typeface="Calibri" panose="020F0502020204030204" pitchFamily="34" charset="0"/>
                <a:ea typeface="ＭＳ Ｐゴシック" panose="020B0600070205080204" pitchFamily="34" charset="-128"/>
              </a:rPr>
              <a:t>Klesá koncentrace</a:t>
            </a:r>
          </a:p>
          <a:p>
            <a:pPr algn="ctr"/>
            <a:r>
              <a:rPr lang="cs-CZ" altLang="cs-CZ" sz="1400" b="1">
                <a:latin typeface="Calibri" panose="020F0502020204030204" pitchFamily="34" charset="0"/>
                <a:ea typeface="ＭＳ Ｐゴシック" panose="020B0600070205080204" pitchFamily="34" charset="-128"/>
              </a:rPr>
              <a:t>glukosy v krvi</a:t>
            </a:r>
            <a:endParaRPr lang="en-US" altLang="cs-CZ" sz="1400" b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1256" y="5486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Obrázek 2">
            <a:extLst>
              <a:ext uri="{FF2B5EF4-FFF2-40B4-BE49-F238E27FC236}">
                <a16:creationId xmlns:a16="http://schemas.microsoft.com/office/drawing/2014/main" xmlns="" id="{EF8A68DC-1084-4849-BE71-5EE192786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793875"/>
            <a:ext cx="7013575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Obrázek 4">
            <a:extLst>
              <a:ext uri="{FF2B5EF4-FFF2-40B4-BE49-F238E27FC236}">
                <a16:creationId xmlns:a16="http://schemas.microsoft.com/office/drawing/2014/main" xmlns="" id="{CCC51546-7B33-48E3-8F0F-13771DCBB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38"/>
            <a:ext cx="11969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ahnutá šipka doprava 8">
            <a:extLst>
              <a:ext uri="{FF2B5EF4-FFF2-40B4-BE49-F238E27FC236}">
                <a16:creationId xmlns:a16="http://schemas.microsoft.com/office/drawing/2014/main" xmlns="" id="{8372872C-3EA7-402B-B493-6B7CE4DA2C4E}"/>
              </a:ext>
            </a:extLst>
          </p:cNvPr>
          <p:cNvSpPr/>
          <p:nvPr/>
        </p:nvSpPr>
        <p:spPr>
          <a:xfrm>
            <a:off x="295275" y="1376363"/>
            <a:ext cx="720725" cy="1368425"/>
          </a:xfrm>
          <a:prstGeom prst="curvedRightArrow">
            <a:avLst/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pic>
        <p:nvPicPr>
          <p:cNvPr id="68613" name="Obrázek 9">
            <a:extLst>
              <a:ext uri="{FF2B5EF4-FFF2-40B4-BE49-F238E27FC236}">
                <a16:creationId xmlns:a16="http://schemas.microsoft.com/office/drawing/2014/main" xmlns="" id="{3F996231-C705-40DB-8684-16281FAE2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92075"/>
            <a:ext cx="2922588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xmlns="" id="{DE23ED85-9D99-41DE-8D2C-3241FAA342D6}"/>
              </a:ext>
            </a:extLst>
          </p:cNvPr>
          <p:cNvCxnSpPr/>
          <p:nvPr/>
        </p:nvCxnSpPr>
        <p:spPr>
          <a:xfrm flipH="1">
            <a:off x="3246438" y="1700213"/>
            <a:ext cx="431800" cy="50482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xmlns="" id="{F1D572D7-DAD8-4F98-898F-1A5738D7E647}"/>
              </a:ext>
            </a:extLst>
          </p:cNvPr>
          <p:cNvCxnSpPr/>
          <p:nvPr/>
        </p:nvCxnSpPr>
        <p:spPr>
          <a:xfrm flipH="1">
            <a:off x="4614863" y="1700213"/>
            <a:ext cx="360362" cy="50482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616" name="Objekt 2">
            <a:extLst>
              <a:ext uri="{FF2B5EF4-FFF2-40B4-BE49-F238E27FC236}">
                <a16:creationId xmlns:a16="http://schemas.microsoft.com/office/drawing/2014/main" xmlns="" id="{F1E71291-AA48-40BE-B2D7-A98E1CADE0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23950" y="2320925"/>
          <a:ext cx="120491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PHOTO-PAINT" r:id="rId8" imgW="0" imgH="0" progId="CorelPHOTOPAINT.Image.17">
                  <p:embed/>
                </p:oleObj>
              </mc:Choice>
              <mc:Fallback>
                <p:oleObj name="PHOTO-PAINT" r:id="rId8" imgW="0" imgH="0" progId="CorelPHOTOPAINT.Image.17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3950" y="2320925"/>
                        <a:ext cx="1204913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7608AA8C-99B8-42C8-B3E4-75630A9D790E}"/>
              </a:ext>
            </a:extLst>
          </p:cNvPr>
          <p:cNvSpPr txBox="1"/>
          <p:nvPr/>
        </p:nvSpPr>
        <p:spPr>
          <a:xfrm>
            <a:off x="976313" y="1931988"/>
            <a:ext cx="1576387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1" dirty="0" err="1">
                <a:solidFill>
                  <a:schemeClr val="bg2">
                    <a:lumMod val="25000"/>
                  </a:schemeClr>
                </a:solidFill>
              </a:rPr>
              <a:t>proteinkinasa</a:t>
            </a:r>
            <a:endParaRPr lang="cs-CZ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xmlns="" id="{E49F9A34-1428-4315-A629-B03D1D2AAF79}"/>
              </a:ext>
            </a:extLst>
          </p:cNvPr>
          <p:cNvSpPr/>
          <p:nvPr/>
        </p:nvSpPr>
        <p:spPr>
          <a:xfrm>
            <a:off x="8172450" y="5688013"/>
            <a:ext cx="576263" cy="576262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09040" y="4700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Obdélník 1">
            <a:extLst>
              <a:ext uri="{FF2B5EF4-FFF2-40B4-BE49-F238E27FC236}">
                <a16:creationId xmlns:a16="http://schemas.microsoft.com/office/drawing/2014/main" xmlns="" id="{A25CF2FD-7914-4C1C-B792-19D552E65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260350"/>
            <a:ext cx="1246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solidFill>
                  <a:srgbClr val="92D050"/>
                </a:solidFill>
                <a:latin typeface="Calibri" panose="020F0502020204030204" pitchFamily="34" charset="0"/>
              </a:rPr>
              <a:t>Steroidy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xmlns="" id="{E9AC2F77-288A-477B-84CD-329AA903F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38188"/>
            <a:ext cx="82296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19100" indent="-36195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342900" indent="-3429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187450" indent="-182563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1462088" indent="-182563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19192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3764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28336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2908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lvl="1">
              <a:spcBef>
                <a:spcPts val="1200"/>
              </a:spcBef>
            </a:pPr>
            <a:r>
              <a:rPr lang="cs-CZ" altLang="cs-CZ" sz="2000">
                <a:latin typeface="Calibri" panose="020F0502020204030204" pitchFamily="34" charset="0"/>
              </a:rPr>
              <a:t>D</a:t>
            </a:r>
            <a:r>
              <a:rPr lang="en-US" altLang="cs-CZ" sz="2000">
                <a:latin typeface="Calibri" panose="020F0502020204030204" pitchFamily="34" charset="0"/>
              </a:rPr>
              <a:t>eriv</a:t>
            </a:r>
            <a:r>
              <a:rPr lang="cs-CZ" altLang="cs-CZ" sz="2000">
                <a:latin typeface="Calibri" panose="020F0502020204030204" pitchFamily="34" charset="0"/>
              </a:rPr>
              <a:t>áty cholesterolu</a:t>
            </a:r>
          </a:p>
          <a:p>
            <a:pPr lvl="1">
              <a:spcBef>
                <a:spcPts val="1200"/>
              </a:spcBef>
            </a:pPr>
            <a:r>
              <a:rPr lang="cs-CZ" altLang="cs-CZ" sz="2000">
                <a:latin typeface="Calibri" panose="020F0502020204030204" pitchFamily="34" charset="0"/>
              </a:rPr>
              <a:t>Nejsou skladovány a okamžitě po syntéze jsou z buněk uvolňovány</a:t>
            </a:r>
          </a:p>
          <a:p>
            <a:pPr lvl="1">
              <a:spcBef>
                <a:spcPts val="1200"/>
              </a:spcBef>
            </a:pPr>
            <a:r>
              <a:rPr lang="cs-CZ" altLang="cs-CZ" sz="2000">
                <a:latin typeface="Calibri" panose="020F0502020204030204" pitchFamily="34" charset="0"/>
              </a:rPr>
              <a:t>Enzymy syntézy lokalizovány v mitochondriích a hladkém ER</a:t>
            </a:r>
          </a:p>
          <a:p>
            <a:pPr lvl="1">
              <a:spcBef>
                <a:spcPts val="1200"/>
              </a:spcBef>
            </a:pPr>
            <a:r>
              <a:rPr lang="cs-CZ" altLang="cs-CZ" sz="2000">
                <a:latin typeface="Calibri" panose="020F0502020204030204" pitchFamily="34" charset="0"/>
              </a:rPr>
              <a:t>Snadno procházejí buněčnou membránou</a:t>
            </a:r>
          </a:p>
          <a:p>
            <a:pPr lvl="1">
              <a:spcBef>
                <a:spcPts val="1200"/>
              </a:spcBef>
            </a:pPr>
            <a:r>
              <a:rPr lang="cs-CZ" altLang="cs-CZ" sz="2000">
                <a:latin typeface="Calibri" panose="020F0502020204030204" pitchFamily="34" charset="0"/>
              </a:rPr>
              <a:t>Jsou vázány na transportní proteiny v plasmě</a:t>
            </a:r>
            <a:endParaRPr lang="en-US" altLang="cs-CZ" sz="2000">
              <a:latin typeface="Calibri" panose="020F0502020204030204" pitchFamily="34" charset="0"/>
            </a:endParaRPr>
          </a:p>
          <a:p>
            <a:pPr lvl="3">
              <a:spcBef>
                <a:spcPts val="1200"/>
              </a:spcBef>
            </a:pPr>
            <a:r>
              <a:rPr lang="cs-CZ" altLang="cs-CZ" sz="2000">
                <a:latin typeface="Calibri" panose="020F0502020204030204" pitchFamily="34" charset="0"/>
              </a:rPr>
              <a:t>Cirkulují v organismu déle než sekretované peptidové hormony</a:t>
            </a:r>
          </a:p>
          <a:p>
            <a:pPr lvl="1">
              <a:spcBef>
                <a:spcPts val="1200"/>
              </a:spcBef>
            </a:pPr>
            <a:r>
              <a:rPr lang="cs-CZ" altLang="cs-CZ" sz="2000">
                <a:latin typeface="Calibri" panose="020F0502020204030204" pitchFamily="34" charset="0"/>
                <a:sym typeface="Symbol" panose="05050102010706020507" pitchFamily="18" charset="2"/>
              </a:rPr>
              <a:t>Vzhledem k tomu, že steroidy zasahují do exprese genů, nastupují jejich účinky ve srovnání s ostatními hormony pomaleji, ale účinkují déle</a:t>
            </a:r>
          </a:p>
          <a:p>
            <a:pPr lvl="1">
              <a:spcBef>
                <a:spcPts val="1200"/>
              </a:spcBef>
            </a:pPr>
            <a:endParaRPr lang="en-US" altLang="cs-CZ" sz="2000">
              <a:latin typeface="Calibri" panose="020F050202020403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26324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xmlns="" id="{52785C55-D3FA-47D6-9943-7D80BFD291A5}"/>
              </a:ext>
            </a:extLst>
          </p:cNvPr>
          <p:cNvGraphicFramePr>
            <a:graphicFrameLocks noGrp="1"/>
          </p:cNvGraphicFramePr>
          <p:nvPr/>
        </p:nvGraphicFramePr>
        <p:xfrm>
          <a:off x="179388" y="115888"/>
          <a:ext cx="8496300" cy="64008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137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599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226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8157">
                <a:tc>
                  <a:txBody>
                    <a:bodyPr/>
                    <a:lstStyle/>
                    <a:p>
                      <a:r>
                        <a:rPr lang="cs-CZ" sz="1400" b="1" dirty="0">
                          <a:latin typeface="Calibri" panose="020F0502020204030204" pitchFamily="34" charset="0"/>
                        </a:rPr>
                        <a:t>Hormon</a:t>
                      </a:r>
                    </a:p>
                  </a:txBody>
                  <a:tcPr marL="91436" marR="91436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latin typeface="Calibri" panose="020F0502020204030204" pitchFamily="34" charset="0"/>
                        </a:rPr>
                        <a:t>Produkující žláza</a:t>
                      </a:r>
                    </a:p>
                    <a:p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latin typeface="Calibri" panose="020F0502020204030204" pitchFamily="34" charset="0"/>
                        </a:rPr>
                        <a:t>Fyziologické účinky </a:t>
                      </a:r>
                    </a:p>
                  </a:txBody>
                  <a:tcPr marL="91436" marR="91436" marT="45718" marB="4571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8158"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</a:rPr>
                        <a:t>kalcitriol</a:t>
                      </a:r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latin typeface="Calibri" panose="020F0502020204030204" pitchFamily="34" charset="0"/>
                        </a:rPr>
                        <a:t>ledviny</a:t>
                      </a:r>
                    </a:p>
                    <a:p>
                      <a:endParaRPr lang="cs-CZ" sz="14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18" marB="45718"/>
                </a:tc>
                <a:tc>
                  <a:txBody>
                    <a:bodyPr/>
                    <a:lstStyle/>
                    <a:p>
                      <a:pPr eaLnBrk="1" hangingPunct="1">
                        <a:buClr>
                          <a:schemeClr val="tx2"/>
                        </a:buClr>
                        <a:buSzPct val="160000"/>
                        <a:buFontTx/>
                        <a:buNone/>
                        <a:defRPr/>
                      </a:pP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Stimuluje syntézu Ca</a:t>
                      </a:r>
                      <a:r>
                        <a:rPr lang="cs-CZ" altLang="cs-CZ" sz="1400" baseline="30000" dirty="0"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 transportního proteinu</a:t>
                      </a:r>
                    </a:p>
                    <a:p>
                      <a:pPr eaLnBrk="1" hangingPunct="1">
                        <a:buClr>
                          <a:schemeClr val="tx2"/>
                        </a:buClr>
                        <a:buSzPct val="160000"/>
                        <a:buFontTx/>
                        <a:buNone/>
                        <a:defRPr/>
                      </a:pP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Reguluje homeostázi vápníku a fosforu</a:t>
                      </a:r>
                      <a:endParaRPr lang="cs-CZ" sz="14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18" marB="4571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5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4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</a:rPr>
                        <a:t>androgeny -t</a:t>
                      </a:r>
                      <a:r>
                        <a:rPr lang="en-GB" altLang="cs-CZ" sz="1400" b="1" dirty="0" err="1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</a:rPr>
                        <a:t>estosteron</a:t>
                      </a:r>
                      <a:endParaRPr lang="cs-CZ" sz="1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  <a:p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latin typeface="Calibri" panose="020F0502020204030204" pitchFamily="34" charset="0"/>
                        </a:rPr>
                        <a:t>gonády a kůra</a:t>
                      </a:r>
                    </a:p>
                    <a:p>
                      <a:r>
                        <a:rPr lang="cs-CZ" sz="1400" b="1" dirty="0">
                          <a:latin typeface="Calibri" panose="020F0502020204030204" pitchFamily="34" charset="0"/>
                        </a:rPr>
                        <a:t>nadledvin</a:t>
                      </a:r>
                    </a:p>
                    <a:p>
                      <a:endParaRPr lang="cs-CZ" sz="1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18" marB="45718"/>
                </a:tc>
                <a:tc>
                  <a:txBody>
                    <a:bodyPr/>
                    <a:lstStyle/>
                    <a:p>
                      <a:pPr eaLnBrk="1" hangingPunct="1">
                        <a:buClr>
                          <a:schemeClr val="tx2"/>
                        </a:buClr>
                        <a:buSzPct val="155000"/>
                        <a:buFontTx/>
                        <a:buNone/>
                      </a:pP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Zodpovídá za mužské sekundární pohlavní znaky</a:t>
                      </a:r>
                    </a:p>
                    <a:p>
                      <a:pPr eaLnBrk="1" hangingPunct="1">
                        <a:buClr>
                          <a:schemeClr val="tx2"/>
                        </a:buClr>
                        <a:buSzPct val="155000"/>
                        <a:buFontTx/>
                        <a:buNone/>
                      </a:pP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V mnoha cílových orgánech může být</a:t>
                      </a:r>
                      <a:r>
                        <a:rPr lang="en-GB" altLang="cs-CZ" sz="14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altLang="cs-CZ" sz="1400" dirty="0" err="1">
                          <a:latin typeface="Calibri" panose="020F0502020204030204" pitchFamily="34" charset="0"/>
                        </a:rPr>
                        <a:t>testosteron</a:t>
                      </a:r>
                      <a:r>
                        <a:rPr lang="en-GB" altLang="cs-CZ" sz="14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přeměněn na</a:t>
                      </a:r>
                      <a:r>
                        <a:rPr lang="en-GB" altLang="cs-CZ" sz="14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altLang="cs-CZ" sz="1400" dirty="0" err="1">
                          <a:latin typeface="Calibri" panose="020F0502020204030204" pitchFamily="34" charset="0"/>
                        </a:rPr>
                        <a:t>dihydrotestosteron</a:t>
                      </a:r>
                      <a:r>
                        <a:rPr lang="en-GB" altLang="cs-CZ" sz="1400" dirty="0">
                          <a:latin typeface="Calibri" panose="020F0502020204030204" pitchFamily="34" charset="0"/>
                        </a:rPr>
                        <a:t> (DHT</a:t>
                      </a: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)</a:t>
                      </a:r>
                      <a:endParaRPr lang="cs-CZ" sz="14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18" marB="4571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71603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glukokortikoidy</a:t>
                      </a:r>
                      <a:r>
                        <a:rPr lang="cs-CZ" sz="1400" b="1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 -k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ortizol</a:t>
                      </a:r>
                    </a:p>
                  </a:txBody>
                  <a:tcPr marL="91436" marR="91436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latin typeface="Calibri" panose="020F0502020204030204" pitchFamily="34" charset="0"/>
                        </a:rPr>
                        <a:t>kůra nadledvin </a:t>
                      </a:r>
                    </a:p>
                  </a:txBody>
                  <a:tcPr marL="91436" marR="91436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Calibri" panose="020F0502020204030204" pitchFamily="34" charset="0"/>
                        </a:rPr>
                        <a:t>komplexní ovlivnění metabolismu</a:t>
                      </a:r>
                    </a:p>
                    <a:p>
                      <a:r>
                        <a:rPr lang="cs-CZ" sz="1400" dirty="0">
                          <a:latin typeface="Calibri" panose="020F0502020204030204" pitchFamily="34" charset="0"/>
                        </a:rPr>
                        <a:t>(spíše aktivační)</a:t>
                      </a:r>
                    </a:p>
                    <a:p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Adaptace na </a:t>
                      </a:r>
                      <a:r>
                        <a:rPr lang="en-GB" altLang="cs-CZ" sz="1400" dirty="0" err="1">
                          <a:latin typeface="Calibri" panose="020F0502020204030204" pitchFamily="34" charset="0"/>
                        </a:rPr>
                        <a:t>stres</a:t>
                      </a:r>
                      <a:endParaRPr lang="cs-CZ" altLang="cs-CZ" sz="1400" dirty="0">
                        <a:latin typeface="Calibri" panose="020F0502020204030204" pitchFamily="34" charset="0"/>
                      </a:endParaRPr>
                    </a:p>
                    <a:p>
                      <a:pPr eaLnBrk="1" hangingPunct="1">
                        <a:buClr>
                          <a:schemeClr val="tx2"/>
                        </a:buClr>
                        <a:buSzPct val="160000"/>
                        <a:buFontTx/>
                        <a:buNone/>
                      </a:pP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má mnohačetné účinky na imunitní </a:t>
                      </a:r>
                      <a:r>
                        <a:rPr lang="en-GB" altLang="cs-CZ" sz="1400" dirty="0" err="1">
                          <a:latin typeface="Calibri" panose="020F0502020204030204" pitchFamily="34" charset="0"/>
                        </a:rPr>
                        <a:t>syst</a:t>
                      </a: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é</a:t>
                      </a:r>
                      <a:r>
                        <a:rPr lang="en-GB" altLang="cs-CZ" sz="1400" dirty="0"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, potlačuje záněty</a:t>
                      </a:r>
                    </a:p>
                    <a:p>
                      <a:pPr eaLnBrk="1" hangingPunct="1">
                        <a:buClr>
                          <a:schemeClr val="tx2"/>
                        </a:buClr>
                        <a:buSzPct val="160000"/>
                        <a:buFontTx/>
                        <a:buNone/>
                      </a:pP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působí</a:t>
                      </a:r>
                      <a:r>
                        <a:rPr lang="cs-CZ" altLang="cs-CZ" sz="1400" baseline="0" dirty="0">
                          <a:latin typeface="Calibri" panose="020F0502020204030204" pitchFamily="34" charset="0"/>
                        </a:rPr>
                        <a:t> i jako </a:t>
                      </a:r>
                      <a:r>
                        <a:rPr lang="cs-CZ" altLang="cs-CZ" sz="1400" baseline="0" dirty="0" err="1">
                          <a:latin typeface="Calibri" panose="020F0502020204030204" pitchFamily="34" charset="0"/>
                        </a:rPr>
                        <a:t>mineralokortikoidy</a:t>
                      </a:r>
                      <a:r>
                        <a:rPr lang="cs-CZ" altLang="cs-CZ" sz="1400" baseline="0" dirty="0">
                          <a:latin typeface="Calibri" panose="020F0502020204030204" pitchFamily="34" charset="0"/>
                        </a:rPr>
                        <a:t> - z</a:t>
                      </a: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vyšuje krevní tlak</a:t>
                      </a:r>
                      <a:r>
                        <a:rPr lang="en-GB" altLang="cs-CZ" sz="1400" dirty="0">
                          <a:latin typeface="Calibri" panose="020F0502020204030204" pitchFamily="34" charset="0"/>
                        </a:rPr>
                        <a:t> a</a:t>
                      </a: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 vychytávání</a:t>
                      </a:r>
                      <a:r>
                        <a:rPr lang="en-GB" altLang="cs-CZ" sz="1400" dirty="0">
                          <a:latin typeface="Calibri" panose="020F0502020204030204" pitchFamily="34" charset="0"/>
                        </a:rPr>
                        <a:t> Na</a:t>
                      </a:r>
                      <a:r>
                        <a:rPr lang="en-GB" altLang="cs-CZ" sz="1400" baseline="30000" dirty="0">
                          <a:latin typeface="Calibri" panose="020F0502020204030204" pitchFamily="34" charset="0"/>
                        </a:rPr>
                        <a:t>+</a:t>
                      </a:r>
                      <a:endParaRPr lang="cs-CZ" sz="14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18" marB="4571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5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400" b="1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</a:rPr>
                        <a:t>mineralokortikoidy</a:t>
                      </a:r>
                      <a:r>
                        <a:rPr lang="cs-CZ" altLang="cs-CZ" sz="1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</a:rPr>
                        <a:t> -a</a:t>
                      </a:r>
                      <a:r>
                        <a:rPr lang="en-GB" altLang="cs-CZ" sz="1400" b="1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</a:rPr>
                        <a:t>ldosteron</a:t>
                      </a:r>
                      <a:r>
                        <a:rPr lang="cs-CZ" altLang="cs-CZ" sz="1400" b="1" dirty="0">
                          <a:latin typeface="Calibri" panose="020F0502020204030204" pitchFamily="34" charset="0"/>
                        </a:rPr>
                        <a:t> </a:t>
                      </a:r>
                      <a:endParaRPr lang="cs-CZ" sz="1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  <a:p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latin typeface="Calibri" panose="020F0502020204030204" pitchFamily="34" charset="0"/>
                        </a:rPr>
                        <a:t>kůra nadledvin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18" marB="45718"/>
                </a:tc>
                <a:tc>
                  <a:txBody>
                    <a:bodyPr/>
                    <a:lstStyle/>
                    <a:p>
                      <a:pPr eaLnBrk="1" hangingPunct="1">
                        <a:buClr>
                          <a:schemeClr val="tx2"/>
                        </a:buClr>
                        <a:buSzPct val="160000"/>
                        <a:buFontTx/>
                        <a:buNone/>
                      </a:pP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Zvyšuje krevní tlak, reguluje objem tekutin</a:t>
                      </a:r>
                    </a:p>
                    <a:p>
                      <a:pPr eaLnBrk="1" hangingPunct="1">
                        <a:buClr>
                          <a:schemeClr val="tx2"/>
                        </a:buClr>
                        <a:buSzPct val="160000"/>
                        <a:buFontTx/>
                        <a:buNone/>
                      </a:pP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Zvyšuje vychytávání</a:t>
                      </a:r>
                      <a:r>
                        <a:rPr lang="en-GB" altLang="cs-CZ" sz="1400" dirty="0">
                          <a:latin typeface="Calibri" panose="020F0502020204030204" pitchFamily="34" charset="0"/>
                        </a:rPr>
                        <a:t> Na</a:t>
                      </a:r>
                      <a:r>
                        <a:rPr lang="en-GB" altLang="cs-CZ" sz="1400" baseline="30000" dirty="0">
                          <a:latin typeface="Calibri" panose="020F0502020204030204" pitchFamily="34" charset="0"/>
                        </a:rPr>
                        <a:t>+</a:t>
                      </a:r>
                      <a:endParaRPr lang="cs-CZ" sz="14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18" marB="4571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44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</a:rPr>
                        <a:t>progestiny 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</a:rPr>
                        <a:t>Progesteron</a:t>
                      </a:r>
                    </a:p>
                  </a:txBody>
                  <a:tcPr marL="91436" marR="91436" marT="45718" marB="45718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cs-CZ" altLang="cs-CZ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žluté tělísko</a:t>
                      </a:r>
                    </a:p>
                    <a:p>
                      <a:pPr marL="0" algn="l" rtl="0" eaLnBrk="1" latinLnBrk="0" hangingPunct="1"/>
                      <a:r>
                        <a:rPr kumimoji="0" lang="cs-CZ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placenta</a:t>
                      </a:r>
                    </a:p>
                    <a:p>
                      <a:pPr marL="0" algn="l" rtl="0" eaLnBrk="1" latinLnBrk="0" hangingPunct="1"/>
                      <a:r>
                        <a:rPr kumimoji="0" lang="cs-CZ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varlata</a:t>
                      </a:r>
                    </a:p>
                    <a:p>
                      <a:endParaRPr lang="cs-CZ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18" marB="45718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Calibri" panose="020F0502020204030204" pitchFamily="34" charset="0"/>
                        </a:rPr>
                        <a:t>Řízení menstruační cyklu a průběhu</a:t>
                      </a:r>
                    </a:p>
                    <a:p>
                      <a:r>
                        <a:rPr lang="cs-CZ" sz="1400" dirty="0">
                          <a:latin typeface="Calibri" panose="020F0502020204030204" pitchFamily="34" charset="0"/>
                        </a:rPr>
                        <a:t>těhotenství</a:t>
                      </a:r>
                    </a:p>
                    <a:p>
                      <a:pPr eaLnBrk="1" hangingPunct="1">
                        <a:buClr>
                          <a:schemeClr val="tx2"/>
                        </a:buClr>
                        <a:buSzPct val="160000"/>
                        <a:buFontTx/>
                        <a:buNone/>
                      </a:pP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Diferenciace mléčných žláz</a:t>
                      </a:r>
                      <a:endParaRPr lang="cs-CZ" sz="1400" baseline="300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18" marB="4571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849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4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</a:rPr>
                        <a:t>estrogeny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4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</a:rPr>
                        <a:t>e</a:t>
                      </a:r>
                      <a:r>
                        <a:rPr lang="en-GB" altLang="cs-CZ" sz="1400" b="1" dirty="0" err="1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</a:rPr>
                        <a:t>stradiol</a:t>
                      </a:r>
                      <a:endParaRPr lang="cs-CZ" sz="1400" b="1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latin typeface="Calibri" panose="020F0502020204030204" pitchFamily="34" charset="0"/>
                        </a:rPr>
                        <a:t>gonády</a:t>
                      </a:r>
                      <a:r>
                        <a:rPr lang="cs-CZ" sz="1400" b="1" baseline="0" dirty="0">
                          <a:latin typeface="Calibri" panose="020F0502020204030204" pitchFamily="34" charset="0"/>
                        </a:rPr>
                        <a:t> a</a:t>
                      </a:r>
                      <a:r>
                        <a:rPr lang="cs-CZ" sz="1400" b="1" dirty="0">
                          <a:latin typeface="Calibri" panose="020F0502020204030204" pitchFamily="34" charset="0"/>
                        </a:rPr>
                        <a:t> kůra nadledvin</a:t>
                      </a:r>
                    </a:p>
                    <a:p>
                      <a:endParaRPr lang="cs-CZ" sz="1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18" marB="45718"/>
                </a:tc>
                <a:tc>
                  <a:txBody>
                    <a:bodyPr/>
                    <a:lstStyle/>
                    <a:p>
                      <a:pPr eaLnBrk="1" hangingPunct="1">
                        <a:buClr>
                          <a:schemeClr val="tx2"/>
                        </a:buClr>
                        <a:buSzPct val="155000"/>
                        <a:buFontTx/>
                        <a:buNone/>
                      </a:pPr>
                      <a:r>
                        <a:rPr lang="cs-CZ" altLang="cs-CZ" sz="1400" b="1" dirty="0">
                          <a:latin typeface="Calibri" panose="020F0502020204030204" pitchFamily="34" charset="0"/>
                        </a:rPr>
                        <a:t>Ženy:</a:t>
                      </a:r>
                    </a:p>
                    <a:p>
                      <a:pPr eaLnBrk="1" hangingPunct="1">
                        <a:buClr>
                          <a:schemeClr val="tx2"/>
                        </a:buClr>
                        <a:buSzPct val="155000"/>
                        <a:buFontTx/>
                        <a:buNone/>
                      </a:pP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Odpovědný za změny v endometriu</a:t>
                      </a:r>
                    </a:p>
                    <a:p>
                      <a:pPr eaLnBrk="1" hangingPunct="1">
                        <a:buClr>
                          <a:schemeClr val="tx2"/>
                        </a:buClr>
                        <a:buSzPct val="155000"/>
                        <a:buFontTx/>
                        <a:buNone/>
                      </a:pP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Zodpovědný za</a:t>
                      </a:r>
                      <a:r>
                        <a:rPr lang="en-GB" altLang="cs-CZ" sz="14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sekundární pohlavní ženské znaky</a:t>
                      </a:r>
                    </a:p>
                    <a:p>
                      <a:pPr eaLnBrk="1" hangingPunct="1">
                        <a:buClr>
                          <a:schemeClr val="tx2"/>
                        </a:buClr>
                        <a:buSzPct val="155000"/>
                        <a:buFontTx/>
                        <a:buNone/>
                      </a:pP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Diferenciace mléčné žlázy.</a:t>
                      </a:r>
                    </a:p>
                    <a:p>
                      <a:pPr eaLnBrk="1" hangingPunct="1">
                        <a:buClr>
                          <a:schemeClr val="tx2"/>
                        </a:buClr>
                        <a:buSzPct val="155000"/>
                        <a:buFontTx/>
                        <a:buNone/>
                      </a:pPr>
                      <a:r>
                        <a:rPr lang="cs-CZ" altLang="cs-CZ" sz="1400" b="1" u="none" dirty="0">
                          <a:latin typeface="Calibri" panose="020F0502020204030204" pitchFamily="34" charset="0"/>
                        </a:rPr>
                        <a:t>Muži:</a:t>
                      </a:r>
                    </a:p>
                    <a:p>
                      <a:pPr eaLnBrk="1" hangingPunct="1">
                        <a:buClr>
                          <a:schemeClr val="tx2"/>
                        </a:buClr>
                        <a:buSzPct val="155000"/>
                        <a:buFontTx/>
                        <a:buNone/>
                      </a:pPr>
                      <a:r>
                        <a:rPr lang="cs-CZ" altLang="cs-CZ" sz="1400" u="none" dirty="0">
                          <a:latin typeface="Calibri" panose="020F0502020204030204" pitchFamily="34" charset="0"/>
                        </a:rPr>
                        <a:t>I</a:t>
                      </a:r>
                      <a:r>
                        <a:rPr lang="cs-CZ" altLang="cs-CZ" sz="1400" dirty="0">
                          <a:latin typeface="Calibri" panose="020F0502020204030204" pitchFamily="34" charset="0"/>
                        </a:rPr>
                        <a:t>nhibitor syntézy testosteronu zpětnou vazbou</a:t>
                      </a:r>
                      <a:endParaRPr lang="en-GB" altLang="cs-CZ" sz="1400" dirty="0"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4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18" marB="45718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Obrázek 2">
            <a:extLst>
              <a:ext uri="{FF2B5EF4-FFF2-40B4-BE49-F238E27FC236}">
                <a16:creationId xmlns:a16="http://schemas.microsoft.com/office/drawing/2014/main" xmlns="" id="{B8EDE7AE-FBE0-49DC-B5E3-EDE88CC33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3288"/>
            <a:ext cx="79216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Obrázek 1">
            <a:extLst>
              <a:ext uri="{FF2B5EF4-FFF2-40B4-BE49-F238E27FC236}">
                <a16:creationId xmlns:a16="http://schemas.microsoft.com/office/drawing/2014/main" xmlns="" id="{6907D216-7149-48F6-9F8B-102690E9BE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542925"/>
            <a:ext cx="7143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8E7CDF4B-573A-436D-AD7E-86174C2A9B50}"/>
              </a:ext>
            </a:extLst>
          </p:cNvPr>
          <p:cNvSpPr txBox="1"/>
          <p:nvPr/>
        </p:nvSpPr>
        <p:spPr>
          <a:xfrm>
            <a:off x="827088" y="373063"/>
            <a:ext cx="1371600" cy="3381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1" dirty="0">
                <a:latin typeface="Calibri" panose="020F0502020204030204" pitchFamily="34" charset="0"/>
              </a:rPr>
              <a:t>CHOLESTEROL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6002164D-4B92-4E8E-B17A-3141C6C5D12F}"/>
              </a:ext>
            </a:extLst>
          </p:cNvPr>
          <p:cNvSpPr txBox="1"/>
          <p:nvPr/>
        </p:nvSpPr>
        <p:spPr>
          <a:xfrm>
            <a:off x="5011738" y="384175"/>
            <a:ext cx="1501775" cy="33813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1" dirty="0">
                <a:latin typeface="Calibri" panose="020F0502020204030204" pitchFamily="34" charset="0"/>
              </a:rPr>
              <a:t>PREGNENOLON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BD7DE395-54BA-4B48-89FC-DDC87AD29ED7}"/>
              </a:ext>
            </a:extLst>
          </p:cNvPr>
          <p:cNvSpPr txBox="1"/>
          <p:nvPr/>
        </p:nvSpPr>
        <p:spPr>
          <a:xfrm>
            <a:off x="3979863" y="274638"/>
            <a:ext cx="860425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P450scc</a:t>
            </a:r>
          </a:p>
        </p:txBody>
      </p:sp>
      <p:sp>
        <p:nvSpPr>
          <p:cNvPr id="74759" name="TextovéPole 10">
            <a:extLst>
              <a:ext uri="{FF2B5EF4-FFF2-40B4-BE49-F238E27FC236}">
                <a16:creationId xmlns:a16="http://schemas.microsoft.com/office/drawing/2014/main" xmlns="" id="{29B32F0A-D55C-4355-AD4E-E3A19C338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3" y="2268538"/>
            <a:ext cx="1458912" cy="338137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>
                <a:latin typeface="Calibri" panose="020F0502020204030204" pitchFamily="34" charset="0"/>
              </a:rPr>
              <a:t>PROGESTERON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xmlns="" id="{B87E7656-BE47-4073-9E9A-36FE3D59BE23}"/>
              </a:ext>
            </a:extLst>
          </p:cNvPr>
          <p:cNvCxnSpPr/>
          <p:nvPr/>
        </p:nvCxnSpPr>
        <p:spPr>
          <a:xfrm flipH="1">
            <a:off x="3721100" y="1989138"/>
            <a:ext cx="779463" cy="146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61" name="TextovéPole 16">
            <a:extLst>
              <a:ext uri="{FF2B5EF4-FFF2-40B4-BE49-F238E27FC236}">
                <a16:creationId xmlns:a16="http://schemas.microsoft.com/office/drawing/2014/main" xmlns="" id="{70057C5F-FBEB-431A-8FA0-18E9C9E9D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725" y="3990975"/>
            <a:ext cx="1349375" cy="338138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>
                <a:latin typeface="Calibri" panose="020F0502020204030204" pitchFamily="34" charset="0"/>
              </a:rPr>
              <a:t>ALDOSTERON</a:t>
            </a:r>
          </a:p>
        </p:txBody>
      </p:sp>
      <p:sp>
        <p:nvSpPr>
          <p:cNvPr id="74762" name="TextovéPole 18">
            <a:extLst>
              <a:ext uri="{FF2B5EF4-FFF2-40B4-BE49-F238E27FC236}">
                <a16:creationId xmlns:a16="http://schemas.microsoft.com/office/drawing/2014/main" xmlns="" id="{6EFB4B43-AF22-4288-B6C7-415730028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443413"/>
            <a:ext cx="1622425" cy="338137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>
                <a:latin typeface="Calibri" panose="020F0502020204030204" pitchFamily="34" charset="0"/>
              </a:rPr>
              <a:t>KORTIKOSTERON</a:t>
            </a:r>
          </a:p>
        </p:txBody>
      </p: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xmlns="" id="{86C12896-0FE8-4704-88B9-4BC0ECF0BC6D}"/>
              </a:ext>
            </a:extLst>
          </p:cNvPr>
          <p:cNvCxnSpPr/>
          <p:nvPr/>
        </p:nvCxnSpPr>
        <p:spPr>
          <a:xfrm flipH="1">
            <a:off x="990600" y="3103563"/>
            <a:ext cx="1208088" cy="1111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xmlns="" id="{4465DB3E-B365-445B-9FC8-39EF5093D2D4}"/>
              </a:ext>
            </a:extLst>
          </p:cNvPr>
          <p:cNvCxnSpPr/>
          <p:nvPr/>
        </p:nvCxnSpPr>
        <p:spPr>
          <a:xfrm>
            <a:off x="2668588" y="3132138"/>
            <a:ext cx="295275" cy="715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65" name="TextovéPole 27">
            <a:extLst>
              <a:ext uri="{FF2B5EF4-FFF2-40B4-BE49-F238E27FC236}">
                <a16:creationId xmlns:a16="http://schemas.microsoft.com/office/drawing/2014/main" xmlns="" id="{131029A1-CBDB-48A0-92F8-914F9F5F0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2273300"/>
            <a:ext cx="1019175" cy="338138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>
                <a:latin typeface="Calibri" panose="020F0502020204030204" pitchFamily="34" charset="0"/>
              </a:rPr>
              <a:t>KORTISOL</a:t>
            </a:r>
          </a:p>
        </p:txBody>
      </p: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xmlns="" id="{43B82F09-01DA-47D4-8600-E1905026FEB3}"/>
              </a:ext>
            </a:extLst>
          </p:cNvPr>
          <p:cNvCxnSpPr/>
          <p:nvPr/>
        </p:nvCxnSpPr>
        <p:spPr>
          <a:xfrm>
            <a:off x="5441950" y="1917700"/>
            <a:ext cx="0" cy="315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xmlns="" id="{CA83BC9A-2723-44BA-9BCF-D667089FD9E2}"/>
              </a:ext>
            </a:extLst>
          </p:cNvPr>
          <p:cNvSpPr txBox="1"/>
          <p:nvPr/>
        </p:nvSpPr>
        <p:spPr>
          <a:xfrm>
            <a:off x="6499225" y="2276475"/>
            <a:ext cx="1925638" cy="5540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1600" b="1" dirty="0">
                <a:latin typeface="Calibri" panose="020F0502020204030204" pitchFamily="34" charset="0"/>
              </a:rPr>
              <a:t>DHEA</a:t>
            </a:r>
          </a:p>
          <a:p>
            <a:pPr algn="ctr">
              <a:defRPr/>
            </a:pPr>
            <a:r>
              <a:rPr lang="cs-CZ" sz="1400" dirty="0" err="1">
                <a:latin typeface="Calibri" panose="020F0502020204030204" pitchFamily="34" charset="0"/>
              </a:rPr>
              <a:t>Dehydroepiandrosteron</a:t>
            </a:r>
            <a:endParaRPr lang="cs-CZ" sz="1400" b="1" dirty="0">
              <a:latin typeface="Calibri" panose="020F0502020204030204" pitchFamily="34" charset="0"/>
            </a:endParaRPr>
          </a:p>
        </p:txBody>
      </p:sp>
      <p:sp>
        <p:nvSpPr>
          <p:cNvPr id="74768" name="TextovéPole 33">
            <a:extLst>
              <a:ext uri="{FF2B5EF4-FFF2-40B4-BE49-F238E27FC236}">
                <a16:creationId xmlns:a16="http://schemas.microsoft.com/office/drawing/2014/main" xmlns="" id="{211DF250-7617-4FA1-831E-296C3C19A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0200" y="3457575"/>
            <a:ext cx="1398588" cy="338138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>
                <a:latin typeface="Calibri" panose="020F0502020204030204" pitchFamily="34" charset="0"/>
              </a:rPr>
              <a:t>TESTOSTERON</a:t>
            </a:r>
          </a:p>
        </p:txBody>
      </p:sp>
      <p:sp>
        <p:nvSpPr>
          <p:cNvPr id="74769" name="TextovéPole 35">
            <a:extLst>
              <a:ext uri="{FF2B5EF4-FFF2-40B4-BE49-F238E27FC236}">
                <a16:creationId xmlns:a16="http://schemas.microsoft.com/office/drawing/2014/main" xmlns="" id="{8AD67211-E4B3-4DB8-AA8D-FFB191610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5363" y="4389438"/>
            <a:ext cx="1130300" cy="338137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>
                <a:latin typeface="Calibri" panose="020F0502020204030204" pitchFamily="34" charset="0"/>
              </a:rPr>
              <a:t>ESTRADIOL</a:t>
            </a:r>
          </a:p>
        </p:txBody>
      </p:sp>
      <p:cxnSp>
        <p:nvCxnSpPr>
          <p:cNvPr id="37" name="Přímá spojnice se šipkou 36">
            <a:extLst>
              <a:ext uri="{FF2B5EF4-FFF2-40B4-BE49-F238E27FC236}">
                <a16:creationId xmlns:a16="http://schemas.microsoft.com/office/drawing/2014/main" xmlns="" id="{C49CA4F5-B2F4-4F91-92EC-09A0ED3892C1}"/>
              </a:ext>
            </a:extLst>
          </p:cNvPr>
          <p:cNvCxnSpPr/>
          <p:nvPr/>
        </p:nvCxnSpPr>
        <p:spPr>
          <a:xfrm>
            <a:off x="5984875" y="1819275"/>
            <a:ext cx="898525" cy="315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se šipkou 38">
            <a:extLst>
              <a:ext uri="{FF2B5EF4-FFF2-40B4-BE49-F238E27FC236}">
                <a16:creationId xmlns:a16="http://schemas.microsoft.com/office/drawing/2014/main" xmlns="" id="{878F32DF-A575-4A12-A651-426B8576BCA9}"/>
              </a:ext>
            </a:extLst>
          </p:cNvPr>
          <p:cNvCxnSpPr/>
          <p:nvPr/>
        </p:nvCxnSpPr>
        <p:spPr>
          <a:xfrm>
            <a:off x="7380288" y="2900363"/>
            <a:ext cx="0" cy="503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>
            <a:extLst>
              <a:ext uri="{FF2B5EF4-FFF2-40B4-BE49-F238E27FC236}">
                <a16:creationId xmlns:a16="http://schemas.microsoft.com/office/drawing/2014/main" xmlns="" id="{5C792DA6-2254-41F6-B1D0-BF0F7C167005}"/>
              </a:ext>
            </a:extLst>
          </p:cNvPr>
          <p:cNvCxnSpPr/>
          <p:nvPr/>
        </p:nvCxnSpPr>
        <p:spPr>
          <a:xfrm flipH="1">
            <a:off x="6072188" y="3925888"/>
            <a:ext cx="923925" cy="373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4773" name="Objekt 40">
            <a:extLst>
              <a:ext uri="{FF2B5EF4-FFF2-40B4-BE49-F238E27FC236}">
                <a16:creationId xmlns:a16="http://schemas.microsoft.com/office/drawing/2014/main" xmlns="" id="{BE0984EB-5BD0-4647-BED4-1704F4EC16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27763" y="5635625"/>
          <a:ext cx="1697037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CS ChemDraw Drawing" r:id="rId8" imgW="2693923" imgH="1774855" progId="ChemDraw.Document.6.0">
                  <p:embed/>
                </p:oleObj>
              </mc:Choice>
              <mc:Fallback>
                <p:oleObj name="CS ChemDraw Drawing" r:id="rId8" imgW="2693923" imgH="1774855" progId="ChemDraw.Document.6.0">
                  <p:embed/>
                  <p:pic>
                    <p:nvPicPr>
                      <p:cNvPr id="0" name="Objek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5635625"/>
                        <a:ext cx="1697037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74" name="TextovéPole 43">
            <a:extLst>
              <a:ext uri="{FF2B5EF4-FFF2-40B4-BE49-F238E27FC236}">
                <a16:creationId xmlns:a16="http://schemas.microsoft.com/office/drawing/2014/main" xmlns="" id="{1A9EEF9D-9643-4AA6-8700-0378CFB9E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588" y="5192713"/>
            <a:ext cx="2255837" cy="33972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>
                <a:latin typeface="Calibri" panose="020F0502020204030204" pitchFamily="34" charset="0"/>
              </a:rPr>
              <a:t>DIHYDROTESTOSTERON</a:t>
            </a:r>
          </a:p>
        </p:txBody>
      </p:sp>
      <p:graphicFrame>
        <p:nvGraphicFramePr>
          <p:cNvPr id="74775" name="Objekt 42">
            <a:extLst>
              <a:ext uri="{FF2B5EF4-FFF2-40B4-BE49-F238E27FC236}">
                <a16:creationId xmlns:a16="http://schemas.microsoft.com/office/drawing/2014/main" xmlns="" id="{26820ECC-6D7E-46DD-B264-528CAD217F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8963" y="3603625"/>
          <a:ext cx="1690687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CS ChemDraw Drawing" r:id="rId10" imgW="2694270" imgH="1775203" progId="ChemDraw.Document.6.0">
                  <p:embed/>
                </p:oleObj>
              </mc:Choice>
              <mc:Fallback>
                <p:oleObj name="CS ChemDraw Drawing" r:id="rId10" imgW="2694270" imgH="1775203" progId="ChemDraw.Document.6.0">
                  <p:embed/>
                  <p:pic>
                    <p:nvPicPr>
                      <p:cNvPr id="0" name="Objek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8963" y="3603625"/>
                        <a:ext cx="1690687" cy="111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76" name="Objekt 45">
            <a:extLst>
              <a:ext uri="{FF2B5EF4-FFF2-40B4-BE49-F238E27FC236}">
                <a16:creationId xmlns:a16="http://schemas.microsoft.com/office/drawing/2014/main" xmlns="" id="{8FE0CF87-C5A9-4D80-B5D5-3B97F86469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10025" y="4851400"/>
          <a:ext cx="1971675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CS ChemDraw Drawing" r:id="rId12" imgW="2784148" imgH="1775203" progId="ChemDraw.Document.6.0">
                  <p:embed/>
                </p:oleObj>
              </mc:Choice>
              <mc:Fallback>
                <p:oleObj name="CS ChemDraw Drawing" r:id="rId12" imgW="2784148" imgH="1775203" progId="ChemDraw.Document.6.0">
                  <p:embed/>
                  <p:pic>
                    <p:nvPicPr>
                      <p:cNvPr id="0" name="Objek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0025" y="4851400"/>
                        <a:ext cx="1971675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77" name="Objekt 47">
            <a:extLst>
              <a:ext uri="{FF2B5EF4-FFF2-40B4-BE49-F238E27FC236}">
                <a16:creationId xmlns:a16="http://schemas.microsoft.com/office/drawing/2014/main" xmlns="" id="{C4DB819C-03CC-4FFF-8126-8D4E25A535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68763" y="2743200"/>
          <a:ext cx="2039937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CS ChemDraw Drawing" r:id="rId14" imgW="3504564" imgH="2038633" progId="ChemDraw.Document.6.0">
                  <p:embed/>
                </p:oleObj>
              </mc:Choice>
              <mc:Fallback>
                <p:oleObj name="CS ChemDraw Drawing" r:id="rId14" imgW="3504564" imgH="2038633" progId="ChemDraw.Document.6.0">
                  <p:embed/>
                  <p:pic>
                    <p:nvPicPr>
                      <p:cNvPr id="0" name="Objek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8763" y="2743200"/>
                        <a:ext cx="2039937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78" name="Objekt 48">
            <a:extLst>
              <a:ext uri="{FF2B5EF4-FFF2-40B4-BE49-F238E27FC236}">
                <a16:creationId xmlns:a16="http://schemas.microsoft.com/office/drawing/2014/main" xmlns="" id="{51769227-48EB-4E4A-8FCD-BE2B708E06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9400" y="2233613"/>
          <a:ext cx="1817688" cy="126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CS ChemDraw Drawing" r:id="rId16" imgW="2925733" imgH="2044889" progId="ChemDraw.Document.6.0">
                  <p:embed/>
                </p:oleObj>
              </mc:Choice>
              <mc:Fallback>
                <p:oleObj name="CS ChemDraw Drawing" r:id="rId16" imgW="2925733" imgH="2044889" progId="ChemDraw.Document.6.0">
                  <p:embed/>
                  <p:pic>
                    <p:nvPicPr>
                      <p:cNvPr id="0" name="Objek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2233613"/>
                        <a:ext cx="1817688" cy="1268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79" name="Objekt 49">
            <a:extLst>
              <a:ext uri="{FF2B5EF4-FFF2-40B4-BE49-F238E27FC236}">
                <a16:creationId xmlns:a16="http://schemas.microsoft.com/office/drawing/2014/main" xmlns="" id="{2800BD51-5FF8-43C7-B29D-AFC4ED7AC2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5888" y="4975225"/>
          <a:ext cx="2082800" cy="144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CS ChemDraw Drawing" r:id="rId18" imgW="3183222" imgH="2216918" progId="ChemDraw.Document.6.0">
                  <p:embed/>
                </p:oleObj>
              </mc:Choice>
              <mc:Fallback>
                <p:oleObj name="CS ChemDraw Drawing" r:id="rId18" imgW="3183222" imgH="2216918" progId="ChemDraw.Document.6.0">
                  <p:embed/>
                  <p:pic>
                    <p:nvPicPr>
                      <p:cNvPr id="0" name="Objek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8" y="4975225"/>
                        <a:ext cx="2082800" cy="144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80" name="Objekt 50">
            <a:extLst>
              <a:ext uri="{FF2B5EF4-FFF2-40B4-BE49-F238E27FC236}">
                <a16:creationId xmlns:a16="http://schemas.microsoft.com/office/drawing/2014/main" xmlns="" id="{43FA1450-38E9-4981-9CBE-EDBCD0ED2A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78038" y="4389438"/>
          <a:ext cx="2144712" cy="149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CS ChemDraw Drawing" r:id="rId20" imgW="3184611" imgH="2215528" progId="ChemDraw.Document.6.0">
                  <p:embed/>
                </p:oleObj>
              </mc:Choice>
              <mc:Fallback>
                <p:oleObj name="CS ChemDraw Drawing" r:id="rId20" imgW="3184611" imgH="2215528" progId="ChemDraw.Document.6.0">
                  <p:embed/>
                  <p:pic>
                    <p:nvPicPr>
                      <p:cNvPr id="0" name="Objek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8038" y="4389438"/>
                        <a:ext cx="2144712" cy="149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3" name="Přímá spojnice se šipkou 62">
            <a:extLst>
              <a:ext uri="{FF2B5EF4-FFF2-40B4-BE49-F238E27FC236}">
                <a16:creationId xmlns:a16="http://schemas.microsoft.com/office/drawing/2014/main" xmlns="" id="{77422060-1F42-4F8A-88D4-DD3F48F00B11}"/>
              </a:ext>
            </a:extLst>
          </p:cNvPr>
          <p:cNvCxnSpPr/>
          <p:nvPr/>
        </p:nvCxnSpPr>
        <p:spPr>
          <a:xfrm>
            <a:off x="7462838" y="4694238"/>
            <a:ext cx="0" cy="315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782" name="Obrázek 4">
            <a:extLst>
              <a:ext uri="{FF2B5EF4-FFF2-40B4-BE49-F238E27FC236}">
                <a16:creationId xmlns:a16="http://schemas.microsoft.com/office/drawing/2014/main" xmlns="" id="{CF663165-BB2F-4299-84B6-00D41E75E56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130175"/>
            <a:ext cx="998538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856273" y="350837"/>
            <a:ext cx="474382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Obrázek 2">
            <a:extLst>
              <a:ext uri="{FF2B5EF4-FFF2-40B4-BE49-F238E27FC236}">
                <a16:creationId xmlns:a16="http://schemas.microsoft.com/office/drawing/2014/main" xmlns="" id="{18AAFDF3-B4B7-4F93-9CC8-0F97A603B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66888"/>
            <a:ext cx="2790825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ovéPole 3">
            <a:extLst>
              <a:ext uri="{FF2B5EF4-FFF2-40B4-BE49-F238E27FC236}">
                <a16:creationId xmlns:a16="http://schemas.microsoft.com/office/drawing/2014/main" xmlns="" id="{C0D3F759-4735-4DE2-95E7-3D8DB25C4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5254625"/>
            <a:ext cx="1338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600">
                <a:latin typeface="Calibri" panose="020F0502020204030204" pitchFamily="34" charset="0"/>
              </a:rPr>
              <a:t>Ztráta svalové</a:t>
            </a:r>
          </a:p>
          <a:p>
            <a:pPr algn="ctr"/>
            <a:r>
              <a:rPr lang="cs-CZ" altLang="cs-CZ" sz="1600">
                <a:latin typeface="Calibri" panose="020F0502020204030204" pitchFamily="34" charset="0"/>
              </a:rPr>
              <a:t>hmoty</a:t>
            </a:r>
          </a:p>
        </p:txBody>
      </p:sp>
      <p:sp>
        <p:nvSpPr>
          <p:cNvPr id="76804" name="TextovéPole 4">
            <a:extLst>
              <a:ext uri="{FF2B5EF4-FFF2-40B4-BE49-F238E27FC236}">
                <a16:creationId xmlns:a16="http://schemas.microsoft.com/office/drawing/2014/main" xmlns="" id="{1172FD83-1995-411D-A11C-9ABB827E1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3910013"/>
            <a:ext cx="16462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600">
                <a:latin typeface="Calibri" panose="020F0502020204030204" pitchFamily="34" charset="0"/>
              </a:rPr>
              <a:t>Problémy s erekcí</a:t>
            </a:r>
          </a:p>
          <a:p>
            <a:pPr algn="ctr"/>
            <a:r>
              <a:rPr lang="cs-CZ" altLang="cs-CZ" sz="1600">
                <a:latin typeface="Calibri" panose="020F0502020204030204" pitchFamily="34" charset="0"/>
              </a:rPr>
              <a:t>nízké libido</a:t>
            </a:r>
          </a:p>
        </p:txBody>
      </p:sp>
      <p:sp>
        <p:nvSpPr>
          <p:cNvPr id="76805" name="TextovéPole 5">
            <a:extLst>
              <a:ext uri="{FF2B5EF4-FFF2-40B4-BE49-F238E27FC236}">
                <a16:creationId xmlns:a16="http://schemas.microsoft.com/office/drawing/2014/main" xmlns="" id="{12F8C1BF-3ADA-4ABE-8F1C-0DCEAF2E5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" y="3049588"/>
            <a:ext cx="16430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600">
                <a:latin typeface="Calibri" panose="020F0502020204030204" pitchFamily="34" charset="0"/>
              </a:rPr>
              <a:t>Zvýšené množství</a:t>
            </a:r>
          </a:p>
          <a:p>
            <a:pPr algn="ctr"/>
            <a:r>
              <a:rPr lang="cs-CZ" altLang="cs-CZ" sz="1600">
                <a:latin typeface="Calibri" panose="020F0502020204030204" pitchFamily="34" charset="0"/>
              </a:rPr>
              <a:t>tukové tkáně</a:t>
            </a:r>
          </a:p>
        </p:txBody>
      </p:sp>
      <p:sp>
        <p:nvSpPr>
          <p:cNvPr id="76806" name="TextovéPole 6">
            <a:extLst>
              <a:ext uri="{FF2B5EF4-FFF2-40B4-BE49-F238E27FC236}">
                <a16:creationId xmlns:a16="http://schemas.microsoft.com/office/drawing/2014/main" xmlns="" id="{E73A5688-469B-47F5-8DD0-3AEE5232E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625725"/>
            <a:ext cx="1746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600">
                <a:latin typeface="Calibri" panose="020F0502020204030204" pitchFamily="34" charset="0"/>
              </a:rPr>
              <a:t>Onemocnění srdce</a:t>
            </a:r>
          </a:p>
        </p:txBody>
      </p:sp>
      <p:sp>
        <p:nvSpPr>
          <p:cNvPr id="76807" name="TextovéPole 7">
            <a:extLst>
              <a:ext uri="{FF2B5EF4-FFF2-40B4-BE49-F238E27FC236}">
                <a16:creationId xmlns:a16="http://schemas.microsoft.com/office/drawing/2014/main" xmlns="" id="{8B476200-30DB-41C5-A8BC-66F8AC3C7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313" y="1595438"/>
            <a:ext cx="1341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600">
                <a:latin typeface="Calibri" panose="020F0502020204030204" pitchFamily="34" charset="0"/>
              </a:rPr>
              <a:t>Zvýšené riziko</a:t>
            </a:r>
          </a:p>
          <a:p>
            <a:pPr algn="ctr"/>
            <a:r>
              <a:rPr lang="cs-CZ" altLang="cs-CZ" sz="1600">
                <a:latin typeface="Calibri" panose="020F0502020204030204" pitchFamily="34" charset="0"/>
              </a:rPr>
              <a:t>mrtvice</a:t>
            </a:r>
          </a:p>
        </p:txBody>
      </p:sp>
      <p:sp>
        <p:nvSpPr>
          <p:cNvPr id="76808" name="TextovéPole 8">
            <a:extLst>
              <a:ext uri="{FF2B5EF4-FFF2-40B4-BE49-F238E27FC236}">
                <a16:creationId xmlns:a16="http://schemas.microsoft.com/office/drawing/2014/main" xmlns="" id="{3F594A4E-3F76-4644-8292-5B0DED47F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0" y="2009775"/>
            <a:ext cx="7064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600">
                <a:latin typeface="Calibri" panose="020F0502020204030204" pitchFamily="34" charset="0"/>
              </a:rPr>
              <a:t>Únava</a:t>
            </a:r>
          </a:p>
        </p:txBody>
      </p:sp>
      <p:sp>
        <p:nvSpPr>
          <p:cNvPr id="76809" name="TextovéPole 9">
            <a:extLst>
              <a:ext uri="{FF2B5EF4-FFF2-40B4-BE49-F238E27FC236}">
                <a16:creationId xmlns:a16="http://schemas.microsoft.com/office/drawing/2014/main" xmlns="" id="{C7DE2DB3-A2F3-4ACE-B0AA-6AA13179B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8850" y="2916238"/>
            <a:ext cx="13922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600">
                <a:latin typeface="Calibri" panose="020F0502020204030204" pitchFamily="34" charset="0"/>
              </a:rPr>
              <a:t>Zvětšení prsou</a:t>
            </a:r>
          </a:p>
        </p:txBody>
      </p:sp>
      <p:sp>
        <p:nvSpPr>
          <p:cNvPr id="76810" name="TextovéPole 10">
            <a:extLst>
              <a:ext uri="{FF2B5EF4-FFF2-40B4-BE49-F238E27FC236}">
                <a16:creationId xmlns:a16="http://schemas.microsoft.com/office/drawing/2014/main" xmlns="" id="{9420B8FE-A067-4B86-8BE6-E313093C6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4405313"/>
            <a:ext cx="210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600">
                <a:latin typeface="Calibri" panose="020F0502020204030204" pitchFamily="34" charset="0"/>
              </a:rPr>
              <a:t>Zvětšená prostata a</a:t>
            </a:r>
          </a:p>
          <a:p>
            <a:pPr algn="ctr"/>
            <a:r>
              <a:rPr lang="cs-CZ" altLang="cs-CZ" sz="1600">
                <a:latin typeface="Calibri" panose="020F0502020204030204" pitchFamily="34" charset="0"/>
              </a:rPr>
              <a:t>riziko rakoviny prostaty</a:t>
            </a:r>
          </a:p>
        </p:txBody>
      </p:sp>
      <p:pic>
        <p:nvPicPr>
          <p:cNvPr id="76811" name="Obrázek 11">
            <a:extLst>
              <a:ext uri="{FF2B5EF4-FFF2-40B4-BE49-F238E27FC236}">
                <a16:creationId xmlns:a16="http://schemas.microsoft.com/office/drawing/2014/main" xmlns="" id="{0652F019-F98C-4F1F-81C1-FC6B3156A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628775"/>
            <a:ext cx="2943225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2" name="Obdélník 12">
            <a:extLst>
              <a:ext uri="{FF2B5EF4-FFF2-40B4-BE49-F238E27FC236}">
                <a16:creationId xmlns:a16="http://schemas.microsoft.com/office/drawing/2014/main" xmlns="" id="{241E3DC6-2637-4E4B-B26D-F739BA945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3663950"/>
            <a:ext cx="3668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900">
                <a:latin typeface="Calibri" panose="020F0502020204030204" pitchFamily="34" charset="0"/>
              </a:rPr>
              <a:t>Caster Semenya after winning a silver medal at the 2012 Olympics.</a:t>
            </a:r>
          </a:p>
          <a:p>
            <a:r>
              <a:rPr lang="cs-CZ" altLang="cs-CZ" sz="900">
                <a:latin typeface="Calibri" panose="020F0502020204030204" pitchFamily="34" charset="0"/>
              </a:rPr>
              <a:t>Dylan Martinez / Reuters</a:t>
            </a:r>
          </a:p>
        </p:txBody>
      </p:sp>
      <p:sp>
        <p:nvSpPr>
          <p:cNvPr id="76813" name="TextovéPole 13">
            <a:extLst>
              <a:ext uri="{FF2B5EF4-FFF2-40B4-BE49-F238E27FC236}">
                <a16:creationId xmlns:a16="http://schemas.microsoft.com/office/drawing/2014/main" xmlns="" id="{15F36B58-1305-42FD-A4AE-73E592192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2488" y="246063"/>
            <a:ext cx="2179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latin typeface="Calibri" panose="020F0502020204030204" pitchFamily="34" charset="0"/>
              </a:rPr>
              <a:t>Vysoká hladina </a:t>
            </a:r>
          </a:p>
        </p:txBody>
      </p:sp>
      <p:sp>
        <p:nvSpPr>
          <p:cNvPr id="76814" name="Obdélník 14">
            <a:extLst>
              <a:ext uri="{FF2B5EF4-FFF2-40B4-BE49-F238E27FC236}">
                <a16:creationId xmlns:a16="http://schemas.microsoft.com/office/drawing/2014/main" xmlns="" id="{673FDB45-ACB0-43D3-AF10-3F26068BE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0" y="958850"/>
            <a:ext cx="2089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>
                <a:solidFill>
                  <a:srgbClr val="0070C0"/>
                </a:solidFill>
                <a:latin typeface="Calibri" panose="020F0502020204030204" pitchFamily="34" charset="0"/>
              </a:rPr>
              <a:t>Estradiolu u mužů</a:t>
            </a:r>
          </a:p>
        </p:txBody>
      </p:sp>
      <p:sp>
        <p:nvSpPr>
          <p:cNvPr id="76815" name="Obdélník 15">
            <a:extLst>
              <a:ext uri="{FF2B5EF4-FFF2-40B4-BE49-F238E27FC236}">
                <a16:creationId xmlns:a16="http://schemas.microsoft.com/office/drawing/2014/main" xmlns="" id="{1C81A4DB-E13C-484D-8411-58877C1FB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463" y="958850"/>
            <a:ext cx="2176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>
                <a:solidFill>
                  <a:srgbClr val="C00000"/>
                </a:solidFill>
                <a:latin typeface="Calibri" panose="020F0502020204030204" pitchFamily="34" charset="0"/>
              </a:rPr>
              <a:t>Testosteronu u žen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xmlns="" id="{637FC20A-E404-413F-A6A1-D4A7E6160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3141663"/>
            <a:ext cx="82296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cs-CZ" altLang="cs-CZ" sz="2000">
                <a:latin typeface="Calibri" panose="020F0502020204030204" pitchFamily="34" charset="0"/>
              </a:rPr>
              <a:t> bílkovina specificky vážící jinou molekulu např. hormon</a:t>
            </a:r>
          </a:p>
          <a:p>
            <a:pPr marL="0" lvl="2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cs-CZ" altLang="cs-CZ" sz="2000">
                <a:latin typeface="Calibri" panose="020F0502020204030204" pitchFamily="34" charset="0"/>
              </a:rPr>
              <a:t> integrální membránové bílkoviny</a:t>
            </a:r>
            <a:endParaRPr lang="cs-CZ" altLang="cs-CZ" sz="20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lvl="2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 různé tkáně mají různé kombinace receptorů</a:t>
            </a:r>
          </a:p>
          <a:p>
            <a:pPr marL="0" lvl="2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 přítomnost nebo nepřítomnost receptoru předurčuje citlivost buňky k hormonu</a:t>
            </a:r>
          </a:p>
        </p:txBody>
      </p:sp>
      <p:sp>
        <p:nvSpPr>
          <p:cNvPr id="15363" name="Obdélník 2">
            <a:extLst>
              <a:ext uri="{FF2B5EF4-FFF2-40B4-BE49-F238E27FC236}">
                <a16:creationId xmlns:a16="http://schemas.microsoft.com/office/drawing/2014/main" xmlns="" id="{61649B21-167F-49E2-9B16-F8F4FCB38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200025"/>
            <a:ext cx="497681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en-US" altLang="cs-CZ" sz="2800" b="1">
                <a:solidFill>
                  <a:srgbClr val="000000"/>
                </a:solidFill>
                <a:latin typeface="Calibri" panose="020F0502020204030204" pitchFamily="34" charset="0"/>
              </a:rPr>
              <a:t>Mechanisms </a:t>
            </a:r>
            <a:r>
              <a:rPr lang="cs-CZ" altLang="cs-CZ" sz="2800" b="1">
                <a:solidFill>
                  <a:srgbClr val="000000"/>
                </a:solidFill>
                <a:latin typeface="Calibri" panose="020F0502020204030204" pitchFamily="34" charset="0"/>
              </a:rPr>
              <a:t>působení hormonů</a:t>
            </a:r>
            <a:endParaRPr lang="en-US" altLang="cs-CZ" sz="28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Obdélník 3">
            <a:extLst>
              <a:ext uri="{FF2B5EF4-FFF2-40B4-BE49-F238E27FC236}">
                <a16:creationId xmlns:a16="http://schemas.microsoft.com/office/drawing/2014/main" xmlns="" id="{7D81DDC0-74A5-4B94-BED9-58B6EFBE1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8" y="2681288"/>
            <a:ext cx="120173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>
              <a:lnSpc>
                <a:spcPct val="115000"/>
              </a:lnSpc>
            </a:pPr>
            <a:r>
              <a:rPr lang="en-US" altLang="cs-CZ" sz="2000" b="1">
                <a:solidFill>
                  <a:srgbClr val="000000"/>
                </a:solidFill>
                <a:latin typeface="Calibri" panose="020F0502020204030204" pitchFamily="34" charset="0"/>
              </a:rPr>
              <a:t>Receptor </a:t>
            </a:r>
          </a:p>
        </p:txBody>
      </p:sp>
      <p:pic>
        <p:nvPicPr>
          <p:cNvPr id="15365" name="Picture 2" descr="Výsledek obrázku pro receptor">
            <a:extLst>
              <a:ext uri="{FF2B5EF4-FFF2-40B4-BE49-F238E27FC236}">
                <a16:creationId xmlns:a16="http://schemas.microsoft.com/office/drawing/2014/main" xmlns="" id="{2AFE9511-BC0E-49FB-89AA-42133613C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4797425"/>
            <a:ext cx="297973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3E91FEB5-79DE-42AC-9A2B-6B0FED569018}"/>
              </a:ext>
            </a:extLst>
          </p:cNvPr>
          <p:cNvSpPr/>
          <p:nvPr/>
        </p:nvSpPr>
        <p:spPr>
          <a:xfrm>
            <a:off x="439738" y="966788"/>
            <a:ext cx="4572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Konečný efekt:</a:t>
            </a:r>
          </a:p>
          <a:p>
            <a:pPr marL="342900" indent="-342900">
              <a:buFontTx/>
              <a:buChar char="-"/>
              <a:defRPr/>
            </a:pPr>
            <a:r>
              <a:rPr lang="cs-CZ" altLang="cs-CZ" sz="2000" dirty="0">
                <a:solidFill>
                  <a:schemeClr val="accent3"/>
                </a:solidFill>
                <a:latin typeface="Calibri" panose="020F0502020204030204" pitchFamily="34" charset="0"/>
              </a:rPr>
              <a:t>ovlivnění enzymové aktivity</a:t>
            </a:r>
          </a:p>
          <a:p>
            <a:pPr marL="342900" indent="-342900">
              <a:buFontTx/>
              <a:buChar char="-"/>
              <a:defRPr/>
            </a:pPr>
            <a:r>
              <a:rPr lang="cs-CZ" altLang="cs-CZ" sz="2000" dirty="0">
                <a:solidFill>
                  <a:schemeClr val="accent3"/>
                </a:solidFill>
                <a:latin typeface="Calibri" panose="020F0502020204030204" pitchFamily="34" charset="0"/>
              </a:rPr>
              <a:t>ovlivnění propustnosti membrán</a:t>
            </a:r>
          </a:p>
          <a:p>
            <a:pPr marL="342900" indent="-342900">
              <a:buFontTx/>
              <a:buChar char="-"/>
              <a:defRPr/>
            </a:pPr>
            <a:r>
              <a:rPr lang="cs-CZ" altLang="cs-CZ" sz="2000" dirty="0">
                <a:solidFill>
                  <a:schemeClr val="accent3"/>
                </a:solidFill>
                <a:latin typeface="Calibri" panose="020F0502020204030204" pitchFamily="34" charset="0"/>
              </a:rPr>
              <a:t>ovlivnění proteosyntézy </a:t>
            </a:r>
          </a:p>
        </p:txBody>
      </p:sp>
      <p:pic>
        <p:nvPicPr>
          <p:cNvPr id="3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260848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ál 6">
            <a:extLst>
              <a:ext uri="{FF2B5EF4-FFF2-40B4-BE49-F238E27FC236}">
                <a16:creationId xmlns:a16="http://schemas.microsoft.com/office/drawing/2014/main" xmlns="" id="{DF817F89-1D8B-4A62-9A38-672745BE82CC}"/>
              </a:ext>
            </a:extLst>
          </p:cNvPr>
          <p:cNvSpPr/>
          <p:nvPr/>
        </p:nvSpPr>
        <p:spPr>
          <a:xfrm>
            <a:off x="6516688" y="2622550"/>
            <a:ext cx="503237" cy="6477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7827" name="Obdélník 2">
            <a:extLst>
              <a:ext uri="{FF2B5EF4-FFF2-40B4-BE49-F238E27FC236}">
                <a16:creationId xmlns:a16="http://schemas.microsoft.com/office/drawing/2014/main" xmlns="" id="{5BFB8BE7-E9D8-4ACB-A5FB-2A4C1432A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15888"/>
            <a:ext cx="3179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solidFill>
                  <a:srgbClr val="00B050"/>
                </a:solidFill>
                <a:latin typeface="Calibri" panose="020F0502020204030204" pitchFamily="34" charset="0"/>
              </a:rPr>
              <a:t>Nízkomolekulátní látky </a:t>
            </a:r>
          </a:p>
        </p:txBody>
      </p:sp>
      <p:sp>
        <p:nvSpPr>
          <p:cNvPr id="77828" name="Obdélník 3">
            <a:extLst>
              <a:ext uri="{FF2B5EF4-FFF2-40B4-BE49-F238E27FC236}">
                <a16:creationId xmlns:a16="http://schemas.microsoft.com/office/drawing/2014/main" xmlns="" id="{4B0DBA44-8F74-4B35-B245-6868164F8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577850"/>
            <a:ext cx="2854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solidFill>
                  <a:srgbClr val="C00000"/>
                </a:solidFill>
                <a:latin typeface="Calibri" panose="020F0502020204030204" pitchFamily="34" charset="0"/>
              </a:rPr>
              <a:t>OXID DUSNATÝ (NO)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ED34ED92-4A3F-4E37-A90C-84047845ECFE}"/>
              </a:ext>
            </a:extLst>
          </p:cNvPr>
          <p:cNvSpPr txBox="1"/>
          <p:nvPr/>
        </p:nvSpPr>
        <p:spPr>
          <a:xfrm>
            <a:off x="345160" y="1092933"/>
            <a:ext cx="8431282" cy="53245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</a:rPr>
              <a:t>za normální teploty bezbarvý, paramagnetický plyn, pro člověka jedovatý a za přítomnosti vlhkosti leptající </a:t>
            </a:r>
            <a:r>
              <a:rPr lang="cs-CZ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(Wikipedie)</a:t>
            </a: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Parakrinní</a:t>
            </a:r>
            <a:r>
              <a:rPr lang="cs-CZ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 hormon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</a:rPr>
              <a:t>účinek na hladké svalstvo cév - rozšíření cév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</a:rPr>
              <a:t>způsobuje erekci, uvolnění svalstva v trávicí soustavě posouvání potravy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cs-CZ" sz="2000" dirty="0">
                <a:latin typeface="Calibri" panose="020F0502020204030204" pitchFamily="34" charset="0"/>
              </a:rPr>
              <a:t>nestabilní (poločas 1-5 s)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cs-CZ" sz="2000" dirty="0">
                <a:latin typeface="Calibri" panose="020F0502020204030204" pitchFamily="34" charset="0"/>
              </a:rPr>
              <a:t>aktivuje </a:t>
            </a:r>
            <a:r>
              <a:rPr lang="cs-CZ" sz="2000" dirty="0" err="1">
                <a:latin typeface="Calibri" panose="020F0502020204030204" pitchFamily="34" charset="0"/>
              </a:rPr>
              <a:t>guanidylátcyklasu</a:t>
            </a:r>
            <a:r>
              <a:rPr lang="cs-CZ" sz="2000" dirty="0">
                <a:latin typeface="Calibri" panose="020F0502020204030204" pitchFamily="34" charset="0"/>
              </a:rPr>
              <a:t> (</a:t>
            </a:r>
            <a:r>
              <a:rPr lang="cs-CZ" sz="2000" dirty="0" err="1">
                <a:latin typeface="Calibri" panose="020F0502020204030204" pitchFamily="34" charset="0"/>
              </a:rPr>
              <a:t>cGMP</a:t>
            </a:r>
            <a:r>
              <a:rPr lang="cs-CZ" sz="2000" dirty="0">
                <a:latin typeface="Calibri" panose="020F0502020204030204" pitchFamily="34" charset="0"/>
              </a:rPr>
              <a:t>)</a:t>
            </a:r>
          </a:p>
          <a:p>
            <a:pPr lvl="6">
              <a:defRPr/>
            </a:pPr>
            <a:r>
              <a:rPr lang="cs-CZ" sz="2000" dirty="0">
                <a:latin typeface="Calibri" panose="020F0502020204030204" pitchFamily="34" charset="0"/>
              </a:rPr>
              <a:t>VIAGRA: inhibice </a:t>
            </a:r>
            <a:r>
              <a:rPr lang="cs-CZ" sz="2000" dirty="0" err="1">
                <a:latin typeface="Calibri" panose="020F0502020204030204" pitchFamily="34" charset="0"/>
              </a:rPr>
              <a:t>fosfodiesterasy</a:t>
            </a:r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pPr lvl="6">
              <a:defRPr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Neurotransmiter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</a:rPr>
              <a:t>ovlivňuje učení a paměť</a:t>
            </a:r>
          </a:p>
        </p:txBody>
      </p:sp>
      <p:pic>
        <p:nvPicPr>
          <p:cNvPr id="77830" name="Picture 2" descr="Výsledek obrázku pro VIAGRA">
            <a:extLst>
              <a:ext uri="{FF2B5EF4-FFF2-40B4-BE49-F238E27FC236}">
                <a16:creationId xmlns:a16="http://schemas.microsoft.com/office/drawing/2014/main" xmlns="" id="{D45FFFEA-58F1-4D74-AB4A-465189697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4584700"/>
            <a:ext cx="13684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7831" name="Objekt 5">
            <a:extLst>
              <a:ext uri="{FF2B5EF4-FFF2-40B4-BE49-F238E27FC236}">
                <a16:creationId xmlns:a16="http://schemas.microsoft.com/office/drawing/2014/main" xmlns="" id="{66F6DE28-930B-4DC3-8E46-F9A6BAD9BA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8038" y="1798638"/>
          <a:ext cx="3538537" cy="195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8" name="CS ChemDraw Drawing" r:id="rId7" imgW="5069975" imgH="2803555" progId="ChemDraw.Document.6.0">
                  <p:embed/>
                </p:oleObj>
              </mc:Choice>
              <mc:Fallback>
                <p:oleObj name="CS ChemDraw Drawing" r:id="rId7" imgW="5069975" imgH="2803555" progId="ChemDraw.Document.6.0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1798638"/>
                        <a:ext cx="3538537" cy="195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26225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Obdélník 1">
            <a:extLst>
              <a:ext uri="{FF2B5EF4-FFF2-40B4-BE49-F238E27FC236}">
                <a16:creationId xmlns:a16="http://schemas.microsoft.com/office/drawing/2014/main" xmlns="" id="{A41C650A-0DA8-4333-9D7B-1ED8F2B9D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68413"/>
            <a:ext cx="83518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analogické živočišným hormonům - místo jejich synthesy a vylučování může být vzdáleno od místa působení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obvykle mnohem méně specifické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mají širokou a mnohočetnou aktivitu</a:t>
            </a:r>
            <a:endParaRPr lang="cs-CZ" altLang="cs-CZ" sz="2000">
              <a:latin typeface="Calibri" panose="020F0502020204030204" pitchFamily="34" charset="0"/>
            </a:endParaRPr>
          </a:p>
        </p:txBody>
      </p:sp>
      <p:sp>
        <p:nvSpPr>
          <p:cNvPr id="79875" name="Obdélník 1">
            <a:extLst>
              <a:ext uri="{FF2B5EF4-FFF2-40B4-BE49-F238E27FC236}">
                <a16:creationId xmlns:a16="http://schemas.microsoft.com/office/drawing/2014/main" xmlns="" id="{8C7DFFE2-2B33-4E85-BA14-A2FEEA085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260350"/>
            <a:ext cx="3013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800" b="1">
                <a:solidFill>
                  <a:srgbClr val="000000"/>
                </a:solidFill>
                <a:latin typeface="Calibri" panose="020F0502020204030204" pitchFamily="34" charset="0"/>
              </a:rPr>
              <a:t>Rostlinné hormony</a:t>
            </a:r>
          </a:p>
          <a:p>
            <a:pPr algn="ctr"/>
            <a:r>
              <a:rPr lang="cs-CZ" altLang="cs-CZ" sz="2800" b="1">
                <a:solidFill>
                  <a:srgbClr val="000000"/>
                </a:solidFill>
                <a:latin typeface="Calibri" panose="020F0502020204030204" pitchFamily="34" charset="0"/>
              </a:rPr>
              <a:t>(fytohormony)</a:t>
            </a:r>
            <a:endParaRPr lang="cs-CZ" altLang="cs-CZ" sz="2800"/>
          </a:p>
        </p:txBody>
      </p:sp>
      <p:sp>
        <p:nvSpPr>
          <p:cNvPr id="79876" name="Obdélník 2">
            <a:extLst>
              <a:ext uri="{FF2B5EF4-FFF2-40B4-BE49-F238E27FC236}">
                <a16:creationId xmlns:a16="http://schemas.microsoft.com/office/drawing/2014/main" xmlns="" id="{D7A1AA6B-3023-4212-88CB-42B048666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3114675"/>
            <a:ext cx="705802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auxiny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odvozené od tryptofanu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regulují růst</a:t>
            </a:r>
          </a:p>
          <a:p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gibereliny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isoprenoidy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stimulují dělení a prodlužování buněk, klíčení semen, u některých rostlin stimulují kvetení</a:t>
            </a:r>
          </a:p>
          <a:p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cytokininy a kyselina abscisová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isoprenoidy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působící proti účinku většiny ostatních hormonů</a:t>
            </a:r>
          </a:p>
        </p:txBody>
      </p:sp>
      <p:pic>
        <p:nvPicPr>
          <p:cNvPr id="79877" name="Obrázek 3">
            <a:extLst>
              <a:ext uri="{FF2B5EF4-FFF2-40B4-BE49-F238E27FC236}">
                <a16:creationId xmlns:a16="http://schemas.microsoft.com/office/drawing/2014/main" xmlns="" id="{DEE68578-9A9D-42F5-940F-62BA730A9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06563"/>
            <a:ext cx="2630488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Obrázek 1">
            <a:extLst>
              <a:ext uri="{FF2B5EF4-FFF2-40B4-BE49-F238E27FC236}">
                <a16:creationId xmlns:a16="http://schemas.microsoft.com/office/drawing/2014/main" xmlns="" id="{F392F9D0-82B3-49FE-BDE7-F656D7750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157788"/>
            <a:ext cx="6953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délník 1">
            <a:extLst>
              <a:ext uri="{FF2B5EF4-FFF2-40B4-BE49-F238E27FC236}">
                <a16:creationId xmlns:a16="http://schemas.microsoft.com/office/drawing/2014/main" xmlns="" id="{08D4E8F7-83F6-40CA-8DA4-41EF61646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850" y="112713"/>
            <a:ext cx="4473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800" b="1">
                <a:solidFill>
                  <a:srgbClr val="C00000"/>
                </a:solidFill>
                <a:latin typeface="Calibri" panose="020F0502020204030204" pitchFamily="34" charset="0"/>
              </a:rPr>
              <a:t>Ovlivnění enzymové aktivity </a:t>
            </a:r>
          </a:p>
        </p:txBody>
      </p:sp>
      <p:graphicFrame>
        <p:nvGraphicFramePr>
          <p:cNvPr id="17411" name="Objekt 2">
            <a:extLst>
              <a:ext uri="{FF2B5EF4-FFF2-40B4-BE49-F238E27FC236}">
                <a16:creationId xmlns:a16="http://schemas.microsoft.com/office/drawing/2014/main" xmlns="" id="{1C7C9587-A2E8-43A8-9F1A-B22F55C596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75063" y="1020763"/>
          <a:ext cx="1738312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PHOTO-PAINT" r:id="rId5" imgW="0" imgH="0" progId="CorelPHOTOPAINT.Image.17">
                  <p:embed/>
                </p:oleObj>
              </mc:Choice>
              <mc:Fallback>
                <p:oleObj name="PHOTO-PAINT" r:id="rId5" imgW="0" imgH="0" progId="CorelPHOTOPAINT.Image.17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5063" y="1020763"/>
                        <a:ext cx="1738312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ovéPole 3">
            <a:extLst>
              <a:ext uri="{FF2B5EF4-FFF2-40B4-BE49-F238E27FC236}">
                <a16:creationId xmlns:a16="http://schemas.microsoft.com/office/drawing/2014/main" xmlns="" id="{061D5BEC-D1EA-46CC-AEA3-C880652DF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2439988"/>
            <a:ext cx="900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b="1">
                <a:latin typeface="Calibri" panose="020F0502020204030204" pitchFamily="34" charset="0"/>
              </a:rPr>
              <a:t>Substrát</a:t>
            </a:r>
          </a:p>
        </p:txBody>
      </p:sp>
      <p:sp>
        <p:nvSpPr>
          <p:cNvPr id="17413" name="TextovéPole 6">
            <a:extLst>
              <a:ext uri="{FF2B5EF4-FFF2-40B4-BE49-F238E27FC236}">
                <a16:creationId xmlns:a16="http://schemas.microsoft.com/office/drawing/2014/main" xmlns="" id="{0E831EF4-9D7D-4A11-ABF9-592CD132D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388" y="2444750"/>
            <a:ext cx="900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b="1">
                <a:latin typeface="Calibri" panose="020F0502020204030204" pitchFamily="34" charset="0"/>
              </a:rPr>
              <a:t>Produkt</a:t>
            </a:r>
          </a:p>
        </p:txBody>
      </p:sp>
      <p:grpSp>
        <p:nvGrpSpPr>
          <p:cNvPr id="17414" name="Skupina 18">
            <a:extLst>
              <a:ext uri="{FF2B5EF4-FFF2-40B4-BE49-F238E27FC236}">
                <a16:creationId xmlns:a16="http://schemas.microsoft.com/office/drawing/2014/main" xmlns="" id="{FAF37E47-0019-450B-B586-D60F7710B91B}"/>
              </a:ext>
            </a:extLst>
          </p:cNvPr>
          <p:cNvGrpSpPr>
            <a:grpSpLocks/>
          </p:cNvGrpSpPr>
          <p:nvPr/>
        </p:nvGrpSpPr>
        <p:grpSpPr bwMode="auto">
          <a:xfrm>
            <a:off x="560388" y="2943225"/>
            <a:ext cx="7561262" cy="3679825"/>
            <a:chOff x="971600" y="3068960"/>
            <a:chExt cx="7560840" cy="3680847"/>
          </a:xfrm>
        </p:grpSpPr>
        <p:grpSp>
          <p:nvGrpSpPr>
            <p:cNvPr id="17417" name="Skupina 10">
              <a:extLst>
                <a:ext uri="{FF2B5EF4-FFF2-40B4-BE49-F238E27FC236}">
                  <a16:creationId xmlns:a16="http://schemas.microsoft.com/office/drawing/2014/main" xmlns="" id="{3A204DA8-F6BC-4AF7-9103-B1C70104CB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5616" y="3195432"/>
              <a:ext cx="7297692" cy="3427903"/>
              <a:chOff x="1187624" y="3518899"/>
              <a:chExt cx="7297692" cy="3427903"/>
            </a:xfrm>
          </p:grpSpPr>
          <p:pic>
            <p:nvPicPr>
              <p:cNvPr id="17419" name="Obrázek 1">
                <a:extLst>
                  <a:ext uri="{FF2B5EF4-FFF2-40B4-BE49-F238E27FC236}">
                    <a16:creationId xmlns:a16="http://schemas.microsoft.com/office/drawing/2014/main" xmlns="" id="{4AADB6A1-699B-417B-A318-E7F5A5B38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1720" y="3518899"/>
                <a:ext cx="5199139" cy="2448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0" name="TextovéPole 5">
                <a:extLst>
                  <a:ext uri="{FF2B5EF4-FFF2-40B4-BE49-F238E27FC236}">
                    <a16:creationId xmlns:a16="http://schemas.microsoft.com/office/drawing/2014/main" xmlns="" id="{99E98F69-7E9D-4689-8DE0-19C45701E0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1640" y="3902609"/>
                <a:ext cx="144016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cs-CZ" altLang="cs-CZ" sz="1400" b="1">
                    <a:latin typeface="Calibri" panose="020F0502020204030204" pitchFamily="34" charset="0"/>
                  </a:rPr>
                  <a:t>Tyrosin-kinasový receptor</a:t>
                </a:r>
              </a:p>
            </p:txBody>
          </p:sp>
          <p:sp>
            <p:nvSpPr>
              <p:cNvPr id="17421" name="TextovéPole 9">
                <a:extLst>
                  <a:ext uri="{FF2B5EF4-FFF2-40B4-BE49-F238E27FC236}">
                    <a16:creationId xmlns:a16="http://schemas.microsoft.com/office/drawing/2014/main" xmlns="" id="{86045B3F-799F-453A-AE0C-3B2E3405AD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7624" y="5157192"/>
                <a:ext cx="144016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cs-CZ" altLang="cs-CZ" sz="1400" b="1">
                    <a:latin typeface="Calibri" panose="020F0502020204030204" pitchFamily="34" charset="0"/>
                  </a:rPr>
                  <a:t>Tyrosin-kinasová doména</a:t>
                </a:r>
              </a:p>
            </p:txBody>
          </p:sp>
          <p:sp>
            <p:nvSpPr>
              <p:cNvPr id="17422" name="TextovéPole 12">
                <a:extLst>
                  <a:ext uri="{FF2B5EF4-FFF2-40B4-BE49-F238E27FC236}">
                    <a16:creationId xmlns:a16="http://schemas.microsoft.com/office/drawing/2014/main" xmlns="" id="{74E01ADA-986E-4AE4-AAB3-89A76D326D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7744" y="5802773"/>
                <a:ext cx="144016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cs-CZ" altLang="cs-CZ" sz="1400" b="1">
                    <a:solidFill>
                      <a:srgbClr val="C00000"/>
                    </a:solidFill>
                    <a:latin typeface="Calibri" panose="020F0502020204030204" pitchFamily="34" charset="0"/>
                  </a:rPr>
                  <a:t>NEAKTIVNÍ</a:t>
                </a:r>
              </a:p>
            </p:txBody>
          </p:sp>
          <p:sp>
            <p:nvSpPr>
              <p:cNvPr id="17423" name="TextovéPole 13">
                <a:extLst>
                  <a:ext uri="{FF2B5EF4-FFF2-40B4-BE49-F238E27FC236}">
                    <a16:creationId xmlns:a16="http://schemas.microsoft.com/office/drawing/2014/main" xmlns="" id="{FECFF6AE-E4B5-4D07-9539-99D7215871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41968" y="3902609"/>
                <a:ext cx="144016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cs-CZ" altLang="cs-CZ" sz="1400" b="1">
                    <a:latin typeface="Calibri" panose="020F0502020204030204" pitchFamily="34" charset="0"/>
                  </a:rPr>
                  <a:t>Vazba hormonu </a:t>
                </a:r>
              </a:p>
            </p:txBody>
          </p:sp>
          <p:sp>
            <p:nvSpPr>
              <p:cNvPr id="17424" name="TextovéPole 14">
                <a:extLst>
                  <a:ext uri="{FF2B5EF4-FFF2-40B4-BE49-F238E27FC236}">
                    <a16:creationId xmlns:a16="http://schemas.microsoft.com/office/drawing/2014/main" xmlns="" id="{EC3A1766-5060-4E89-ADCF-C07B65DEFC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82154" y="5777251"/>
                <a:ext cx="144016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cs-CZ" altLang="cs-CZ" sz="1400" b="1">
                    <a:latin typeface="Calibri" panose="020F0502020204030204" pitchFamily="34" charset="0"/>
                  </a:rPr>
                  <a:t>Stimulace kinasové aktivity</a:t>
                </a:r>
              </a:p>
            </p:txBody>
          </p:sp>
          <p:sp>
            <p:nvSpPr>
              <p:cNvPr id="17425" name="TextovéPole 15">
                <a:extLst>
                  <a:ext uri="{FF2B5EF4-FFF2-40B4-BE49-F238E27FC236}">
                    <a16:creationId xmlns:a16="http://schemas.microsoft.com/office/drawing/2014/main" xmlns="" id="{8C73F041-7BEA-4ED5-8B25-48428BF960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96564" y="5777251"/>
                <a:ext cx="144016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cs-CZ" altLang="cs-CZ" sz="1400" b="1">
                    <a:latin typeface="Calibri" panose="020F0502020204030204" pitchFamily="34" charset="0"/>
                  </a:rPr>
                  <a:t>Fosforylace tyrosinů</a:t>
                </a:r>
              </a:p>
            </p:txBody>
          </p:sp>
          <p:sp>
            <p:nvSpPr>
              <p:cNvPr id="17426" name="TextovéPole 16">
                <a:extLst>
                  <a:ext uri="{FF2B5EF4-FFF2-40B4-BE49-F238E27FC236}">
                    <a16:creationId xmlns:a16="http://schemas.microsoft.com/office/drawing/2014/main" xmlns="" id="{CA5A247D-6029-422B-8461-107938719E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04996" y="5777251"/>
                <a:ext cx="1440160" cy="11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cs-CZ" altLang="cs-CZ" sz="1400" b="1">
                    <a:latin typeface="Calibri" panose="020F0502020204030204" pitchFamily="34" charset="0"/>
                  </a:rPr>
                  <a:t>Vazba intracelulárních proteinů na „dokovací“ stanici</a:t>
                </a:r>
              </a:p>
            </p:txBody>
          </p:sp>
          <p:sp>
            <p:nvSpPr>
              <p:cNvPr id="17427" name="TextovéPole 17">
                <a:extLst>
                  <a:ext uri="{FF2B5EF4-FFF2-40B4-BE49-F238E27FC236}">
                    <a16:creationId xmlns:a16="http://schemas.microsoft.com/office/drawing/2014/main" xmlns="" id="{DB8C0BEC-03F9-418A-88FB-1EDC0B3394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45156" y="5136174"/>
                <a:ext cx="144016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cs-CZ" altLang="cs-CZ" sz="1400" b="1">
                    <a:latin typeface="Calibri" panose="020F0502020204030204" pitchFamily="34" charset="0"/>
                  </a:rPr>
                  <a:t>Aktivované signální proteiny</a:t>
                </a:r>
              </a:p>
            </p:txBody>
          </p:sp>
        </p:grp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xmlns="" id="{208F6754-3DC8-4028-9DBA-7F5A768886BB}"/>
                </a:ext>
              </a:extLst>
            </p:cNvPr>
            <p:cNvSpPr/>
            <p:nvPr/>
          </p:nvSpPr>
          <p:spPr>
            <a:xfrm>
              <a:off x="971600" y="3068960"/>
              <a:ext cx="7560840" cy="36808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7415" name="Obdélník 19">
            <a:extLst>
              <a:ext uri="{FF2B5EF4-FFF2-40B4-BE49-F238E27FC236}">
                <a16:creationId xmlns:a16="http://schemas.microsoft.com/office/drawing/2014/main" xmlns="" id="{1EB9B8E6-BBCE-454F-97C9-7CE4F1074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88" y="6594475"/>
            <a:ext cx="35829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200">
                <a:latin typeface="Calibri" panose="020F0502020204030204" pitchFamily="34" charset="0"/>
              </a:rPr>
              <a:t>https://www.fastbleep.com/biology-notes/31/1000</a:t>
            </a:r>
          </a:p>
        </p:txBody>
      </p:sp>
      <p:sp>
        <p:nvSpPr>
          <p:cNvPr id="17416" name="TextovéPole 3">
            <a:extLst>
              <a:ext uri="{FF2B5EF4-FFF2-40B4-BE49-F238E27FC236}">
                <a16:creationId xmlns:a16="http://schemas.microsoft.com/office/drawing/2014/main" xmlns="" id="{CA5E4C88-FA5C-44CA-81DA-91F2D4AD3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587375"/>
            <a:ext cx="7561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b="1" dirty="0">
                <a:solidFill>
                  <a:srgbClr val="0070C0"/>
                </a:solidFill>
                <a:latin typeface="Calibri" panose="020F0502020204030204" pitchFamily="34" charset="0"/>
              </a:rPr>
              <a:t>prostřednictvím </a:t>
            </a:r>
            <a:r>
              <a:rPr lang="cs-CZ" alt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tyrosin-</a:t>
            </a:r>
            <a:r>
              <a:rPr lang="cs-CZ" altLang="cs-CZ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kinasového</a:t>
            </a:r>
            <a:r>
              <a:rPr lang="cs-CZ" alt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>
                <a:solidFill>
                  <a:srgbClr val="0070C0"/>
                </a:solidFill>
                <a:latin typeface="Calibri" panose="020F0502020204030204" pitchFamily="34" charset="0"/>
              </a:rPr>
              <a:t>receptoru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38709" y="1752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xmlns="" id="{FB57110F-F02F-47F2-9CC7-E7D8291A6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2132013"/>
            <a:ext cx="2076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cs-CZ" altLang="cs-CZ" b="1">
                <a:solidFill>
                  <a:srgbClr val="000000"/>
                </a:solidFill>
                <a:latin typeface="Calibri" panose="020F0502020204030204" pitchFamily="34" charset="0"/>
              </a:rPr>
              <a:t>Druhý posel</a:t>
            </a:r>
            <a:endParaRPr lang="en-US" altLang="cs-CZ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435" name="Obdélník 2">
            <a:extLst>
              <a:ext uri="{FF2B5EF4-FFF2-40B4-BE49-F238E27FC236}">
                <a16:creationId xmlns:a16="http://schemas.microsoft.com/office/drawing/2014/main" xmlns="" id="{95A0EEA1-A3F1-4915-B1A8-D0A6A0615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088" y="4157663"/>
            <a:ext cx="6026150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cs-CZ" altLang="cs-CZ" i="1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en-US" altLang="cs-CZ" i="1">
                <a:solidFill>
                  <a:srgbClr val="000000"/>
                </a:solidFill>
                <a:latin typeface="Calibri" panose="020F0502020204030204" pitchFamily="34" charset="0"/>
              </a:rPr>
              <a:t>yclic</a:t>
            </a:r>
            <a:r>
              <a:rPr lang="cs-CZ" altLang="cs-CZ" i="1">
                <a:solidFill>
                  <a:srgbClr val="000000"/>
                </a:solidFill>
                <a:latin typeface="Calibri" panose="020F0502020204030204" pitchFamily="34" charset="0"/>
              </a:rPr>
              <a:t>ké</a:t>
            </a:r>
            <a:r>
              <a:rPr lang="en-US" altLang="cs-CZ" i="1">
                <a:solidFill>
                  <a:srgbClr val="000000"/>
                </a:solidFill>
                <a:latin typeface="Calibri" panose="020F0502020204030204" pitchFamily="34" charset="0"/>
              </a:rPr>
              <a:t>-AMP</a:t>
            </a:r>
            <a:r>
              <a:rPr lang="en-US" altLang="cs-CZ">
                <a:solidFill>
                  <a:srgbClr val="000000"/>
                </a:solidFill>
                <a:latin typeface="Calibri" panose="020F0502020204030204" pitchFamily="34" charset="0"/>
              </a:rPr>
              <a:t> (cAMP)</a:t>
            </a:r>
            <a:endParaRPr lang="cs-CZ" altLang="cs-CZ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cs-CZ" altLang="cs-CZ" i="1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en-US" altLang="cs-CZ" i="1">
                <a:solidFill>
                  <a:srgbClr val="000000"/>
                </a:solidFill>
                <a:latin typeface="Calibri" panose="020F0502020204030204" pitchFamily="34" charset="0"/>
              </a:rPr>
              <a:t>yclic</a:t>
            </a:r>
            <a:r>
              <a:rPr lang="cs-CZ" altLang="cs-CZ" i="1">
                <a:solidFill>
                  <a:srgbClr val="000000"/>
                </a:solidFill>
                <a:latin typeface="Calibri" panose="020F0502020204030204" pitchFamily="34" charset="0"/>
              </a:rPr>
              <a:t>ké</a:t>
            </a:r>
            <a:r>
              <a:rPr lang="en-US" altLang="cs-CZ" i="1">
                <a:solidFill>
                  <a:srgbClr val="000000"/>
                </a:solidFill>
                <a:latin typeface="Calibri" panose="020F0502020204030204" pitchFamily="34" charset="0"/>
              </a:rPr>
              <a:t>-GMP</a:t>
            </a:r>
            <a:r>
              <a:rPr lang="en-US" altLang="cs-CZ">
                <a:solidFill>
                  <a:srgbClr val="000000"/>
                </a:solidFill>
                <a:latin typeface="Calibri" panose="020F0502020204030204" pitchFamily="34" charset="0"/>
              </a:rPr>
              <a:t> (cGMP)</a:t>
            </a:r>
            <a:endParaRPr lang="cs-CZ" altLang="cs-CZ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cs-CZ" altLang="cs-CZ" i="1">
                <a:solidFill>
                  <a:srgbClr val="000000"/>
                </a:solidFill>
                <a:latin typeface="Calibri" panose="020F0502020204030204" pitchFamily="34" charset="0"/>
              </a:rPr>
              <a:t>vápenaté ionty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cs-CZ" altLang="cs-CZ" i="1">
                <a:solidFill>
                  <a:srgbClr val="000000"/>
                </a:solidFill>
                <a:latin typeface="Calibri" panose="020F0502020204030204" pitchFamily="34" charset="0"/>
              </a:rPr>
              <a:t>inositol-1,4,5-trifosfát (IP</a:t>
            </a:r>
            <a:r>
              <a:rPr lang="cs-CZ" altLang="cs-CZ" i="1" baseline="-2500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cs-CZ" altLang="cs-CZ" i="1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cs-CZ" altLang="cs-CZ" i="1">
                <a:solidFill>
                  <a:srgbClr val="000000"/>
                </a:solidFill>
                <a:latin typeface="Calibri" panose="020F0502020204030204" pitchFamily="34" charset="0"/>
              </a:rPr>
              <a:t>1,2-diacylglycerol (DAG)</a:t>
            </a:r>
            <a:endParaRPr lang="en-US" altLang="cs-CZ" i="1">
              <a:latin typeface="Calibri" panose="020F0502020204030204" pitchFamily="34" charset="0"/>
            </a:endParaRPr>
          </a:p>
        </p:txBody>
      </p:sp>
      <p:sp>
        <p:nvSpPr>
          <p:cNvPr id="18436" name="TextovéPole 3">
            <a:extLst>
              <a:ext uri="{FF2B5EF4-FFF2-40B4-BE49-F238E27FC236}">
                <a16:creationId xmlns:a16="http://schemas.microsoft.com/office/drawing/2014/main" xmlns="" id="{40527CAD-24BE-400C-81B2-52A7455E8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587375"/>
            <a:ext cx="4392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b="1">
                <a:solidFill>
                  <a:srgbClr val="0070C0"/>
                </a:solidFill>
                <a:latin typeface="Calibri" panose="020F0502020204030204" pitchFamily="34" charset="0"/>
              </a:rPr>
              <a:t>prostřednictvím druhých poslů</a:t>
            </a:r>
          </a:p>
        </p:txBody>
      </p:sp>
      <p:sp>
        <p:nvSpPr>
          <p:cNvPr id="18437" name="TextovéPole 4">
            <a:extLst>
              <a:ext uri="{FF2B5EF4-FFF2-40B4-BE49-F238E27FC236}">
                <a16:creationId xmlns:a16="http://schemas.microsoft.com/office/drawing/2014/main" xmlns="" id="{FCAA6BFD-A1DC-45DD-BB02-F98FE1E4B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125538"/>
            <a:ext cx="15986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latin typeface="Calibri" panose="020F0502020204030204" pitchFamily="34" charset="0"/>
              </a:rPr>
              <a:t>První posel</a:t>
            </a:r>
          </a:p>
        </p:txBody>
      </p:sp>
      <p:sp>
        <p:nvSpPr>
          <p:cNvPr id="18438" name="TextovéPole 5">
            <a:extLst>
              <a:ext uri="{FF2B5EF4-FFF2-40B4-BE49-F238E27FC236}">
                <a16:creationId xmlns:a16="http://schemas.microsoft.com/office/drawing/2014/main" xmlns="" id="{075E24F7-72A8-4556-A64A-1852CD043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1606550"/>
            <a:ext cx="1531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altLang="cs-CZ">
                <a:latin typeface="Calibri" panose="020F0502020204030204" pitchFamily="34" charset="0"/>
              </a:rPr>
              <a:t>hormon</a:t>
            </a:r>
          </a:p>
        </p:txBody>
      </p:sp>
      <p:sp>
        <p:nvSpPr>
          <p:cNvPr id="18439" name="Obdélník 7">
            <a:extLst>
              <a:ext uri="{FF2B5EF4-FFF2-40B4-BE49-F238E27FC236}">
                <a16:creationId xmlns:a16="http://schemas.microsoft.com/office/drawing/2014/main" xmlns="" id="{CF9F1179-7E8C-4374-A496-2A6021F91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2571750"/>
            <a:ext cx="79200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nízkomolekulární intracelulární látka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odpověď na signál – první </a:t>
            </a:r>
            <a:r>
              <a:rPr lang="cs-CZ" altLang="cs-CZ" dirty="0" smtClean="0">
                <a:latin typeface="Calibri" panose="020F0502020204030204" pitchFamily="34" charset="0"/>
              </a:rPr>
              <a:t>posel</a:t>
            </a:r>
            <a:endParaRPr lang="cs-CZ" altLang="cs-CZ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dirty="0" err="1">
                <a:latin typeface="Calibri" panose="020F0502020204030204" pitchFamily="34" charset="0"/>
              </a:rPr>
              <a:t>allosterický</a:t>
            </a:r>
            <a:r>
              <a:rPr lang="cs-CZ" altLang="cs-CZ" dirty="0">
                <a:latin typeface="Calibri" panose="020F0502020204030204" pitchFamily="34" charset="0"/>
              </a:rPr>
              <a:t> aktivátor nebo inhibitorem intracelulárních enzymů</a:t>
            </a:r>
          </a:p>
        </p:txBody>
      </p:sp>
      <p:graphicFrame>
        <p:nvGraphicFramePr>
          <p:cNvPr id="18440" name="Objekt 8">
            <a:extLst>
              <a:ext uri="{FF2B5EF4-FFF2-40B4-BE49-F238E27FC236}">
                <a16:creationId xmlns:a16="http://schemas.microsoft.com/office/drawing/2014/main" xmlns="" id="{5B596610-4CFF-497B-9118-C3E15D6476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5963" y="331788"/>
          <a:ext cx="2882900" cy="222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CS ChemDraw Drawing" r:id="rId6" imgW="2883049" imgH="2224564" progId="ChemDraw.Document.6.0">
                  <p:embed/>
                </p:oleObj>
              </mc:Choice>
              <mc:Fallback>
                <p:oleObj name="CS ChemDraw Drawing" r:id="rId6" imgW="2883049" imgH="2224564" progId="ChemDraw.Document.6.0">
                  <p:embed/>
                  <p:pic>
                    <p:nvPicPr>
                      <p:cNvPr id="0" name="Objek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331788"/>
                        <a:ext cx="2882900" cy="2224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41" name="Picture 4" descr="https://upload.wikimedia.org/wikipedia/commons/thumb/7/74/Inositol_1%2C4%2C5-trisphosphate.svg/620px-Inositol_1%2C4%2C5-trisphosphate.svg.png">
            <a:extLst>
              <a:ext uri="{FF2B5EF4-FFF2-40B4-BE49-F238E27FC236}">
                <a16:creationId xmlns:a16="http://schemas.microsoft.com/office/drawing/2014/main" xmlns="" id="{9C54C607-3953-427A-BD66-9E45A8C11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4868863"/>
            <a:ext cx="33972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Obdélník 1">
            <a:extLst>
              <a:ext uri="{FF2B5EF4-FFF2-40B4-BE49-F238E27FC236}">
                <a16:creationId xmlns:a16="http://schemas.microsoft.com/office/drawing/2014/main" xmlns="" id="{FB91DDBC-4F8E-458F-A706-96D832A06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850" y="112713"/>
            <a:ext cx="4473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800" b="1">
                <a:solidFill>
                  <a:srgbClr val="C00000"/>
                </a:solidFill>
                <a:latin typeface="Calibri" panose="020F0502020204030204" pitchFamily="34" charset="0"/>
              </a:rPr>
              <a:t>Ovlivnění enzymové aktivity 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7413" y="62412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Petra\slovnik\figures\g-proteiny.01.jpg">
            <a:extLst>
              <a:ext uri="{FF2B5EF4-FFF2-40B4-BE49-F238E27FC236}">
                <a16:creationId xmlns:a16="http://schemas.microsoft.com/office/drawing/2014/main" xmlns="" id="{6C813652-90E5-4F4E-AB1A-2348BD9FC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549275"/>
            <a:ext cx="7497763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76470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Skupina 4">
            <a:extLst>
              <a:ext uri="{FF2B5EF4-FFF2-40B4-BE49-F238E27FC236}">
                <a16:creationId xmlns:a16="http://schemas.microsoft.com/office/drawing/2014/main" xmlns="" id="{13604E76-79BD-454D-9CC7-9742B26FBCDF}"/>
              </a:ext>
            </a:extLst>
          </p:cNvPr>
          <p:cNvGrpSpPr>
            <a:grpSpLocks/>
          </p:cNvGrpSpPr>
          <p:nvPr/>
        </p:nvGrpSpPr>
        <p:grpSpPr bwMode="auto">
          <a:xfrm>
            <a:off x="1907704" y="0"/>
            <a:ext cx="5545137" cy="6832600"/>
            <a:chOff x="1979712" y="26040"/>
            <a:chExt cx="5544616" cy="6831959"/>
          </a:xfrm>
        </p:grpSpPr>
        <p:pic>
          <p:nvPicPr>
            <p:cNvPr id="22531" name="Obrázek 2">
              <a:extLst>
                <a:ext uri="{FF2B5EF4-FFF2-40B4-BE49-F238E27FC236}">
                  <a16:creationId xmlns:a16="http://schemas.microsoft.com/office/drawing/2014/main" xmlns="" id="{942B85BD-8A71-48B3-B928-380D8E8DB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26040"/>
              <a:ext cx="5544616" cy="6831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2" name="Text Box 4">
              <a:extLst>
                <a:ext uri="{FF2B5EF4-FFF2-40B4-BE49-F238E27FC236}">
                  <a16:creationId xmlns:a16="http://schemas.microsoft.com/office/drawing/2014/main" xmlns="" id="{0C88E798-6271-4231-9677-32A6EFB19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674" y="1153624"/>
              <a:ext cx="708693" cy="1838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Hormon</a:t>
              </a:r>
              <a:endParaRPr lang="en-US" altLang="cs-CZ" sz="1100" b="1" baseline="-2500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533" name="Text Box 5">
              <a:extLst>
                <a:ext uri="{FF2B5EF4-FFF2-40B4-BE49-F238E27FC236}">
                  <a16:creationId xmlns:a16="http://schemas.microsoft.com/office/drawing/2014/main" xmlns="" id="{D06F041A-009D-478B-870D-3497851669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2366" y="1567393"/>
              <a:ext cx="590219" cy="265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cs-CZ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R</a:t>
              </a:r>
              <a:r>
                <a:rPr lang="en-US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eceptor</a:t>
              </a:r>
              <a:endParaRPr lang="en-US" altLang="cs-CZ" sz="1100" b="1" baseline="-2500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534" name="Text Box 6">
              <a:extLst>
                <a:ext uri="{FF2B5EF4-FFF2-40B4-BE49-F238E27FC236}">
                  <a16:creationId xmlns:a16="http://schemas.microsoft.com/office/drawing/2014/main" xmlns="" id="{4895515B-89BB-4D60-8637-B6134064F1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2569" y="1913468"/>
              <a:ext cx="773317" cy="372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G protein</a:t>
              </a:r>
            </a:p>
            <a:p>
              <a:pPr algn="ctr">
                <a:lnSpc>
                  <a:spcPct val="90000"/>
                </a:lnSpc>
              </a:pPr>
              <a:r>
                <a:rPr lang="cs-CZ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aktivovaný</a:t>
              </a:r>
              <a:endParaRPr lang="en-US" altLang="cs-CZ" sz="1100" b="1" baseline="-2500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535" name="Text Box 7">
              <a:extLst>
                <a:ext uri="{FF2B5EF4-FFF2-40B4-BE49-F238E27FC236}">
                  <a16:creationId xmlns:a16="http://schemas.microsoft.com/office/drawing/2014/main" xmlns="" id="{907FDA10-3F17-488D-9AD2-329073E5C3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2715" y="1151408"/>
              <a:ext cx="708693" cy="183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Hormon</a:t>
              </a:r>
              <a:endParaRPr lang="en-US" altLang="cs-CZ" sz="1100" b="1" baseline="-2500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536" name="Text Box 8">
              <a:extLst>
                <a:ext uri="{FF2B5EF4-FFF2-40B4-BE49-F238E27FC236}">
                  <a16:creationId xmlns:a16="http://schemas.microsoft.com/office/drawing/2014/main" xmlns="" id="{D85344DA-C01C-45DD-9483-3B5A37633A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3329" y="1571205"/>
              <a:ext cx="590219" cy="254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cs-CZ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R</a:t>
              </a:r>
              <a:r>
                <a:rPr lang="en-US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eceptor</a:t>
              </a:r>
              <a:endParaRPr lang="en-US" altLang="cs-CZ" sz="1100" b="1" baseline="-2500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537" name="Text Box 9">
              <a:extLst>
                <a:ext uri="{FF2B5EF4-FFF2-40B4-BE49-F238E27FC236}">
                  <a16:creationId xmlns:a16="http://schemas.microsoft.com/office/drawing/2014/main" xmlns="" id="{05ADCF25-DD9E-4EDC-9F7C-61C87F73B8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3756" y="1868933"/>
              <a:ext cx="773317" cy="372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G protein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a</a:t>
              </a:r>
              <a:r>
                <a:rPr lang="cs-CZ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ktivovaný</a:t>
              </a:r>
              <a:endParaRPr lang="en-US" altLang="cs-CZ" sz="1100" b="1" baseline="-2500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538" name="Text Box 10">
              <a:extLst>
                <a:ext uri="{FF2B5EF4-FFF2-40B4-BE49-F238E27FC236}">
                  <a16:creationId xmlns:a16="http://schemas.microsoft.com/office/drawing/2014/main" xmlns="" id="{D7EFD07E-E8D5-47DE-B5CA-5C3719C995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507" y="175565"/>
              <a:ext cx="2066206" cy="292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6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Ef</a:t>
              </a:r>
              <a:r>
                <a:rPr lang="cs-CZ" altLang="cs-CZ" sz="16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ekt hladiny </a:t>
              </a:r>
              <a:r>
                <a:rPr lang="en-US" altLang="cs-CZ" sz="16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cAMP</a:t>
              </a:r>
              <a:endParaRPr lang="en-US" altLang="cs-CZ" sz="1600" b="1" baseline="-2500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539" name="Text Box 12">
              <a:extLst>
                <a:ext uri="{FF2B5EF4-FFF2-40B4-BE49-F238E27FC236}">
                  <a16:creationId xmlns:a16="http://schemas.microsoft.com/office/drawing/2014/main" xmlns="" id="{8A7769BF-00B9-4B99-8A2B-5D0253E0DB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3102" y="1913468"/>
              <a:ext cx="656997" cy="511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cs-CZ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zvýšená</a:t>
              </a:r>
            </a:p>
            <a:p>
              <a:pPr algn="ctr">
                <a:lnSpc>
                  <a:spcPct val="90000"/>
                </a:lnSpc>
              </a:pPr>
              <a:r>
                <a:rPr lang="cs-CZ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produkce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cAMP</a:t>
              </a:r>
              <a:endParaRPr lang="en-US" altLang="cs-CZ" sz="1100" b="1" baseline="-2500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540" name="Text Box 13">
              <a:extLst>
                <a:ext uri="{FF2B5EF4-FFF2-40B4-BE49-F238E27FC236}">
                  <a16:creationId xmlns:a16="http://schemas.microsoft.com/office/drawing/2014/main" xmlns="" id="{0A6EE41E-746B-4E70-A587-551B723568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9412" y="2361933"/>
              <a:ext cx="689307" cy="1595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cs-CZ" sz="900" b="1" i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adenyl</a:t>
              </a:r>
              <a:r>
                <a:rPr lang="cs-CZ" altLang="cs-CZ" sz="900" b="1" i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á</a:t>
              </a:r>
              <a:r>
                <a:rPr lang="en-US" altLang="cs-CZ" sz="900" b="1" i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t</a:t>
              </a:r>
              <a:endParaRPr lang="cs-CZ" altLang="cs-CZ" sz="900" b="1" i="1">
                <a:latin typeface="Calibri" panose="020F0502020204030204" pitchFamily="34" charset="0"/>
                <a:ea typeface="ＭＳ Ｐゴシック" panose="020B0600070205080204" pitchFamily="34" charset="-128"/>
              </a:endParaRPr>
            </a:p>
            <a:p>
              <a:pPr algn="ctr">
                <a:lnSpc>
                  <a:spcPct val="90000"/>
                </a:lnSpc>
              </a:pPr>
              <a:r>
                <a:rPr lang="cs-CZ" altLang="cs-CZ" sz="900" b="1" i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r>
                <a:rPr lang="en-US" altLang="cs-CZ" sz="900" b="1" i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cy</a:t>
              </a:r>
              <a:r>
                <a:rPr lang="cs-CZ" altLang="cs-CZ" sz="900" b="1" i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k</a:t>
              </a:r>
              <a:r>
                <a:rPr lang="en-US" altLang="cs-CZ" sz="900" b="1" i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las</a:t>
              </a:r>
              <a:r>
                <a:rPr lang="cs-CZ" altLang="cs-CZ" sz="900" b="1" i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a</a:t>
              </a:r>
              <a:endParaRPr lang="en-US" altLang="cs-CZ" sz="900" b="1" i="1" baseline="-2500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541" name="Text Box 14">
              <a:extLst>
                <a:ext uri="{FF2B5EF4-FFF2-40B4-BE49-F238E27FC236}">
                  <a16:creationId xmlns:a16="http://schemas.microsoft.com/office/drawing/2014/main" xmlns="" id="{45B561C6-BA20-400E-8544-14A73A188A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9272" y="2437540"/>
              <a:ext cx="799166" cy="45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cs-CZ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Působí jako</a:t>
              </a:r>
            </a:p>
            <a:p>
              <a:pPr algn="ctr">
                <a:lnSpc>
                  <a:spcPct val="90000"/>
                </a:lnSpc>
              </a:pPr>
              <a:r>
                <a:rPr lang="cs-CZ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druhý posel</a:t>
              </a:r>
              <a:endParaRPr lang="en-US" altLang="cs-CZ" sz="1100" b="1" baseline="-2500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542" name="Text Box 15">
              <a:extLst>
                <a:ext uri="{FF2B5EF4-FFF2-40B4-BE49-F238E27FC236}">
                  <a16:creationId xmlns:a16="http://schemas.microsoft.com/office/drawing/2014/main" xmlns="" id="{2E19F526-4207-4330-B7A8-514CAB3E44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6629" y="2963517"/>
              <a:ext cx="708695" cy="183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100" b="1" i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kinas</a:t>
              </a:r>
              <a:r>
                <a:rPr lang="cs-CZ" altLang="cs-CZ" sz="1100" b="1" i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a</a:t>
              </a:r>
              <a:endParaRPr lang="en-US" altLang="cs-CZ" sz="1100" b="1" i="1" baseline="-2500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543" name="Text Box 16">
              <a:extLst>
                <a:ext uri="{FF2B5EF4-FFF2-40B4-BE49-F238E27FC236}">
                  <a16:creationId xmlns:a16="http://schemas.microsoft.com/office/drawing/2014/main" xmlns="" id="{3AC2BE7B-BA18-41A8-801B-FF3C2CF2A6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5261" y="3608167"/>
              <a:ext cx="663458" cy="303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A</a:t>
              </a:r>
              <a:r>
                <a:rPr lang="cs-CZ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k</a:t>
              </a:r>
              <a:r>
                <a:rPr lang="en-US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tiva</a:t>
              </a:r>
              <a:r>
                <a:rPr lang="cs-CZ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ce</a:t>
              </a:r>
              <a:endParaRPr lang="en-US" altLang="cs-CZ" sz="1100" b="1">
                <a:latin typeface="Calibri" panose="020F0502020204030204" pitchFamily="34" charset="0"/>
                <a:ea typeface="ＭＳ Ｐゴシック" panose="020B0600070205080204" pitchFamily="34" charset="-128"/>
              </a:endParaRPr>
            </a:p>
            <a:p>
              <a:pPr algn="ctr">
                <a:lnSpc>
                  <a:spcPct val="90000"/>
                </a:lnSpc>
              </a:pPr>
              <a:r>
                <a:rPr lang="en-US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enzym</a:t>
              </a:r>
              <a:r>
                <a:rPr lang="cs-CZ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ů</a:t>
              </a:r>
              <a:endParaRPr lang="en-US" altLang="cs-CZ" sz="1100" b="1" baseline="-2500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544" name="Text Box 17">
              <a:extLst>
                <a:ext uri="{FF2B5EF4-FFF2-40B4-BE49-F238E27FC236}">
                  <a16:creationId xmlns:a16="http://schemas.microsoft.com/office/drawing/2014/main" xmlns="" id="{797C1209-1C1D-4A91-9703-8811548EA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9743" y="3608167"/>
              <a:ext cx="734544" cy="446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cs-CZ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Otevření</a:t>
              </a:r>
            </a:p>
            <a:p>
              <a:pPr algn="ctr">
                <a:lnSpc>
                  <a:spcPct val="90000"/>
                </a:lnSpc>
              </a:pPr>
              <a:r>
                <a:rPr lang="cs-CZ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iontových</a:t>
              </a:r>
            </a:p>
            <a:p>
              <a:pPr algn="ctr">
                <a:lnSpc>
                  <a:spcPct val="90000"/>
                </a:lnSpc>
              </a:pPr>
              <a:r>
                <a:rPr lang="cs-CZ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kanálů</a:t>
              </a:r>
              <a:endParaRPr lang="en-US" altLang="cs-CZ" sz="1100" b="1" baseline="-2500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545" name="Text Box 18">
              <a:extLst>
                <a:ext uri="{FF2B5EF4-FFF2-40B4-BE49-F238E27FC236}">
                  <a16:creationId xmlns:a16="http://schemas.microsoft.com/office/drawing/2014/main" xmlns="" id="{416D44CF-8F21-410F-A171-679A194559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9743" y="4294997"/>
              <a:ext cx="1975296" cy="554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cs-CZ" altLang="cs-CZ" sz="1400" b="1">
                  <a:solidFill>
                    <a:srgbClr val="C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Zvýšení metabolické</a:t>
              </a:r>
            </a:p>
            <a:p>
              <a:pPr algn="ctr">
                <a:lnSpc>
                  <a:spcPct val="110000"/>
                </a:lnSpc>
              </a:pPr>
              <a:r>
                <a:rPr lang="cs-CZ" altLang="cs-CZ" sz="1400" b="1">
                  <a:solidFill>
                    <a:srgbClr val="C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aktivity buněk</a:t>
              </a:r>
              <a:endParaRPr lang="en-US" altLang="cs-CZ" sz="1400" b="1" baseline="-25000">
                <a:solidFill>
                  <a:srgbClr val="C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546" name="Text Box 19">
              <a:extLst>
                <a:ext uri="{FF2B5EF4-FFF2-40B4-BE49-F238E27FC236}">
                  <a16:creationId xmlns:a16="http://schemas.microsoft.com/office/drawing/2014/main" xmlns="" id="{B056BAFF-B4C8-412B-BD2E-0BCB13AC74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8665" y="5334294"/>
              <a:ext cx="708695" cy="1838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cs-CZ" altLang="cs-CZ" sz="1100" b="1">
                  <a:ea typeface="ＭＳ Ｐゴシック" panose="020B0600070205080204" pitchFamily="34" charset="-128"/>
                </a:rPr>
                <a:t>Příklady</a:t>
              </a:r>
              <a:r>
                <a:rPr lang="en-US" altLang="cs-CZ" sz="1100" b="1">
                  <a:ea typeface="ＭＳ Ｐゴシック" panose="020B0600070205080204" pitchFamily="34" charset="-128"/>
                </a:rPr>
                <a:t>:</a:t>
              </a:r>
              <a:endParaRPr lang="en-US" altLang="cs-CZ" sz="11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547" name="Text Box 20">
              <a:extLst>
                <a:ext uri="{FF2B5EF4-FFF2-40B4-BE49-F238E27FC236}">
                  <a16:creationId xmlns:a16="http://schemas.microsoft.com/office/drawing/2014/main" xmlns="" id="{2E48CC69-7BD1-4DDD-AFB9-EEC2074012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7985" y="5538980"/>
              <a:ext cx="2285485" cy="974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•   </a:t>
              </a:r>
              <a:r>
                <a:rPr lang="cs-CZ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Adrenalin a noradrenalin</a:t>
              </a:r>
              <a:endParaRPr lang="en-US" altLang="cs-CZ" sz="1100" b="1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    (</a:t>
              </a:r>
              <a:r>
                <a:rPr lang="el-GR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β</a:t>
              </a:r>
              <a:r>
                <a:rPr lang="en-US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 receptor</a:t>
              </a:r>
              <a:r>
                <a:rPr lang="cs-CZ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y</a:t>
              </a:r>
              <a:r>
                <a:rPr lang="en-US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)</a:t>
              </a:r>
            </a:p>
            <a:p>
              <a:pPr>
                <a:lnSpc>
                  <a:spcPct val="110000"/>
                </a:lnSpc>
              </a:pPr>
              <a:r>
                <a:rPr lang="en-US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•   </a:t>
              </a:r>
              <a:r>
                <a:rPr lang="cs-CZ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K</a:t>
              </a:r>
              <a:r>
                <a:rPr lang="en-US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alcitonin</a:t>
              </a:r>
            </a:p>
            <a:p>
              <a:pPr>
                <a:lnSpc>
                  <a:spcPct val="110000"/>
                </a:lnSpc>
              </a:pPr>
              <a:r>
                <a:rPr lang="en-US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•   </a:t>
              </a:r>
              <a:r>
                <a:rPr lang="cs-CZ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Parathormon</a:t>
              </a:r>
              <a:endParaRPr lang="en-US" altLang="cs-CZ" sz="1100" b="1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•   ACTH, FSH, LH, TSH</a:t>
              </a:r>
            </a:p>
            <a:p>
              <a:pPr>
                <a:lnSpc>
                  <a:spcPct val="110000"/>
                </a:lnSpc>
              </a:pPr>
              <a:r>
                <a:rPr lang="en-US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•   Glu</a:t>
              </a:r>
              <a:r>
                <a:rPr lang="cs-CZ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k</a:t>
              </a:r>
              <a:r>
                <a:rPr lang="en-US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agon</a:t>
              </a:r>
              <a:endParaRPr lang="el-GR" altLang="cs-CZ" sz="1100" b="1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548" name="Text Box 21">
              <a:extLst>
                <a:ext uri="{FF2B5EF4-FFF2-40B4-BE49-F238E27FC236}">
                  <a16:creationId xmlns:a16="http://schemas.microsoft.com/office/drawing/2014/main" xmlns="" id="{16344622-7D04-492E-9482-C66140A6D1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3128" y="5355112"/>
              <a:ext cx="708693" cy="1838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cs-CZ" altLang="cs-CZ" sz="1100" b="1">
                  <a:ea typeface="ＭＳ Ｐゴシック" panose="020B0600070205080204" pitchFamily="34" charset="-128"/>
                </a:rPr>
                <a:t>Příklady</a:t>
              </a:r>
              <a:r>
                <a:rPr lang="en-US" altLang="cs-CZ" sz="1100" b="1">
                  <a:ea typeface="ＭＳ Ｐゴシック" panose="020B0600070205080204" pitchFamily="34" charset="-128"/>
                </a:rPr>
                <a:t>:</a:t>
              </a:r>
              <a:endParaRPr lang="en-US" altLang="cs-CZ" sz="1100" b="1" baseline="-25000"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549" name="Text Box 22">
              <a:extLst>
                <a:ext uri="{FF2B5EF4-FFF2-40B4-BE49-F238E27FC236}">
                  <a16:creationId xmlns:a16="http://schemas.microsoft.com/office/drawing/2014/main" xmlns="" id="{FF15D548-9D6B-46BD-B9BC-5138F6EB86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1131" y="5551195"/>
              <a:ext cx="2104541" cy="323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•   </a:t>
              </a:r>
              <a:r>
                <a:rPr lang="cs-CZ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Adrenalin a noradrenalin</a:t>
              </a:r>
            </a:p>
            <a:p>
              <a:pPr>
                <a:lnSpc>
                  <a:spcPct val="110000"/>
                </a:lnSpc>
              </a:pPr>
              <a:r>
                <a:rPr lang="cs-CZ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     </a:t>
              </a:r>
              <a:r>
                <a:rPr lang="en-US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(</a:t>
              </a:r>
              <a:r>
                <a:rPr lang="el-GR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α</a:t>
              </a:r>
              <a:r>
                <a:rPr lang="en-US" altLang="cs-CZ" sz="1100" b="1" baseline="-25000">
                  <a:ea typeface="ＭＳ Ｐゴシック" panose="020B0600070205080204" pitchFamily="34" charset="-128"/>
                  <a:cs typeface="Arial" panose="020B0604020202020204" pitchFamily="34" charset="0"/>
                </a:rPr>
                <a:t>2</a:t>
              </a:r>
              <a:r>
                <a:rPr lang="en-US" altLang="cs-CZ" sz="1100" b="1">
                  <a:ea typeface="ＭＳ Ｐゴシック" panose="020B0600070205080204" pitchFamily="34" charset="-128"/>
                  <a:cs typeface="Arial" panose="020B0604020202020204" pitchFamily="34" charset="0"/>
                </a:rPr>
                <a:t> receptors)</a:t>
              </a:r>
            </a:p>
          </p:txBody>
        </p:sp>
        <p:sp>
          <p:nvSpPr>
            <p:cNvPr id="22550" name="Text Box 23">
              <a:extLst>
                <a:ext uri="{FF2B5EF4-FFF2-40B4-BE49-F238E27FC236}">
                  <a16:creationId xmlns:a16="http://schemas.microsoft.com/office/drawing/2014/main" xmlns="" id="{F881B51E-803A-4E68-B297-CEE6CE798F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0375" y="4232042"/>
              <a:ext cx="1975297" cy="61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cs-CZ" altLang="cs-CZ" sz="1400" b="1">
                  <a:solidFill>
                    <a:srgbClr val="0070C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Snížení hladiny cAMP</a:t>
              </a:r>
            </a:p>
            <a:p>
              <a:pPr algn="ctr">
                <a:lnSpc>
                  <a:spcPct val="110000"/>
                </a:lnSpc>
              </a:pPr>
              <a:r>
                <a:rPr lang="cs-CZ" altLang="cs-CZ" sz="1400" b="1">
                  <a:solidFill>
                    <a:srgbClr val="0070C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Inhibiční efekt na buňky</a:t>
              </a:r>
              <a:endParaRPr lang="en-US" altLang="cs-CZ" sz="1400" b="1" baseline="-250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551" name="Text Box 24">
              <a:extLst>
                <a:ext uri="{FF2B5EF4-FFF2-40B4-BE49-F238E27FC236}">
                  <a16:creationId xmlns:a16="http://schemas.microsoft.com/office/drawing/2014/main" xmlns="" id="{96BFFB92-EF23-42BE-83A7-373F97B25C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3837" y="1913468"/>
              <a:ext cx="741005" cy="383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cs-CZ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štěpení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cAMP</a:t>
              </a:r>
              <a:endParaRPr lang="en-US" altLang="cs-CZ" sz="1100" b="1" baseline="-2500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552" name="Text Box 25">
              <a:extLst>
                <a:ext uri="{FF2B5EF4-FFF2-40B4-BE49-F238E27FC236}">
                  <a16:creationId xmlns:a16="http://schemas.microsoft.com/office/drawing/2014/main" xmlns="" id="{2DC0284F-9175-451F-B513-DADD0842A9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0776" y="2358743"/>
              <a:ext cx="314496" cy="130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100" b="1" i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PDE</a:t>
              </a:r>
              <a:endParaRPr lang="en-US" altLang="cs-CZ" sz="1100" b="1" i="1" baseline="-2500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553" name="Text Box 26">
              <a:extLst>
                <a:ext uri="{FF2B5EF4-FFF2-40B4-BE49-F238E27FC236}">
                  <a16:creationId xmlns:a16="http://schemas.microsoft.com/office/drawing/2014/main" xmlns="" id="{8B45D3F8-530A-4DA4-9712-D4E7AB470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5587" y="3442020"/>
              <a:ext cx="663458" cy="476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cs-CZ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Snížení</a:t>
              </a:r>
            </a:p>
            <a:p>
              <a:pPr algn="ctr">
                <a:lnSpc>
                  <a:spcPct val="90000"/>
                </a:lnSpc>
              </a:pPr>
              <a:r>
                <a:rPr lang="cs-CZ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enzymové</a:t>
              </a:r>
            </a:p>
            <a:p>
              <a:pPr algn="ctr">
                <a:lnSpc>
                  <a:spcPct val="90000"/>
                </a:lnSpc>
              </a:pPr>
              <a:r>
                <a:rPr lang="cs-CZ" altLang="cs-CZ" sz="11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aktivity</a:t>
              </a:r>
              <a:endParaRPr lang="en-US" altLang="cs-CZ" sz="1100" b="1" baseline="-2500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954" y="3029696"/>
            <a:ext cx="440418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Petra\slovnik\figures\drahy_signalni.01.jpg">
            <a:extLst>
              <a:ext uri="{FF2B5EF4-FFF2-40B4-BE49-F238E27FC236}">
                <a16:creationId xmlns:a16="http://schemas.microsoft.com/office/drawing/2014/main" xmlns="" id="{E46DDC33-E47B-4C71-A0E3-FC56D2E3C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7273925" cy="510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xmlns="" id="{1DDFB500-14F3-4116-BA18-52C8964D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445125"/>
            <a:ext cx="3455987" cy="1079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87313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Příklady:</a:t>
            </a:r>
          </a:p>
          <a:p>
            <a:pPr marL="182563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•   </a:t>
            </a:r>
            <a:r>
              <a:rPr lang="cs-CZ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Adrenalin a noradrenalin </a:t>
            </a:r>
            <a:r>
              <a:rPr lang="en-US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</a:t>
            </a:r>
            <a:r>
              <a:rPr lang="el-GR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α</a:t>
            </a:r>
            <a:r>
              <a:rPr lang="en-US" altLang="cs-CZ" sz="1200" baseline="-250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</a:t>
            </a:r>
            <a:r>
              <a:rPr lang="en-US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receptor</a:t>
            </a:r>
            <a:r>
              <a:rPr lang="cs-CZ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</a:t>
            </a:r>
            <a:r>
              <a:rPr lang="en-US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 marL="182563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•   Oxytocin</a:t>
            </a:r>
          </a:p>
          <a:p>
            <a:pPr marL="182563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•   Regula</a:t>
            </a:r>
            <a:r>
              <a:rPr lang="cs-CZ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ční </a:t>
            </a:r>
            <a:r>
              <a:rPr lang="en-US" altLang="cs-CZ" sz="1200" dirty="0" err="1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hormon</a:t>
            </a:r>
            <a:r>
              <a:rPr lang="cs-CZ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</a:t>
            </a:r>
            <a:r>
              <a:rPr lang="en-US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cs-CZ" sz="1200" dirty="0" err="1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hypothalamu</a:t>
            </a:r>
            <a:endParaRPr lang="en-US" altLang="cs-CZ" sz="1200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182563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•   </a:t>
            </a:r>
            <a:r>
              <a:rPr lang="cs-CZ" altLang="cs-CZ" sz="1200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Některé </a:t>
            </a:r>
            <a:r>
              <a:rPr lang="cs-CZ" altLang="cs-CZ" sz="1200" dirty="0" err="1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eikosanoidy</a:t>
            </a:r>
            <a:endParaRPr lang="en-US" altLang="cs-CZ" sz="1200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220486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Esenciální faktory</Template>
  <TotalTime>26216</TotalTime>
  <Words>1864</Words>
  <Application>Microsoft Office PowerPoint</Application>
  <PresentationFormat>Předvádění na obrazovce (4:3)</PresentationFormat>
  <Paragraphs>644</Paragraphs>
  <Slides>41</Slides>
  <Notes>30</Notes>
  <HiddenSlides>0</HiddenSlides>
  <MMClips>35</MMClips>
  <ScaleCrop>false</ScaleCrop>
  <HeadingPairs>
    <vt:vector size="8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41</vt:i4>
      </vt:variant>
    </vt:vector>
  </HeadingPairs>
  <TitlesOfParts>
    <vt:vector size="56" baseType="lpstr">
      <vt:lpstr>ＭＳ Ｐゴシック</vt:lpstr>
      <vt:lpstr>Arial</vt:lpstr>
      <vt:lpstr>Calibri</vt:lpstr>
      <vt:lpstr>Century Schoolbook</vt:lpstr>
      <vt:lpstr>Courier New</vt:lpstr>
      <vt:lpstr>DTLArgoTLight</vt:lpstr>
      <vt:lpstr>DTLArgoTLight-Italic</vt:lpstr>
      <vt:lpstr>Symbol</vt:lpstr>
      <vt:lpstr>Times</vt:lpstr>
      <vt:lpstr>Wingdings</vt:lpstr>
      <vt:lpstr>Wingdings 2</vt:lpstr>
      <vt:lpstr>Arkýř</vt:lpstr>
      <vt:lpstr>PHOTO-PAINT</vt:lpstr>
      <vt:lpstr>CS ChemDraw Drawing</vt:lpstr>
      <vt:lpstr>CorelDRAW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Hormony</dc:title>
  <dc:creator>Lipovova Petra</dc:creator>
  <cp:lastModifiedBy>Petra Lipovová</cp:lastModifiedBy>
  <cp:revision>368</cp:revision>
  <dcterms:created xsi:type="dcterms:W3CDTF">2001-01-02T07:06:35Z</dcterms:created>
  <dcterms:modified xsi:type="dcterms:W3CDTF">2020-06-23T09:11:49Z</dcterms:modified>
</cp:coreProperties>
</file>