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2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  <p:sldId id="264" r:id="rId10"/>
    <p:sldId id="267" r:id="rId11"/>
    <p:sldId id="268" r:id="rId12"/>
    <p:sldId id="269" r:id="rId13"/>
    <p:sldId id="270" r:id="rId14"/>
    <p:sldId id="278" r:id="rId15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FFCC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4" d="100"/>
          <a:sy n="124" d="100"/>
        </p:scale>
        <p:origin x="1224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51.wmf"/><Relationship Id="rId2" Type="http://schemas.openxmlformats.org/officeDocument/2006/relationships/image" Target="../media/image50.wmf"/><Relationship Id="rId1" Type="http://schemas.openxmlformats.org/officeDocument/2006/relationships/image" Target="../media/image49.wmf"/><Relationship Id="rId5" Type="http://schemas.openxmlformats.org/officeDocument/2006/relationships/image" Target="../media/image53.wmf"/><Relationship Id="rId4" Type="http://schemas.openxmlformats.org/officeDocument/2006/relationships/image" Target="../media/image52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6.wmf"/></Relationships>
</file>

<file path=ppt/drawings/_rels/vmlDrawing12.vml.rels><?xml version="1.0" encoding="UTF-8" standalone="yes"?>
<Relationships xmlns="http://schemas.openxmlformats.org/package/2006/relationships"><Relationship Id="rId8" Type="http://schemas.openxmlformats.org/officeDocument/2006/relationships/image" Target="../media/image60.wmf"/><Relationship Id="rId3" Type="http://schemas.openxmlformats.org/officeDocument/2006/relationships/image" Target="../media/image21.wmf"/><Relationship Id="rId7" Type="http://schemas.openxmlformats.org/officeDocument/2006/relationships/image" Target="../media/image59.wmf"/><Relationship Id="rId2" Type="http://schemas.openxmlformats.org/officeDocument/2006/relationships/image" Target="../media/image20.wmf"/><Relationship Id="rId1" Type="http://schemas.openxmlformats.org/officeDocument/2006/relationships/image" Target="../media/image19.wmf"/><Relationship Id="rId6" Type="http://schemas.openxmlformats.org/officeDocument/2006/relationships/image" Target="../media/image58.wmf"/><Relationship Id="rId5" Type="http://schemas.openxmlformats.org/officeDocument/2006/relationships/image" Target="../media/image57.wmf"/><Relationship Id="rId4" Type="http://schemas.openxmlformats.org/officeDocument/2006/relationships/image" Target="../media/image22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5.wmf"/><Relationship Id="rId3" Type="http://schemas.openxmlformats.org/officeDocument/2006/relationships/image" Target="../media/image10.wmf"/><Relationship Id="rId7" Type="http://schemas.openxmlformats.org/officeDocument/2006/relationships/image" Target="../media/image14.wmf"/><Relationship Id="rId2" Type="http://schemas.openxmlformats.org/officeDocument/2006/relationships/image" Target="../media/image9.wmf"/><Relationship Id="rId1" Type="http://schemas.openxmlformats.org/officeDocument/2006/relationships/image" Target="../media/image8.wmf"/><Relationship Id="rId6" Type="http://schemas.openxmlformats.org/officeDocument/2006/relationships/image" Target="../media/image13.wmf"/><Relationship Id="rId11" Type="http://schemas.openxmlformats.org/officeDocument/2006/relationships/image" Target="../media/image18.wmf"/><Relationship Id="rId5" Type="http://schemas.openxmlformats.org/officeDocument/2006/relationships/image" Target="../media/image12.wmf"/><Relationship Id="rId10" Type="http://schemas.openxmlformats.org/officeDocument/2006/relationships/image" Target="../media/image17.wmf"/><Relationship Id="rId4" Type="http://schemas.openxmlformats.org/officeDocument/2006/relationships/image" Target="../media/image11.wmf"/><Relationship Id="rId9" Type="http://schemas.openxmlformats.org/officeDocument/2006/relationships/image" Target="../media/image16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26.wmf"/><Relationship Id="rId3" Type="http://schemas.openxmlformats.org/officeDocument/2006/relationships/image" Target="../media/image21.wmf"/><Relationship Id="rId7" Type="http://schemas.openxmlformats.org/officeDocument/2006/relationships/image" Target="../media/image25.wmf"/><Relationship Id="rId2" Type="http://schemas.openxmlformats.org/officeDocument/2006/relationships/image" Target="../media/image20.wmf"/><Relationship Id="rId1" Type="http://schemas.openxmlformats.org/officeDocument/2006/relationships/image" Target="../media/image19.wmf"/><Relationship Id="rId6" Type="http://schemas.openxmlformats.org/officeDocument/2006/relationships/image" Target="../media/image24.wmf"/><Relationship Id="rId5" Type="http://schemas.openxmlformats.org/officeDocument/2006/relationships/image" Target="../media/image23.wmf"/><Relationship Id="rId4" Type="http://schemas.openxmlformats.org/officeDocument/2006/relationships/image" Target="../media/image22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9.wmf"/><Relationship Id="rId2" Type="http://schemas.openxmlformats.org/officeDocument/2006/relationships/image" Target="../media/image28.wmf"/><Relationship Id="rId1" Type="http://schemas.openxmlformats.org/officeDocument/2006/relationships/image" Target="../media/image27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30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33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36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45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48.wmf"/><Relationship Id="rId2" Type="http://schemas.openxmlformats.org/officeDocument/2006/relationships/image" Target="../media/image47.wmf"/><Relationship Id="rId1" Type="http://schemas.openxmlformats.org/officeDocument/2006/relationships/image" Target="../media/image46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497FA5-B6A9-458A-9009-1601596DEB37}" type="datetimeFigureOut">
              <a:rPr lang="cs-CZ" smtClean="0"/>
              <a:t>07.09.2022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07D88C-EF0A-48FD-8812-4AC02D78633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251460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F52B9-91CD-4DDC-A0F1-31725F526F5B}" type="datetime1">
              <a:rPr lang="cs-CZ" smtClean="0"/>
              <a:t>07.09.2022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90CE6-B3B1-4A2A-AB18-C7BE66969E7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94324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0C0197-8692-4721-84DE-EE363B6D5871}" type="datetime1">
              <a:rPr lang="cs-CZ" smtClean="0"/>
              <a:t>07.09.2022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90CE6-B3B1-4A2A-AB18-C7BE66969E7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189137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993B2-915E-41A3-BE36-831D1CA8F966}" type="datetime1">
              <a:rPr lang="cs-CZ" smtClean="0"/>
              <a:t>07.09.2022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90CE6-B3B1-4A2A-AB18-C7BE66969E7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801499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CB3BD-6BF1-4513-91E3-1F1C3D76D12D}" type="datetime1">
              <a:rPr lang="cs-CZ" smtClean="0"/>
              <a:t>07.09.2022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90CE6-B3B1-4A2A-AB18-C7BE66969E7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166192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8D92D-3875-453F-8E58-3CBBDBF5A976}" type="datetime1">
              <a:rPr lang="cs-CZ" smtClean="0"/>
              <a:t>07.09.2022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90CE6-B3B1-4A2A-AB18-C7BE66969E7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557792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77D6E2-D65D-478E-98F0-4E687148B6BA}" type="datetime1">
              <a:rPr lang="cs-CZ" smtClean="0"/>
              <a:t>07.09.2022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90CE6-B3B1-4A2A-AB18-C7BE66969E7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905044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C0AF9-7FD0-4156-AF4E-2FF48EF02544}" type="datetime1">
              <a:rPr lang="cs-CZ" smtClean="0"/>
              <a:t>07.09.2022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90CE6-B3B1-4A2A-AB18-C7BE66969E7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482943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88463-7510-4FBD-9E72-8D78008ACEDA}" type="datetime1">
              <a:rPr lang="cs-CZ" smtClean="0"/>
              <a:t>07.09.2022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90CE6-B3B1-4A2A-AB18-C7BE66969E7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66560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46355-35D1-4542-9799-70F687C70411}" type="datetime1">
              <a:rPr lang="cs-CZ" smtClean="0"/>
              <a:t>07.09.2022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90CE6-B3B1-4A2A-AB18-C7BE66969E7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2554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6FF94-40D7-41A0-BC4E-9346DF234581}" type="datetime1">
              <a:rPr lang="cs-CZ" smtClean="0"/>
              <a:t>07.09.2022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90CE6-B3B1-4A2A-AB18-C7BE66969E7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263165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64795-AFC4-430D-8F47-69449AFDD8FA}" type="datetime1">
              <a:rPr lang="cs-CZ" smtClean="0"/>
              <a:t>07.09.2022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90CE6-B3B1-4A2A-AB18-C7BE66969E7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26742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226787-9831-497A-8A5E-D61DD02F06AA}" type="datetime1">
              <a:rPr lang="cs-CZ" smtClean="0"/>
              <a:t>07.09.2022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990CE6-B3B1-4A2A-AB18-C7BE66969E7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861366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2.bin"/><Relationship Id="rId3" Type="http://schemas.openxmlformats.org/officeDocument/2006/relationships/oleObject" Target="../embeddings/oleObject30.bin"/><Relationship Id="rId7" Type="http://schemas.openxmlformats.org/officeDocument/2006/relationships/image" Target="../media/image4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31.bin"/><Relationship Id="rId5" Type="http://schemas.openxmlformats.org/officeDocument/2006/relationships/image" Target="../media/image58.png"/><Relationship Id="rId10" Type="http://schemas.openxmlformats.org/officeDocument/2006/relationships/image" Target="../media/image6.png"/><Relationship Id="rId4" Type="http://schemas.openxmlformats.org/officeDocument/2006/relationships/image" Target="../media/image46.wmf"/><Relationship Id="rId9" Type="http://schemas.openxmlformats.org/officeDocument/2006/relationships/image" Target="../media/image48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1.wmf"/><Relationship Id="rId13" Type="http://schemas.openxmlformats.org/officeDocument/2006/relationships/image" Target="../media/image6.png"/><Relationship Id="rId3" Type="http://schemas.openxmlformats.org/officeDocument/2006/relationships/oleObject" Target="../embeddings/oleObject33.bin"/><Relationship Id="rId7" Type="http://schemas.openxmlformats.org/officeDocument/2006/relationships/oleObject" Target="../embeddings/oleObject35.bin"/><Relationship Id="rId12" Type="http://schemas.openxmlformats.org/officeDocument/2006/relationships/image" Target="../media/image5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50.wmf"/><Relationship Id="rId11" Type="http://schemas.openxmlformats.org/officeDocument/2006/relationships/oleObject" Target="../embeddings/oleObject37.bin"/><Relationship Id="rId5" Type="http://schemas.openxmlformats.org/officeDocument/2006/relationships/oleObject" Target="../embeddings/oleObject34.bin"/><Relationship Id="rId10" Type="http://schemas.openxmlformats.org/officeDocument/2006/relationships/image" Target="../media/image52.wmf"/><Relationship Id="rId4" Type="http://schemas.openxmlformats.org/officeDocument/2006/relationships/image" Target="../media/image49.wmf"/><Relationship Id="rId9" Type="http://schemas.openxmlformats.org/officeDocument/2006/relationships/oleObject" Target="../embeddings/oleObject36.bin"/><Relationship Id="rId14" Type="http://schemas.openxmlformats.org/officeDocument/2006/relationships/image" Target="../media/image54.jp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8.bin"/><Relationship Id="rId7" Type="http://schemas.openxmlformats.org/officeDocument/2006/relationships/image" Target="../media/image56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6.png"/><Relationship Id="rId5" Type="http://schemas.openxmlformats.org/officeDocument/2006/relationships/image" Target="../media/image55.jpeg"/><Relationship Id="rId4" Type="http://schemas.openxmlformats.org/officeDocument/2006/relationships/image" Target="../media/image46.wmf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wmf"/><Relationship Id="rId13" Type="http://schemas.openxmlformats.org/officeDocument/2006/relationships/oleObject" Target="../embeddings/oleObject44.bin"/><Relationship Id="rId18" Type="http://schemas.openxmlformats.org/officeDocument/2006/relationships/image" Target="../media/image60.wmf"/><Relationship Id="rId3" Type="http://schemas.openxmlformats.org/officeDocument/2006/relationships/oleObject" Target="../embeddings/oleObject39.bin"/><Relationship Id="rId7" Type="http://schemas.openxmlformats.org/officeDocument/2006/relationships/oleObject" Target="../embeddings/oleObject41.bin"/><Relationship Id="rId12" Type="http://schemas.openxmlformats.org/officeDocument/2006/relationships/image" Target="../media/image57.wmf"/><Relationship Id="rId17" Type="http://schemas.openxmlformats.org/officeDocument/2006/relationships/oleObject" Target="../embeddings/oleObject46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59.wmf"/><Relationship Id="rId1" Type="http://schemas.openxmlformats.org/officeDocument/2006/relationships/vmlDrawing" Target="../drawings/vmlDrawing12.vml"/><Relationship Id="rId6" Type="http://schemas.openxmlformats.org/officeDocument/2006/relationships/image" Target="../media/image20.wmf"/><Relationship Id="rId11" Type="http://schemas.openxmlformats.org/officeDocument/2006/relationships/oleObject" Target="../embeddings/oleObject43.bin"/><Relationship Id="rId5" Type="http://schemas.openxmlformats.org/officeDocument/2006/relationships/oleObject" Target="../embeddings/oleObject40.bin"/><Relationship Id="rId15" Type="http://schemas.openxmlformats.org/officeDocument/2006/relationships/oleObject" Target="../embeddings/oleObject45.bin"/><Relationship Id="rId10" Type="http://schemas.openxmlformats.org/officeDocument/2006/relationships/image" Target="../media/image22.wmf"/><Relationship Id="rId19" Type="http://schemas.openxmlformats.org/officeDocument/2006/relationships/image" Target="../media/image6.png"/><Relationship Id="rId4" Type="http://schemas.openxmlformats.org/officeDocument/2006/relationships/image" Target="../media/image19.wmf"/><Relationship Id="rId9" Type="http://schemas.openxmlformats.org/officeDocument/2006/relationships/oleObject" Target="../embeddings/oleObject42.bin"/><Relationship Id="rId14" Type="http://schemas.openxmlformats.org/officeDocument/2006/relationships/image" Target="../media/image58.w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5.jpg"/><Relationship Id="rId7" Type="http://schemas.openxmlformats.org/officeDocument/2006/relationships/image" Target="../media/image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3.wmf"/><Relationship Id="rId4" Type="http://schemas.openxmlformats.org/officeDocument/2006/relationships/oleObject" Target="../embeddings/oleObject1.bin"/><Relationship Id="rId9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13" Type="http://schemas.openxmlformats.org/officeDocument/2006/relationships/oleObject" Target="../embeddings/oleObject8.bin"/><Relationship Id="rId18" Type="http://schemas.openxmlformats.org/officeDocument/2006/relationships/image" Target="../media/image15.wmf"/><Relationship Id="rId3" Type="http://schemas.openxmlformats.org/officeDocument/2006/relationships/oleObject" Target="../embeddings/oleObject3.bin"/><Relationship Id="rId21" Type="http://schemas.openxmlformats.org/officeDocument/2006/relationships/oleObject" Target="../embeddings/oleObject12.bin"/><Relationship Id="rId7" Type="http://schemas.openxmlformats.org/officeDocument/2006/relationships/oleObject" Target="../embeddings/oleObject5.bin"/><Relationship Id="rId12" Type="http://schemas.openxmlformats.org/officeDocument/2006/relationships/image" Target="../media/image12.wmf"/><Relationship Id="rId17" Type="http://schemas.openxmlformats.org/officeDocument/2006/relationships/oleObject" Target="../embeddings/oleObject10.bin"/><Relationship Id="rId25" Type="http://schemas.openxmlformats.org/officeDocument/2006/relationships/image" Target="../media/image6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4.wmf"/><Relationship Id="rId20" Type="http://schemas.openxmlformats.org/officeDocument/2006/relationships/image" Target="../media/image16.wmf"/><Relationship Id="rId1" Type="http://schemas.openxmlformats.org/officeDocument/2006/relationships/vmlDrawing" Target="../drawings/vmlDrawing2.vml"/><Relationship Id="rId6" Type="http://schemas.openxmlformats.org/officeDocument/2006/relationships/image" Target="../media/image9.wmf"/><Relationship Id="rId11" Type="http://schemas.openxmlformats.org/officeDocument/2006/relationships/oleObject" Target="../embeddings/oleObject7.bin"/><Relationship Id="rId24" Type="http://schemas.openxmlformats.org/officeDocument/2006/relationships/image" Target="../media/image18.wmf"/><Relationship Id="rId5" Type="http://schemas.openxmlformats.org/officeDocument/2006/relationships/oleObject" Target="../embeddings/oleObject4.bin"/><Relationship Id="rId15" Type="http://schemas.openxmlformats.org/officeDocument/2006/relationships/oleObject" Target="../embeddings/oleObject9.bin"/><Relationship Id="rId23" Type="http://schemas.openxmlformats.org/officeDocument/2006/relationships/oleObject" Target="../embeddings/oleObject13.bin"/><Relationship Id="rId10" Type="http://schemas.openxmlformats.org/officeDocument/2006/relationships/image" Target="../media/image11.wmf"/><Relationship Id="rId19" Type="http://schemas.openxmlformats.org/officeDocument/2006/relationships/oleObject" Target="../embeddings/oleObject11.bin"/><Relationship Id="rId4" Type="http://schemas.openxmlformats.org/officeDocument/2006/relationships/image" Target="../media/image8.wmf"/><Relationship Id="rId9" Type="http://schemas.openxmlformats.org/officeDocument/2006/relationships/oleObject" Target="../embeddings/oleObject6.bin"/><Relationship Id="rId14" Type="http://schemas.openxmlformats.org/officeDocument/2006/relationships/image" Target="../media/image13.wmf"/><Relationship Id="rId22" Type="http://schemas.openxmlformats.org/officeDocument/2006/relationships/image" Target="../media/image17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wmf"/><Relationship Id="rId13" Type="http://schemas.openxmlformats.org/officeDocument/2006/relationships/oleObject" Target="../embeddings/oleObject19.bin"/><Relationship Id="rId18" Type="http://schemas.openxmlformats.org/officeDocument/2006/relationships/image" Target="../media/image26.wmf"/><Relationship Id="rId3" Type="http://schemas.openxmlformats.org/officeDocument/2006/relationships/oleObject" Target="../embeddings/oleObject14.bin"/><Relationship Id="rId7" Type="http://schemas.openxmlformats.org/officeDocument/2006/relationships/oleObject" Target="../embeddings/oleObject16.bin"/><Relationship Id="rId12" Type="http://schemas.openxmlformats.org/officeDocument/2006/relationships/image" Target="../media/image23.wmf"/><Relationship Id="rId17" Type="http://schemas.openxmlformats.org/officeDocument/2006/relationships/oleObject" Target="../embeddings/oleObject21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5.wmf"/><Relationship Id="rId1" Type="http://schemas.openxmlformats.org/officeDocument/2006/relationships/vmlDrawing" Target="../drawings/vmlDrawing3.vml"/><Relationship Id="rId6" Type="http://schemas.openxmlformats.org/officeDocument/2006/relationships/image" Target="../media/image20.wmf"/><Relationship Id="rId11" Type="http://schemas.openxmlformats.org/officeDocument/2006/relationships/oleObject" Target="../embeddings/oleObject18.bin"/><Relationship Id="rId5" Type="http://schemas.openxmlformats.org/officeDocument/2006/relationships/oleObject" Target="../embeddings/oleObject15.bin"/><Relationship Id="rId15" Type="http://schemas.openxmlformats.org/officeDocument/2006/relationships/oleObject" Target="../embeddings/oleObject20.bin"/><Relationship Id="rId10" Type="http://schemas.openxmlformats.org/officeDocument/2006/relationships/image" Target="../media/image22.wmf"/><Relationship Id="rId19" Type="http://schemas.openxmlformats.org/officeDocument/2006/relationships/image" Target="../media/image6.png"/><Relationship Id="rId4" Type="http://schemas.openxmlformats.org/officeDocument/2006/relationships/image" Target="../media/image19.wmf"/><Relationship Id="rId9" Type="http://schemas.openxmlformats.org/officeDocument/2006/relationships/oleObject" Target="../embeddings/oleObject17.bin"/><Relationship Id="rId14" Type="http://schemas.openxmlformats.org/officeDocument/2006/relationships/image" Target="../media/image24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wmf"/><Relationship Id="rId3" Type="http://schemas.openxmlformats.org/officeDocument/2006/relationships/oleObject" Target="../embeddings/oleObject22.bin"/><Relationship Id="rId7" Type="http://schemas.openxmlformats.org/officeDocument/2006/relationships/oleObject" Target="../embeddings/oleObject2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28.wmf"/><Relationship Id="rId5" Type="http://schemas.openxmlformats.org/officeDocument/2006/relationships/oleObject" Target="../embeddings/oleObject23.bin"/><Relationship Id="rId4" Type="http://schemas.openxmlformats.org/officeDocument/2006/relationships/image" Target="../media/image27.wmf"/><Relationship Id="rId9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png"/><Relationship Id="rId3" Type="http://schemas.openxmlformats.org/officeDocument/2006/relationships/oleObject" Target="../embeddings/oleObject25.bin"/><Relationship Id="rId7" Type="http://schemas.openxmlformats.org/officeDocument/2006/relationships/image" Target="../media/image31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6.png"/><Relationship Id="rId5" Type="http://schemas.openxmlformats.org/officeDocument/2006/relationships/oleObject" Target="../embeddings/oleObject26.bin"/><Relationship Id="rId4" Type="http://schemas.openxmlformats.org/officeDocument/2006/relationships/image" Target="../media/image30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0.png"/><Relationship Id="rId3" Type="http://schemas.openxmlformats.org/officeDocument/2006/relationships/oleObject" Target="../embeddings/oleObject27.bin"/><Relationship Id="rId7" Type="http://schemas.openxmlformats.org/officeDocument/2006/relationships/image" Target="../media/image39.png"/><Relationship Id="rId12" Type="http://schemas.openxmlformats.org/officeDocument/2006/relationships/image" Target="../media/image6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35.jpg"/><Relationship Id="rId11" Type="http://schemas.openxmlformats.org/officeDocument/2006/relationships/image" Target="../media/image43.png"/><Relationship Id="rId5" Type="http://schemas.openxmlformats.org/officeDocument/2006/relationships/image" Target="../media/image34.png"/><Relationship Id="rId10" Type="http://schemas.openxmlformats.org/officeDocument/2006/relationships/image" Target="../media/image42.png"/><Relationship Id="rId4" Type="http://schemas.openxmlformats.org/officeDocument/2006/relationships/image" Target="../media/image33.wmf"/><Relationship Id="rId9" Type="http://schemas.openxmlformats.org/officeDocument/2006/relationships/image" Target="../media/image41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4.png"/><Relationship Id="rId3" Type="http://schemas.openxmlformats.org/officeDocument/2006/relationships/image" Target="../media/image37.png"/><Relationship Id="rId7" Type="http://schemas.openxmlformats.org/officeDocument/2006/relationships/image" Target="../media/image6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38.jpg"/><Relationship Id="rId5" Type="http://schemas.openxmlformats.org/officeDocument/2006/relationships/image" Target="../media/image36.wmf"/><Relationship Id="rId4" Type="http://schemas.openxmlformats.org/officeDocument/2006/relationships/oleObject" Target="../embeddings/oleObject28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7" Type="http://schemas.openxmlformats.org/officeDocument/2006/relationships/image" Target="../media/image4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29.bin"/><Relationship Id="rId5" Type="http://schemas.openxmlformats.org/officeDocument/2006/relationships/image" Target="../media/image44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805367" y="1677000"/>
            <a:ext cx="7772400" cy="1470025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</a:rPr>
              <a:t>Biomolekul</a:t>
            </a:r>
            <a:r>
              <a:rPr lang="cs-CZ" dirty="0" err="1">
                <a:solidFill>
                  <a:srgbClr val="FF0000"/>
                </a:solidFill>
              </a:rPr>
              <a:t>ární</a:t>
            </a:r>
            <a:r>
              <a:rPr lang="cs-CZ" dirty="0">
                <a:solidFill>
                  <a:srgbClr val="FF0000"/>
                </a:solidFill>
              </a:rPr>
              <a:t> modelování</a:t>
            </a:r>
          </a:p>
        </p:txBody>
      </p:sp>
      <p:sp>
        <p:nvSpPr>
          <p:cNvPr id="6" name="TextovéPole 5"/>
          <p:cNvSpPr txBox="1"/>
          <p:nvPr/>
        </p:nvSpPr>
        <p:spPr>
          <a:xfrm>
            <a:off x="2789940" y="3249311"/>
            <a:ext cx="356411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/>
              <a:t>Tomáš </a:t>
            </a:r>
            <a:r>
              <a:rPr lang="cs-CZ" sz="2400" dirty="0" err="1"/>
              <a:t>Dršata</a:t>
            </a:r>
            <a:r>
              <a:rPr lang="cs-CZ" sz="2400" dirty="0"/>
              <a:t> a Filip Lankaš</a:t>
            </a:r>
          </a:p>
        </p:txBody>
      </p:sp>
      <p:sp>
        <p:nvSpPr>
          <p:cNvPr id="8" name="TextovéPole 7"/>
          <p:cNvSpPr txBox="1"/>
          <p:nvPr/>
        </p:nvSpPr>
        <p:spPr>
          <a:xfrm>
            <a:off x="2568212" y="3719471"/>
            <a:ext cx="40075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i="1" dirty="0"/>
              <a:t>Ústav informatiky a chemie VŠCHT Praha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58B597A8-5ECD-495A-875A-87E3213EB1E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2114" y="356881"/>
            <a:ext cx="6479771" cy="1438102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EAEEDE65-B903-455E-8CF5-450D1714748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91485" y="5445224"/>
            <a:ext cx="6102428" cy="5899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76468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400">
                <a:solidFill>
                  <a:srgbClr val="FF0000"/>
                </a:solidFill>
              </a:rPr>
              <a:t>Nevazebné (nonbonded) interakce</a:t>
            </a:r>
          </a:p>
        </p:txBody>
      </p:sp>
      <p:graphicFrame>
        <p:nvGraphicFramePr>
          <p:cNvPr id="6" name="Objek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4913553"/>
              </p:ext>
            </p:extLst>
          </p:nvPr>
        </p:nvGraphicFramePr>
        <p:xfrm>
          <a:off x="994399" y="1988840"/>
          <a:ext cx="45974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991" name="Rovnice" r:id="rId3" imgW="4597200" imgH="914400" progId="Equation.3">
                  <p:embed/>
                </p:oleObj>
              </mc:Choice>
              <mc:Fallback>
                <p:oleObj name="Rovnice" r:id="rId3" imgW="4597200" imgH="9144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4399" y="1988840"/>
                        <a:ext cx="45974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ovéPole 6"/>
              <p:cNvSpPr txBox="1"/>
              <p:nvPr/>
            </p:nvSpPr>
            <p:spPr>
              <a:xfrm>
                <a:off x="971600" y="1412776"/>
                <a:ext cx="7685887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cs-CZ" sz="1600"/>
                  <a:t>Lennard-Jonesova (LJ) a elektrostatická interakce mezi atomy </a:t>
                </a:r>
                <a:r>
                  <a:rPr lang="cs-CZ" sz="1600" i="1"/>
                  <a:t>k</a:t>
                </a:r>
                <a:r>
                  <a:rPr lang="cs-CZ" sz="1600"/>
                  <a:t> a </a:t>
                </a:r>
                <a:r>
                  <a:rPr lang="cs-CZ" sz="1600" i="1"/>
                  <a:t>l </a:t>
                </a:r>
                <a:r>
                  <a:rPr lang="cs-CZ" sz="1600"/>
                  <a:t>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sz="16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sz="1600" b="0" i="1" smtClean="0">
                            <a:latin typeface="Cambria Math"/>
                          </a:rPr>
                          <m:t>𝑟</m:t>
                        </m:r>
                      </m:e>
                      <m:sub>
                        <m:r>
                          <a:rPr lang="cs-CZ" sz="1600" b="0" i="1" smtClean="0">
                            <a:latin typeface="Cambria Math"/>
                          </a:rPr>
                          <m:t>𝑘𝑙</m:t>
                        </m:r>
                      </m:sub>
                    </m:sSub>
                  </m:oMath>
                </a14:m>
                <a:r>
                  <a:rPr lang="cs-CZ" sz="1600"/>
                  <a:t> je jejich vzdálenost)</a:t>
                </a:r>
              </a:p>
            </p:txBody>
          </p:sp>
        </mc:Choice>
        <mc:Fallback xmlns="">
          <p:sp>
            <p:nvSpPr>
              <p:cNvPr id="7" name="TextovéPole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1600" y="1412776"/>
                <a:ext cx="7685887" cy="338554"/>
              </a:xfrm>
              <a:prstGeom prst="rect">
                <a:avLst/>
              </a:prstGeom>
              <a:blipFill rotWithShape="1">
                <a:blip r:embed="rId5"/>
                <a:stretch>
                  <a:fillRect l="-397" t="-5455" b="-23636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Ovál 7"/>
          <p:cNvSpPr/>
          <p:nvPr/>
        </p:nvSpPr>
        <p:spPr>
          <a:xfrm>
            <a:off x="2051720" y="2204864"/>
            <a:ext cx="360040" cy="432048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" name="TextovéPole 2"/>
          <p:cNvSpPr txBox="1"/>
          <p:nvPr/>
        </p:nvSpPr>
        <p:spPr>
          <a:xfrm>
            <a:off x="971600" y="2996952"/>
            <a:ext cx="520623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600"/>
              <a:t>Jsou-li atomy spojeny chem. vazbou (tzv. 1-2 interakce)</a:t>
            </a:r>
          </a:p>
          <a:p>
            <a:r>
              <a:rPr lang="cs-CZ" sz="1600"/>
              <a:t>nebo jsou krajními atomy vazebného úhlu (1-3 interakce), je </a:t>
            </a:r>
          </a:p>
        </p:txBody>
      </p:sp>
      <p:graphicFrame>
        <p:nvGraphicFramePr>
          <p:cNvPr id="9" name="Objek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11714157"/>
              </p:ext>
            </p:extLst>
          </p:nvPr>
        </p:nvGraphicFramePr>
        <p:xfrm>
          <a:off x="5995412" y="3277364"/>
          <a:ext cx="635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992" name="Rovnice" r:id="rId6" imgW="634680" imgH="291960" progId="Equation.3">
                  <p:embed/>
                </p:oleObj>
              </mc:Choice>
              <mc:Fallback>
                <p:oleObj name="Rovnice" r:id="rId6" imgW="634680" imgH="29196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5995412" y="3277364"/>
                        <a:ext cx="635000" cy="292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ovéPole 9"/>
          <p:cNvSpPr txBox="1"/>
          <p:nvPr/>
        </p:nvSpPr>
        <p:spPr>
          <a:xfrm>
            <a:off x="971600" y="3569464"/>
            <a:ext cx="498880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600"/>
              <a:t>- tedy: pro takové atomy se nevazebné interakce neuvažují</a:t>
            </a:r>
          </a:p>
        </p:txBody>
      </p:sp>
      <p:sp>
        <p:nvSpPr>
          <p:cNvPr id="11" name="TextovéPole 10"/>
          <p:cNvSpPr txBox="1"/>
          <p:nvPr/>
        </p:nvSpPr>
        <p:spPr>
          <a:xfrm>
            <a:off x="971600" y="4077072"/>
            <a:ext cx="415665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600"/>
              <a:t>Pro krajní atomy torsního úhlu (1-4 interakce) je</a:t>
            </a:r>
          </a:p>
        </p:txBody>
      </p:sp>
      <p:graphicFrame>
        <p:nvGraphicFramePr>
          <p:cNvPr id="12" name="Objek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60105865"/>
              </p:ext>
            </p:extLst>
          </p:nvPr>
        </p:nvGraphicFramePr>
        <p:xfrm>
          <a:off x="5052534" y="4109608"/>
          <a:ext cx="927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993" name="Rovnice" r:id="rId8" imgW="927000" imgH="291960" progId="Equation.3">
                  <p:embed/>
                </p:oleObj>
              </mc:Choice>
              <mc:Fallback>
                <p:oleObj name="Rovnice" r:id="rId8" imgW="927000" imgH="29196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5052534" y="4109608"/>
                        <a:ext cx="927100" cy="292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5" name="Picture 14">
            <a:extLst>
              <a:ext uri="{FF2B5EF4-FFF2-40B4-BE49-F238E27FC236}">
                <a16:creationId xmlns:a16="http://schemas.microsoft.com/office/drawing/2014/main" id="{A0F47DF0-DAD6-4F82-B770-AA7E2C73CBCE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0461" y="6291832"/>
            <a:ext cx="1227411" cy="4294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93482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400">
                <a:solidFill>
                  <a:srgbClr val="FF0000"/>
                </a:solidFill>
              </a:rPr>
              <a:t>Elektrostatické interakce</a:t>
            </a:r>
          </a:p>
        </p:txBody>
      </p:sp>
      <p:graphicFrame>
        <p:nvGraphicFramePr>
          <p:cNvPr id="6" name="Objek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53607878"/>
              </p:ext>
            </p:extLst>
          </p:nvPr>
        </p:nvGraphicFramePr>
        <p:xfrm>
          <a:off x="926967" y="1916832"/>
          <a:ext cx="45974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266" name="Rovnice" r:id="rId3" imgW="4597200" imgH="914400" progId="Equation.3">
                  <p:embed/>
                </p:oleObj>
              </mc:Choice>
              <mc:Fallback>
                <p:oleObj name="Rovnice" r:id="rId3" imgW="4597200" imgH="9144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6967" y="1916832"/>
                        <a:ext cx="45974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extovéPole 2"/>
          <p:cNvSpPr txBox="1"/>
          <p:nvPr/>
        </p:nvSpPr>
        <p:spPr>
          <a:xfrm>
            <a:off x="971600" y="1315507"/>
            <a:ext cx="577978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600"/>
              <a:t>Každému atomu je přiřazen bodový náboj </a:t>
            </a:r>
            <a:r>
              <a:rPr lang="cs-CZ" sz="1600" i="1"/>
              <a:t>q   </a:t>
            </a:r>
            <a:r>
              <a:rPr lang="cs-CZ" sz="1600"/>
              <a:t>(kladný nebo záporný)</a:t>
            </a:r>
          </a:p>
        </p:txBody>
      </p:sp>
      <p:cxnSp>
        <p:nvCxnSpPr>
          <p:cNvPr id="9" name="Přímá spojnice se šipkou 8"/>
          <p:cNvCxnSpPr/>
          <p:nvPr/>
        </p:nvCxnSpPr>
        <p:spPr>
          <a:xfrm>
            <a:off x="4655083" y="1568617"/>
            <a:ext cx="288032" cy="504056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Obdélník 9"/>
          <p:cNvSpPr/>
          <p:nvPr/>
        </p:nvSpPr>
        <p:spPr>
          <a:xfrm>
            <a:off x="4644008" y="1916832"/>
            <a:ext cx="720080" cy="864096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graphicFrame>
        <p:nvGraphicFramePr>
          <p:cNvPr id="11" name="Objek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50329092"/>
              </p:ext>
            </p:extLst>
          </p:nvPr>
        </p:nvGraphicFramePr>
        <p:xfrm>
          <a:off x="967421" y="2924944"/>
          <a:ext cx="508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267" name="Rovnice" r:id="rId5" imgW="507960" imgH="291960" progId="Equation.3">
                  <p:embed/>
                </p:oleObj>
              </mc:Choice>
              <mc:Fallback>
                <p:oleObj name="Rovnice" r:id="rId5" imgW="507960" imgH="29196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967421" y="2924944"/>
                        <a:ext cx="508000" cy="292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ovéPole 11"/>
          <p:cNvSpPr txBox="1"/>
          <p:nvPr/>
        </p:nvSpPr>
        <p:spPr>
          <a:xfrm>
            <a:off x="1455867" y="2924944"/>
            <a:ext cx="282487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600"/>
              <a:t>- náboje přiřazené atomům </a:t>
            </a:r>
            <a:r>
              <a:rPr lang="cs-CZ" sz="1600" i="1"/>
              <a:t>k</a:t>
            </a:r>
            <a:r>
              <a:rPr lang="cs-CZ" sz="1600"/>
              <a:t> a </a:t>
            </a:r>
            <a:r>
              <a:rPr lang="cs-CZ" sz="1600" i="1"/>
              <a:t>l</a:t>
            </a:r>
            <a:endParaRPr lang="cs-CZ" sz="1600"/>
          </a:p>
        </p:txBody>
      </p:sp>
      <p:graphicFrame>
        <p:nvGraphicFramePr>
          <p:cNvPr id="13" name="Objek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06491486"/>
              </p:ext>
            </p:extLst>
          </p:nvPr>
        </p:nvGraphicFramePr>
        <p:xfrm>
          <a:off x="971600" y="3263498"/>
          <a:ext cx="228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268" name="Rovnice" r:id="rId7" imgW="228600" imgH="291960" progId="Equation.3">
                  <p:embed/>
                </p:oleObj>
              </mc:Choice>
              <mc:Fallback>
                <p:oleObj name="Rovnice" r:id="rId7" imgW="228600" imgH="29196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971600" y="3263498"/>
                        <a:ext cx="228600" cy="292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TextovéPole 13"/>
          <p:cNvSpPr txBox="1"/>
          <p:nvPr/>
        </p:nvSpPr>
        <p:spPr>
          <a:xfrm>
            <a:off x="1187624" y="3267799"/>
            <a:ext cx="256512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600"/>
              <a:t>- vzdálenost mezi atomy </a:t>
            </a:r>
            <a:r>
              <a:rPr lang="cs-CZ" sz="1600" i="1"/>
              <a:t>k</a:t>
            </a:r>
            <a:r>
              <a:rPr lang="cs-CZ" sz="1600"/>
              <a:t> a </a:t>
            </a:r>
            <a:r>
              <a:rPr lang="cs-CZ" sz="1600" i="1"/>
              <a:t>l</a:t>
            </a:r>
            <a:endParaRPr lang="cs-CZ" sz="1600"/>
          </a:p>
        </p:txBody>
      </p:sp>
      <p:graphicFrame>
        <p:nvGraphicFramePr>
          <p:cNvPr id="15" name="Objek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68863288"/>
              </p:ext>
            </p:extLst>
          </p:nvPr>
        </p:nvGraphicFramePr>
        <p:xfrm>
          <a:off x="951073" y="3606353"/>
          <a:ext cx="228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269" name="Rovnice" r:id="rId9" imgW="228600" imgH="291960" progId="Equation.3">
                  <p:embed/>
                </p:oleObj>
              </mc:Choice>
              <mc:Fallback>
                <p:oleObj name="Rovnice" r:id="rId9" imgW="228600" imgH="29196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951073" y="3606353"/>
                        <a:ext cx="228600" cy="292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TextovéPole 15"/>
          <p:cNvSpPr txBox="1"/>
          <p:nvPr/>
        </p:nvSpPr>
        <p:spPr>
          <a:xfrm>
            <a:off x="1208809" y="3606353"/>
            <a:ext cx="296940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600"/>
              <a:t>- konstanta, tzv. permitivita vakua</a:t>
            </a:r>
          </a:p>
        </p:txBody>
      </p:sp>
      <p:graphicFrame>
        <p:nvGraphicFramePr>
          <p:cNvPr id="18" name="Objek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92464587"/>
              </p:ext>
            </p:extLst>
          </p:nvPr>
        </p:nvGraphicFramePr>
        <p:xfrm>
          <a:off x="1102581" y="4437112"/>
          <a:ext cx="280670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270" name="Rovnice" r:id="rId11" imgW="2806560" imgH="672840" progId="Equation.3">
                  <p:embed/>
                </p:oleObj>
              </mc:Choice>
              <mc:Fallback>
                <p:oleObj name="Rovnice" r:id="rId11" imgW="2806560" imgH="67284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1102581" y="4437112"/>
                        <a:ext cx="2806700" cy="673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TextovéPole 18"/>
          <p:cNvSpPr txBox="1"/>
          <p:nvPr/>
        </p:nvSpPr>
        <p:spPr>
          <a:xfrm>
            <a:off x="971600" y="4005064"/>
            <a:ext cx="153433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600"/>
              <a:t>Síla mezi atomy</a:t>
            </a:r>
          </a:p>
        </p:txBody>
      </p:sp>
      <p:sp>
        <p:nvSpPr>
          <p:cNvPr id="20" name="TextovéPole 19"/>
          <p:cNvSpPr txBox="1"/>
          <p:nvPr/>
        </p:nvSpPr>
        <p:spPr>
          <a:xfrm>
            <a:off x="971600" y="5157192"/>
            <a:ext cx="449193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600"/>
              <a:t>je přímo úměrná součinu nábojů a nepřímo úměrná</a:t>
            </a:r>
          </a:p>
          <a:p>
            <a:r>
              <a:rPr lang="cs-CZ" sz="1600"/>
              <a:t>čtverci vzdálenosti: </a:t>
            </a:r>
            <a:r>
              <a:rPr lang="cs-CZ" sz="1600">
                <a:solidFill>
                  <a:srgbClr val="0000FF"/>
                </a:solidFill>
              </a:rPr>
              <a:t>Coulombův zákon</a:t>
            </a:r>
          </a:p>
        </p:txBody>
      </p:sp>
      <p:sp>
        <p:nvSpPr>
          <p:cNvPr id="22" name="TextovéPole 21"/>
          <p:cNvSpPr txBox="1"/>
          <p:nvPr/>
        </p:nvSpPr>
        <p:spPr>
          <a:xfrm>
            <a:off x="5724128" y="4518285"/>
            <a:ext cx="290637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200"/>
              <a:t>Přibližujeme-li náboje opačného znaménka,</a:t>
            </a:r>
          </a:p>
          <a:p>
            <a:r>
              <a:rPr lang="cs-CZ" sz="1200"/>
              <a:t>energie neomezeně klesá.</a:t>
            </a:r>
          </a:p>
          <a:p>
            <a:r>
              <a:rPr lang="cs-CZ" sz="1200"/>
              <a:t>Atomy by splynuly, nebýt LJ interakcí.</a:t>
            </a:r>
          </a:p>
        </p:txBody>
      </p:sp>
      <p:pic>
        <p:nvPicPr>
          <p:cNvPr id="23" name="Picture 22">
            <a:extLst>
              <a:ext uri="{FF2B5EF4-FFF2-40B4-BE49-F238E27FC236}">
                <a16:creationId xmlns:a16="http://schemas.microsoft.com/office/drawing/2014/main" id="{A53006AD-39D2-43AD-A6E5-CA0D746E7A0E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0461" y="6291832"/>
            <a:ext cx="1227411" cy="429442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E6C40366-08C5-49F3-A731-FEB18942461A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24128" y="2924944"/>
            <a:ext cx="2565126" cy="1526318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70E6DA8C-2EBB-42C6-9F13-E810B5EDE800}"/>
              </a:ext>
            </a:extLst>
          </p:cNvPr>
          <p:cNvSpPr txBox="1"/>
          <p:nvPr/>
        </p:nvSpPr>
        <p:spPr>
          <a:xfrm>
            <a:off x="6883095" y="2616874"/>
            <a:ext cx="145616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/>
              <a:t>Zdroj</a:t>
            </a:r>
            <a:r>
              <a:rPr lang="en-US" sz="1200" dirty="0"/>
              <a:t>: compadre.org</a:t>
            </a:r>
            <a:endParaRPr lang="en-GB" sz="1200" dirty="0"/>
          </a:p>
        </p:txBody>
      </p:sp>
    </p:spTree>
    <p:extLst>
      <p:ext uri="{BB962C8B-B14F-4D97-AF65-F5344CB8AC3E}">
        <p14:creationId xmlns:p14="http://schemas.microsoft.com/office/powerpoint/2010/main" val="246874144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400">
                <a:solidFill>
                  <a:srgbClr val="FF0000"/>
                </a:solidFill>
              </a:rPr>
              <a:t>Lennard-Jonesova (LJ) interakce</a:t>
            </a:r>
          </a:p>
        </p:txBody>
      </p:sp>
      <p:grpSp>
        <p:nvGrpSpPr>
          <p:cNvPr id="8" name="Skupina 7"/>
          <p:cNvGrpSpPr/>
          <p:nvPr/>
        </p:nvGrpSpPr>
        <p:grpSpPr>
          <a:xfrm>
            <a:off x="755576" y="1484784"/>
            <a:ext cx="4597400" cy="914400"/>
            <a:chOff x="971600" y="1628800"/>
            <a:chExt cx="4597400" cy="914400"/>
          </a:xfrm>
        </p:grpSpPr>
        <p:graphicFrame>
          <p:nvGraphicFramePr>
            <p:cNvPr id="6" name="Objekt 5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4223656106"/>
                </p:ext>
              </p:extLst>
            </p:nvPr>
          </p:nvGraphicFramePr>
          <p:xfrm>
            <a:off x="971600" y="1628800"/>
            <a:ext cx="4597400" cy="9144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4021" name="Rovnice" r:id="rId3" imgW="4597200" imgH="914400" progId="Equation.3">
                    <p:embed/>
                  </p:oleObj>
                </mc:Choice>
                <mc:Fallback>
                  <p:oleObj name="Rovnice" r:id="rId3" imgW="4597200" imgH="91440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971600" y="1628800"/>
                          <a:ext cx="4597400" cy="9144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3" name="Obdélník 2"/>
            <p:cNvSpPr/>
            <p:nvPr/>
          </p:nvSpPr>
          <p:spPr>
            <a:xfrm>
              <a:off x="2411760" y="1628800"/>
              <a:ext cx="2088232" cy="864096"/>
            </a:xfrm>
            <a:prstGeom prst="rect">
              <a:avLst/>
            </a:prstGeom>
            <a:noFill/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sp>
        <p:nvSpPr>
          <p:cNvPr id="18" name="TextovéPole 17"/>
          <p:cNvSpPr txBox="1"/>
          <p:nvPr/>
        </p:nvSpPr>
        <p:spPr>
          <a:xfrm>
            <a:off x="4440033" y="2697594"/>
            <a:ext cx="3964162" cy="3046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600" dirty="0"/>
              <a:t>Výsledná interakce je součtem</a:t>
            </a:r>
          </a:p>
          <a:p>
            <a:r>
              <a:rPr lang="cs-CZ" sz="1600" dirty="0" err="1"/>
              <a:t>pritažlivých</a:t>
            </a:r>
            <a:r>
              <a:rPr lang="cs-CZ" sz="1600" dirty="0"/>
              <a:t> a odpudivých sil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600" dirty="0"/>
              <a:t>Přitažlivá síla (van der </a:t>
            </a:r>
            <a:r>
              <a:rPr lang="cs-CZ" sz="1600" dirty="0" err="1"/>
              <a:t>Waalsova</a:t>
            </a:r>
            <a:r>
              <a:rPr lang="cs-CZ" sz="1600" dirty="0"/>
              <a:t>, též</a:t>
            </a:r>
          </a:p>
          <a:p>
            <a:r>
              <a:rPr lang="cs-CZ" sz="1600" dirty="0"/>
              <a:t>Londonova dispersní síla) vzniká krátkodobou</a:t>
            </a:r>
          </a:p>
          <a:p>
            <a:r>
              <a:rPr lang="cs-CZ" sz="1600" dirty="0"/>
              <a:t>vzájemnou polarizací atomů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600" dirty="0"/>
              <a:t>Odpudivá síla je výsledkem Pauliho</a:t>
            </a:r>
          </a:p>
          <a:p>
            <a:r>
              <a:rPr lang="cs-CZ" sz="1600" dirty="0"/>
              <a:t>vylučovacího principu (překrytí orbitalů)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600" dirty="0"/>
              <a:t>LJ tvar potenciální energie („LJ potenciál“)</a:t>
            </a:r>
          </a:p>
          <a:p>
            <a:r>
              <a:rPr lang="cs-CZ" sz="1600" dirty="0"/>
              <a:t>je matematicky jednoduchou aproximací</a:t>
            </a:r>
          </a:p>
          <a:p>
            <a:r>
              <a:rPr lang="cs-CZ" sz="1600" dirty="0"/>
              <a:t>skutečné interakce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600" dirty="0"/>
              <a:t>Šestá mocnina má fyzikální opodstatnění</a:t>
            </a:r>
          </a:p>
          <a:p>
            <a:r>
              <a:rPr lang="cs-CZ" sz="1600" dirty="0"/>
              <a:t>(v jisté aproximaci), dvanáctá nikoli</a:t>
            </a: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76256" y="433630"/>
            <a:ext cx="864096" cy="1336608"/>
          </a:xfrm>
          <a:prstGeom prst="rect">
            <a:avLst/>
          </a:prstGeom>
        </p:spPr>
      </p:pic>
      <p:sp>
        <p:nvSpPr>
          <p:cNvPr id="10" name="TextovéPole 9"/>
          <p:cNvSpPr txBox="1"/>
          <p:nvPr/>
        </p:nvSpPr>
        <p:spPr>
          <a:xfrm>
            <a:off x="6253464" y="1770238"/>
            <a:ext cx="210968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200"/>
              <a:t>Sir John Edward Lennard-Jones</a:t>
            </a:r>
          </a:p>
          <a:p>
            <a:pPr algn="ctr"/>
            <a:r>
              <a:rPr lang="cs-CZ" sz="1200"/>
              <a:t>1894-1954</a:t>
            </a:r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E3A98788-2F2C-4AC3-9AEF-1044CB20326A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0461" y="6291832"/>
            <a:ext cx="1227411" cy="429442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8450149F-449E-4A52-AD84-F19710B6D3E4}"/>
              </a:ext>
            </a:extLst>
          </p:cNvPr>
          <p:cNvSpPr txBox="1"/>
          <p:nvPr/>
        </p:nvSpPr>
        <p:spPr>
          <a:xfrm>
            <a:off x="6793136" y="2150344"/>
            <a:ext cx="120513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/>
              <a:t>Zdroj</a:t>
            </a:r>
            <a:r>
              <a:rPr lang="en-US" sz="1200" dirty="0"/>
              <a:t>: Wikipedia</a:t>
            </a:r>
            <a:endParaRPr lang="en-GB" sz="1200" dirty="0"/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3181C978-AE0D-4F0B-A68E-97A590BB31E1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2785357"/>
            <a:ext cx="3382110" cy="2540019"/>
          </a:xfrm>
          <a:prstGeom prst="rect">
            <a:avLst/>
          </a:prstGeom>
        </p:spPr>
      </p:pic>
      <p:sp>
        <p:nvSpPr>
          <p:cNvPr id="23" name="TextBox 22">
            <a:extLst>
              <a:ext uri="{FF2B5EF4-FFF2-40B4-BE49-F238E27FC236}">
                <a16:creationId xmlns:a16="http://schemas.microsoft.com/office/drawing/2014/main" id="{2C921304-3B5C-43E8-8BED-89AA4F0EE27E}"/>
              </a:ext>
            </a:extLst>
          </p:cNvPr>
          <p:cNvSpPr txBox="1"/>
          <p:nvPr/>
        </p:nvSpPr>
        <p:spPr>
          <a:xfrm>
            <a:off x="683568" y="5405652"/>
            <a:ext cx="197432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/>
              <a:t>Zdroj</a:t>
            </a:r>
            <a:r>
              <a:rPr lang="en-US" sz="1200" dirty="0"/>
              <a:t>: polymerdatabase.com</a:t>
            </a:r>
            <a:endParaRPr lang="en-GB" sz="1200" dirty="0"/>
          </a:p>
        </p:txBody>
      </p:sp>
    </p:spTree>
    <p:extLst>
      <p:ext uri="{BB962C8B-B14F-4D97-AF65-F5344CB8AC3E}">
        <p14:creationId xmlns:p14="http://schemas.microsoft.com/office/powerpoint/2010/main" val="121371054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400">
                <a:solidFill>
                  <a:srgbClr val="FF0000"/>
                </a:solidFill>
              </a:rPr>
              <a:t>Atomy a atomové typy</a:t>
            </a:r>
          </a:p>
        </p:txBody>
      </p:sp>
      <p:sp>
        <p:nvSpPr>
          <p:cNvPr id="6" name="TextovéPole 5"/>
          <p:cNvSpPr txBox="1"/>
          <p:nvPr/>
        </p:nvSpPr>
        <p:spPr>
          <a:xfrm>
            <a:off x="1043608" y="1340768"/>
            <a:ext cx="7728847" cy="206210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600"/>
              <a:t>Parametry silového pole (délky vazeb, silové konstanty, ...) jsou</a:t>
            </a:r>
          </a:p>
          <a:p>
            <a:r>
              <a:rPr lang="cs-CZ" sz="1600"/>
              <a:t>obecně různé pro různé druhy atomů a vazeb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600"/>
              <a:t>Rozlišení podle chemické identity atomu (C, H, O, ...) je příliš hrubé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600"/>
              <a:t>Proto je pro každý atom (C, H, O, ...) zavedeno ještě několik atomových typů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600"/>
              <a:t>Typy rozlišují druh vazby (jednoduchá, dvojná, ...) a navázané atomy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600"/>
              <a:t>Např. uhlík v C=O je jiný typ než uhlík v C=C atp.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600"/>
              <a:t>Všechny parametry pro všechny atomové typy jsou uloženy v jednom datovém souboru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600"/>
              <a:t>Z něj se vybírají parametry relevantní pro danou simulaci</a:t>
            </a:r>
          </a:p>
        </p:txBody>
      </p:sp>
      <p:sp>
        <p:nvSpPr>
          <p:cNvPr id="8" name="Obdélník 7"/>
          <p:cNvSpPr/>
          <p:nvPr/>
        </p:nvSpPr>
        <p:spPr>
          <a:xfrm>
            <a:off x="1187624" y="3501008"/>
            <a:ext cx="5328592" cy="156966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cs-CZ" sz="1200"/>
              <a:t>PARM99 for DNA,RNA,AA, organic molecules, TIP3P wat. Polariz.&amp; LP incl.02/04/99</a:t>
            </a:r>
            <a:br>
              <a:rPr lang="cs-CZ" sz="1200"/>
            </a:br>
            <a:r>
              <a:rPr lang="cs-CZ" sz="1200"/>
              <a:t>C  12.01         0.616  !            sp2 C carbonyl group </a:t>
            </a:r>
            <a:br>
              <a:rPr lang="cs-CZ" sz="1200"/>
            </a:br>
            <a:r>
              <a:rPr lang="cs-CZ" sz="1200"/>
              <a:t>CA 12.01         0.360               sp2 C pure aromatic (benzene)</a:t>
            </a:r>
            <a:br>
              <a:rPr lang="cs-CZ" sz="1200"/>
            </a:br>
            <a:r>
              <a:rPr lang="cs-CZ" sz="1200"/>
              <a:t>CB 12.01         0.360               sp2 aromatic C, 5&amp;6 membered ring junction</a:t>
            </a:r>
            <a:br>
              <a:rPr lang="cs-CZ" sz="1200"/>
            </a:br>
            <a:r>
              <a:rPr lang="cs-CZ" sz="1200"/>
              <a:t>CC 12.01         0.360               sp2 aromatic C, 5 memb. ring HIS</a:t>
            </a:r>
            <a:br>
              <a:rPr lang="cs-CZ" sz="1200"/>
            </a:br>
            <a:r>
              <a:rPr lang="cs-CZ" sz="1200"/>
              <a:t>CD 12.01         0.360               sp2 C atom in the middle of: C=CD-CD=C</a:t>
            </a:r>
            <a:br>
              <a:rPr lang="cs-CZ" sz="1200"/>
            </a:br>
            <a:r>
              <a:rPr lang="cs-CZ" sz="1200"/>
              <a:t>CK 12.01         0.360               sp2 C 5 memb.ring in purines</a:t>
            </a:r>
            <a:br>
              <a:rPr lang="cs-CZ" sz="1200"/>
            </a:br>
            <a:r>
              <a:rPr lang="cs-CZ" sz="1200"/>
              <a:t>CM 12.01         0.360               sp2 C  pyrimidines in pos. 5 &amp; 6</a:t>
            </a:r>
          </a:p>
        </p:txBody>
      </p:sp>
      <p:sp>
        <p:nvSpPr>
          <p:cNvPr id="10" name="Obdélník 9"/>
          <p:cNvSpPr/>
          <p:nvPr/>
        </p:nvSpPr>
        <p:spPr>
          <a:xfrm>
            <a:off x="1187624" y="5092161"/>
            <a:ext cx="5328592" cy="64633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cs-CZ" sz="1200"/>
              <a:t>C -C   310.0    1.525       Junmei et al, 1999</a:t>
            </a:r>
            <a:br>
              <a:rPr lang="cs-CZ" sz="1200"/>
            </a:br>
            <a:r>
              <a:rPr lang="cs-CZ" sz="1200"/>
              <a:t>C -CA  469.0    1.409       JCC,7,(1986),230</a:t>
            </a:r>
            <a:br>
              <a:rPr lang="cs-CZ" sz="1200"/>
            </a:br>
            <a:r>
              <a:rPr lang="cs-CZ" sz="1200"/>
              <a:t>C -CB  447.0    1.419       JCC,7,(1986),230; GUA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33D3BC6C-2DE1-4243-95D1-49CA29A14C9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0461" y="6291832"/>
            <a:ext cx="1227411" cy="4294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528990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400">
                <a:solidFill>
                  <a:srgbClr val="FF0000"/>
                </a:solidFill>
              </a:rPr>
              <a:t>Molekulová dynamika (MD) - shrnutí</a:t>
            </a:r>
          </a:p>
        </p:txBody>
      </p:sp>
      <p:grpSp>
        <p:nvGrpSpPr>
          <p:cNvPr id="10" name="Skupina 9"/>
          <p:cNvGrpSpPr/>
          <p:nvPr/>
        </p:nvGrpSpPr>
        <p:grpSpPr>
          <a:xfrm>
            <a:off x="7305815" y="1715249"/>
            <a:ext cx="1296747" cy="302627"/>
            <a:chOff x="5396773" y="1783542"/>
            <a:chExt cx="1296747" cy="302627"/>
          </a:xfrm>
        </p:grpSpPr>
        <p:graphicFrame>
          <p:nvGraphicFramePr>
            <p:cNvPr id="7" name="Objekt 6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05877438"/>
                </p:ext>
              </p:extLst>
            </p:nvPr>
          </p:nvGraphicFramePr>
          <p:xfrm>
            <a:off x="5652120" y="1819469"/>
            <a:ext cx="1041400" cy="2667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3569" name="Rovnice" r:id="rId3" imgW="1041120" imgH="266400" progId="Equation.3">
                    <p:embed/>
                  </p:oleObj>
                </mc:Choice>
                <mc:Fallback>
                  <p:oleObj name="Rovnice" r:id="rId3" imgW="1041120" imgH="266400" progId="Equation.3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5652120" y="1819469"/>
                          <a:ext cx="1041400" cy="2667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8" name="Objekt 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790637255"/>
                </p:ext>
              </p:extLst>
            </p:nvPr>
          </p:nvGraphicFramePr>
          <p:xfrm>
            <a:off x="5396773" y="1783542"/>
            <a:ext cx="228600" cy="2921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3570" name="Rovnice" r:id="rId5" imgW="228600" imgH="291960" progId="Equation.3">
                    <p:embed/>
                  </p:oleObj>
                </mc:Choice>
                <mc:Fallback>
                  <p:oleObj name="Rovnice" r:id="rId5" imgW="228600" imgH="291960" progId="Equation.3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6"/>
                        <a:stretch>
                          <a:fillRect/>
                        </a:stretch>
                      </p:blipFill>
                      <p:spPr>
                        <a:xfrm>
                          <a:off x="5396773" y="1783542"/>
                          <a:ext cx="228600" cy="2921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9" name="TextovéPole 8"/>
          <p:cNvSpPr txBox="1"/>
          <p:nvPr/>
        </p:nvSpPr>
        <p:spPr>
          <a:xfrm>
            <a:off x="1228619" y="1679322"/>
            <a:ext cx="606640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600"/>
              <a:t>Jejich polohu (konfiguraci, konformaci) určuje 3</a:t>
            </a:r>
            <a:r>
              <a:rPr lang="cs-CZ" sz="1600" i="1"/>
              <a:t>N</a:t>
            </a:r>
            <a:r>
              <a:rPr lang="cs-CZ" sz="1600"/>
              <a:t> kartézských souřadnic</a:t>
            </a:r>
          </a:p>
        </p:txBody>
      </p:sp>
      <p:sp>
        <p:nvSpPr>
          <p:cNvPr id="12" name="TextovéPole 11"/>
          <p:cNvSpPr txBox="1"/>
          <p:nvPr/>
        </p:nvSpPr>
        <p:spPr>
          <a:xfrm>
            <a:off x="1228619" y="2046839"/>
            <a:ext cx="111049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600"/>
              <a:t>Hmotnosti </a:t>
            </a:r>
          </a:p>
        </p:txBody>
      </p:sp>
      <p:graphicFrame>
        <p:nvGraphicFramePr>
          <p:cNvPr id="13" name="Objek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55719627"/>
              </p:ext>
            </p:extLst>
          </p:nvPr>
        </p:nvGraphicFramePr>
        <p:xfrm>
          <a:off x="2339116" y="2093293"/>
          <a:ext cx="254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571" name="Rovnice" r:id="rId7" imgW="253800" imgH="291960" progId="Equation.3">
                  <p:embed/>
                </p:oleObj>
              </mc:Choice>
              <mc:Fallback>
                <p:oleObj name="Rovnice" r:id="rId7" imgW="253800" imgH="29196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2339116" y="2093293"/>
                        <a:ext cx="254000" cy="292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TextovéPole 13"/>
          <p:cNvSpPr txBox="1"/>
          <p:nvPr/>
        </p:nvSpPr>
        <p:spPr>
          <a:xfrm>
            <a:off x="2699792" y="2046839"/>
            <a:ext cx="464954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600"/>
              <a:t>(vždy po třech stejné – </a:t>
            </a:r>
            <a:r>
              <a:rPr lang="en-US" sz="1600"/>
              <a:t>jsou to </a:t>
            </a:r>
            <a:r>
              <a:rPr lang="cs-CZ" sz="1600"/>
              <a:t>hmotnost</a:t>
            </a:r>
            <a:r>
              <a:rPr lang="en-US" sz="1600"/>
              <a:t>i</a:t>
            </a:r>
            <a:r>
              <a:rPr lang="cs-CZ" sz="1600"/>
              <a:t> téže částice)</a:t>
            </a:r>
          </a:p>
        </p:txBody>
      </p:sp>
      <p:sp>
        <p:nvSpPr>
          <p:cNvPr id="15" name="TextovéPole 14"/>
          <p:cNvSpPr txBox="1"/>
          <p:nvPr/>
        </p:nvSpPr>
        <p:spPr>
          <a:xfrm>
            <a:off x="1228619" y="2492896"/>
            <a:ext cx="461042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600"/>
              <a:t>Interakci mezi částicemi popisuje potenciální energie</a:t>
            </a:r>
          </a:p>
        </p:txBody>
      </p:sp>
      <p:graphicFrame>
        <p:nvGraphicFramePr>
          <p:cNvPr id="16" name="Objek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76302715"/>
              </p:ext>
            </p:extLst>
          </p:nvPr>
        </p:nvGraphicFramePr>
        <p:xfrm>
          <a:off x="5724128" y="2519269"/>
          <a:ext cx="1143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572" name="Rovnice" r:id="rId9" imgW="1143000" imgH="291960" progId="Equation.3">
                  <p:embed/>
                </p:oleObj>
              </mc:Choice>
              <mc:Fallback>
                <p:oleObj name="Rovnice" r:id="rId9" imgW="1143000" imgH="29196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5724128" y="2519269"/>
                        <a:ext cx="1143000" cy="292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TextovéPole 16"/>
          <p:cNvSpPr txBox="1"/>
          <p:nvPr/>
        </p:nvSpPr>
        <p:spPr>
          <a:xfrm>
            <a:off x="1218037" y="3140968"/>
            <a:ext cx="51969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600"/>
              <a:t>Síly:</a:t>
            </a:r>
          </a:p>
        </p:txBody>
      </p:sp>
      <p:graphicFrame>
        <p:nvGraphicFramePr>
          <p:cNvPr id="18" name="Objek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96188694"/>
              </p:ext>
            </p:extLst>
          </p:nvPr>
        </p:nvGraphicFramePr>
        <p:xfrm>
          <a:off x="1783867" y="3068960"/>
          <a:ext cx="2794000" cy="585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573" name="Rovnice" r:id="rId11" imgW="2793960" imgH="609480" progId="Equation.3">
                  <p:embed/>
                </p:oleObj>
              </mc:Choice>
              <mc:Fallback>
                <p:oleObj name="Rovnice" r:id="rId11" imgW="2793960" imgH="60948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1783867" y="3068960"/>
                        <a:ext cx="2794000" cy="5857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TextovéPole 18"/>
          <p:cNvSpPr txBox="1"/>
          <p:nvPr/>
        </p:nvSpPr>
        <p:spPr>
          <a:xfrm>
            <a:off x="1228619" y="3717032"/>
            <a:ext cx="265867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600"/>
              <a:t>Newtonovy pohybové rovnice</a:t>
            </a:r>
          </a:p>
        </p:txBody>
      </p:sp>
      <p:sp>
        <p:nvSpPr>
          <p:cNvPr id="6" name="TextovéPole 5"/>
          <p:cNvSpPr txBox="1"/>
          <p:nvPr/>
        </p:nvSpPr>
        <p:spPr>
          <a:xfrm>
            <a:off x="1228619" y="1337841"/>
            <a:ext cx="603575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600">
                <a:solidFill>
                  <a:srgbClr val="0000FF"/>
                </a:solidFill>
              </a:rPr>
              <a:t>Systém</a:t>
            </a:r>
            <a:r>
              <a:rPr lang="cs-CZ" sz="1600"/>
              <a:t> (tj. jedna nebo více molekul) obsahuje celkem </a:t>
            </a:r>
            <a:r>
              <a:rPr lang="cs-CZ" sz="1600" i="1"/>
              <a:t>N</a:t>
            </a:r>
            <a:r>
              <a:rPr lang="cs-CZ" sz="1600"/>
              <a:t> částic (atomů)</a:t>
            </a:r>
          </a:p>
        </p:txBody>
      </p:sp>
      <p:graphicFrame>
        <p:nvGraphicFramePr>
          <p:cNvPr id="20" name="Objek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26268137"/>
              </p:ext>
            </p:extLst>
          </p:nvPr>
        </p:nvGraphicFramePr>
        <p:xfrm>
          <a:off x="3386138" y="4379913"/>
          <a:ext cx="1752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574" name="Rovnice" r:id="rId13" imgW="1752480" imgH="291960" progId="Equation.3">
                  <p:embed/>
                </p:oleObj>
              </mc:Choice>
              <mc:Fallback>
                <p:oleObj name="Rovnice" r:id="rId13" imgW="1752480" imgH="29196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3386138" y="4379913"/>
                        <a:ext cx="1752600" cy="292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" name="Obdélník 27"/>
          <p:cNvSpPr/>
          <p:nvPr/>
        </p:nvSpPr>
        <p:spPr>
          <a:xfrm>
            <a:off x="3275856" y="4221088"/>
            <a:ext cx="1944216" cy="576064"/>
          </a:xfrm>
          <a:prstGeom prst="rect">
            <a:avLst/>
          </a:prstGeom>
          <a:noFill/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9" name="TextovéPole 28"/>
          <p:cNvSpPr txBox="1"/>
          <p:nvPr/>
        </p:nvSpPr>
        <p:spPr>
          <a:xfrm>
            <a:off x="1228619" y="4941168"/>
            <a:ext cx="555613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600" i="1"/>
              <a:t>3N</a:t>
            </a:r>
            <a:r>
              <a:rPr lang="cs-CZ" sz="1600"/>
              <a:t> obyčejných diferenciálních rovnic pro </a:t>
            </a:r>
            <a:r>
              <a:rPr lang="cs-CZ" sz="1600" i="1"/>
              <a:t>3N</a:t>
            </a:r>
            <a:r>
              <a:rPr lang="cs-CZ" sz="1600"/>
              <a:t> neznámých funkcí</a:t>
            </a:r>
          </a:p>
        </p:txBody>
      </p:sp>
      <p:graphicFrame>
        <p:nvGraphicFramePr>
          <p:cNvPr id="32" name="Objekt 3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64316738"/>
              </p:ext>
            </p:extLst>
          </p:nvPr>
        </p:nvGraphicFramePr>
        <p:xfrm>
          <a:off x="6556155" y="4964395"/>
          <a:ext cx="457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575" name="Rovnice" r:id="rId15" imgW="457200" imgH="291960" progId="Equation.3">
                  <p:embed/>
                </p:oleObj>
              </mc:Choice>
              <mc:Fallback>
                <p:oleObj name="Rovnice" r:id="rId15" imgW="457200" imgH="291960" progId="Equation.3">
                  <p:embed/>
                  <p:pic>
                    <p:nvPicPr>
                      <p:cNvPr id="0" name="Objek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56155" y="4964395"/>
                        <a:ext cx="457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" name="Objekt 3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61796765"/>
              </p:ext>
            </p:extLst>
          </p:nvPr>
        </p:nvGraphicFramePr>
        <p:xfrm>
          <a:off x="7020272" y="4977095"/>
          <a:ext cx="10414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576" name="Rovnice" r:id="rId17" imgW="1041120" imgH="266400" progId="Equation.3">
                  <p:embed/>
                </p:oleObj>
              </mc:Choice>
              <mc:Fallback>
                <p:oleObj name="Rovnice" r:id="rId17" imgW="1041120" imgH="2664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7020272" y="4977095"/>
                        <a:ext cx="1041400" cy="266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" name="TextovéPole 33"/>
          <p:cNvSpPr txBox="1"/>
          <p:nvPr/>
        </p:nvSpPr>
        <p:spPr>
          <a:xfrm>
            <a:off x="1228619" y="5292497"/>
            <a:ext cx="593906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600"/>
              <a:t>Po vyřešení rovnic dostáváme výsledek molekulové dynamiky </a:t>
            </a:r>
          </a:p>
          <a:p>
            <a:r>
              <a:rPr lang="cs-CZ" sz="1600"/>
              <a:t>– souřadnice částic jako funkce času (ty tvoří tzv. </a:t>
            </a:r>
            <a:r>
              <a:rPr lang="cs-CZ" sz="1600">
                <a:solidFill>
                  <a:srgbClr val="0000FF"/>
                </a:solidFill>
              </a:rPr>
              <a:t>trajektorii </a:t>
            </a:r>
            <a:r>
              <a:rPr lang="cs-CZ" sz="1600"/>
              <a:t>systému)</a:t>
            </a:r>
          </a:p>
        </p:txBody>
      </p:sp>
      <p:sp>
        <p:nvSpPr>
          <p:cNvPr id="35" name="TextovéPole 34"/>
          <p:cNvSpPr txBox="1"/>
          <p:nvPr/>
        </p:nvSpPr>
        <p:spPr>
          <a:xfrm>
            <a:off x="4610505" y="3150907"/>
            <a:ext cx="348608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600"/>
              <a:t>- vypočtou se analyticky (tj. jako vzorce)</a:t>
            </a:r>
          </a:p>
        </p:txBody>
      </p:sp>
      <p:pic>
        <p:nvPicPr>
          <p:cNvPr id="25" name="Picture 24">
            <a:extLst>
              <a:ext uri="{FF2B5EF4-FFF2-40B4-BE49-F238E27FC236}">
                <a16:creationId xmlns:a16="http://schemas.microsoft.com/office/drawing/2014/main" id="{5F5BF6D4-4EBE-4EAE-827E-2F7CF17C290A}"/>
              </a:ext>
            </a:extLst>
          </p:cNvPr>
          <p:cNvPicPr>
            <a:picLocks noChangeAspect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0461" y="6291832"/>
            <a:ext cx="1227411" cy="4294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58620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400">
                <a:solidFill>
                  <a:srgbClr val="FF0000"/>
                </a:solidFill>
              </a:rPr>
              <a:t>Kvantová mechanika a molekulová dynamika</a:t>
            </a:r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10310" y="1772816"/>
            <a:ext cx="2153977" cy="3096342"/>
          </a:xfrm>
          <a:prstGeom prst="rect">
            <a:avLst/>
          </a:prstGeom>
        </p:spPr>
      </p:pic>
      <p:sp>
        <p:nvSpPr>
          <p:cNvPr id="7" name="TextovéPole 6"/>
          <p:cNvSpPr txBox="1"/>
          <p:nvPr/>
        </p:nvSpPr>
        <p:spPr>
          <a:xfrm>
            <a:off x="1330535" y="1268760"/>
            <a:ext cx="235949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err="1"/>
              <a:t>Kvantov</a:t>
            </a:r>
            <a:r>
              <a:rPr lang="cs-CZ" sz="1600"/>
              <a:t>á mechanika (QM</a:t>
            </a:r>
            <a:r>
              <a:rPr lang="cs-CZ" sz="1400"/>
              <a:t>)</a:t>
            </a:r>
          </a:p>
        </p:txBody>
      </p:sp>
      <p:sp>
        <p:nvSpPr>
          <p:cNvPr id="8" name="TextovéPole 7"/>
          <p:cNvSpPr txBox="1"/>
          <p:nvPr/>
        </p:nvSpPr>
        <p:spPr>
          <a:xfrm>
            <a:off x="4847438" y="1268760"/>
            <a:ext cx="247971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600"/>
              <a:t>Molekulová dynamika (MD)</a:t>
            </a:r>
          </a:p>
        </p:txBody>
      </p:sp>
      <p:sp>
        <p:nvSpPr>
          <p:cNvPr id="9" name="TextovéPole 8"/>
          <p:cNvSpPr txBox="1"/>
          <p:nvPr/>
        </p:nvSpPr>
        <p:spPr>
          <a:xfrm>
            <a:off x="1643184" y="4581128"/>
            <a:ext cx="173419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cs-CZ" sz="1600" dirty="0"/>
              <a:t>Atomová jádra</a:t>
            </a:r>
          </a:p>
          <a:p>
            <a:pPr algn="ctr"/>
            <a:r>
              <a:rPr lang="cs-CZ" sz="1600" dirty="0"/>
              <a:t>v oblaku elektronů</a:t>
            </a:r>
          </a:p>
          <a:p>
            <a:endParaRPr lang="cs-CZ" sz="1600" dirty="0"/>
          </a:p>
        </p:txBody>
      </p:sp>
      <p:graphicFrame>
        <p:nvGraphicFramePr>
          <p:cNvPr id="10" name="Objek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63186226"/>
              </p:ext>
            </p:extLst>
          </p:nvPr>
        </p:nvGraphicFramePr>
        <p:xfrm>
          <a:off x="1775764" y="5192320"/>
          <a:ext cx="1469033" cy="64982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58" name="Rovnice" r:id="rId4" imgW="1523880" imgH="672840" progId="Equation.3">
                  <p:embed/>
                </p:oleObj>
              </mc:Choice>
              <mc:Fallback>
                <p:oleObj name="Rovnice" r:id="rId4" imgW="1523880" imgH="67284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775764" y="5192320"/>
                        <a:ext cx="1469033" cy="64982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ovéPole 10"/>
          <p:cNvSpPr txBox="1"/>
          <p:nvPr/>
        </p:nvSpPr>
        <p:spPr>
          <a:xfrm>
            <a:off x="1643184" y="5896726"/>
            <a:ext cx="213340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600"/>
              <a:t>Schrödingerova rovnice</a:t>
            </a:r>
          </a:p>
        </p:txBody>
      </p:sp>
      <p:sp>
        <p:nvSpPr>
          <p:cNvPr id="12" name="TextovéPole 11"/>
          <p:cNvSpPr txBox="1"/>
          <p:nvPr/>
        </p:nvSpPr>
        <p:spPr>
          <a:xfrm>
            <a:off x="5040376" y="4932457"/>
            <a:ext cx="209384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cs-CZ" sz="1600"/>
              <a:t>Atomy – hmotné body</a:t>
            </a:r>
          </a:p>
          <a:p>
            <a:pPr algn="ctr"/>
            <a:r>
              <a:rPr lang="cs-CZ" sz="1600"/>
              <a:t>působící na sebe silami</a:t>
            </a:r>
          </a:p>
        </p:txBody>
      </p:sp>
      <p:graphicFrame>
        <p:nvGraphicFramePr>
          <p:cNvPr id="13" name="Objek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40133657"/>
              </p:ext>
            </p:extLst>
          </p:nvPr>
        </p:nvGraphicFramePr>
        <p:xfrm>
          <a:off x="5668197" y="5546473"/>
          <a:ext cx="838200" cy="25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59" name="Rovnice" r:id="rId6" imgW="838080" imgH="253800" progId="Equation.3">
                  <p:embed/>
                </p:oleObj>
              </mc:Choice>
              <mc:Fallback>
                <p:oleObj name="Rovnice" r:id="rId6" imgW="838080" imgH="2538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5668197" y="5546473"/>
                        <a:ext cx="838200" cy="254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TextovéPole 13"/>
          <p:cNvSpPr txBox="1"/>
          <p:nvPr/>
        </p:nvSpPr>
        <p:spPr>
          <a:xfrm>
            <a:off x="4847439" y="5896726"/>
            <a:ext cx="267374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600"/>
              <a:t>Newtonovy pohybové rovnice</a:t>
            </a: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366B0DA1-8E1E-45C3-930A-D62CEF9429F2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0461" y="6291832"/>
            <a:ext cx="1227411" cy="429442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C1B4B1DE-B57A-482C-AA21-427B112C3C8C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9632" y="1607314"/>
            <a:ext cx="2373625" cy="2746623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F9DAB941-64FC-4234-B9B1-336D8E3533B4}"/>
              </a:ext>
            </a:extLst>
          </p:cNvPr>
          <p:cNvSpPr txBox="1"/>
          <p:nvPr/>
        </p:nvSpPr>
        <p:spPr>
          <a:xfrm>
            <a:off x="657063" y="4355510"/>
            <a:ext cx="120513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/>
              <a:t>Zdroj</a:t>
            </a:r>
            <a:r>
              <a:rPr lang="en-US" sz="1200" dirty="0"/>
              <a:t>: Wikipedia</a:t>
            </a:r>
            <a:endParaRPr lang="en-GB" sz="1200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6CFAF4E2-0AC0-4E36-9292-3655F8CE4D58}"/>
              </a:ext>
            </a:extLst>
          </p:cNvPr>
          <p:cNvSpPr txBox="1"/>
          <p:nvPr/>
        </p:nvSpPr>
        <p:spPr>
          <a:xfrm>
            <a:off x="7174263" y="4426524"/>
            <a:ext cx="87382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/>
              <a:t>Zdroj</a:t>
            </a:r>
            <a:r>
              <a:rPr lang="en-US" sz="1200" dirty="0"/>
              <a:t>:</a:t>
            </a:r>
          </a:p>
          <a:p>
            <a:r>
              <a:rPr lang="en-US" sz="1200" dirty="0" err="1"/>
              <a:t>Vlast</a:t>
            </a:r>
            <a:r>
              <a:rPr lang="cs-CZ" sz="1200" dirty="0"/>
              <a:t>ní dílo</a:t>
            </a:r>
            <a:endParaRPr lang="en-GB" sz="1200" dirty="0"/>
          </a:p>
        </p:txBody>
      </p:sp>
    </p:spTree>
    <p:extLst>
      <p:ext uri="{BB962C8B-B14F-4D97-AF65-F5344CB8AC3E}">
        <p14:creationId xmlns:p14="http://schemas.microsoft.com/office/powerpoint/2010/main" val="28240519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>
                <a:solidFill>
                  <a:srgbClr val="FF0000"/>
                </a:solidFill>
              </a:rPr>
              <a:t>Newtonovsk</a:t>
            </a:r>
            <a:r>
              <a:rPr lang="cs-CZ" sz="2400">
                <a:solidFill>
                  <a:srgbClr val="FF0000"/>
                </a:solidFill>
              </a:rPr>
              <a:t>á dynamika jedné částice</a:t>
            </a:r>
          </a:p>
        </p:txBody>
      </p:sp>
      <p:sp>
        <p:nvSpPr>
          <p:cNvPr id="6" name="TextovéPole 5"/>
          <p:cNvSpPr txBox="1"/>
          <p:nvPr/>
        </p:nvSpPr>
        <p:spPr>
          <a:xfrm>
            <a:off x="1202378" y="1215839"/>
            <a:ext cx="173002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600"/>
              <a:t>Hmotnost částice: </a:t>
            </a:r>
          </a:p>
        </p:txBody>
      </p:sp>
      <p:graphicFrame>
        <p:nvGraphicFramePr>
          <p:cNvPr id="7" name="Objek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81687512"/>
              </p:ext>
            </p:extLst>
          </p:nvPr>
        </p:nvGraphicFramePr>
        <p:xfrm>
          <a:off x="2891304" y="1296653"/>
          <a:ext cx="215900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699" name="Rovnice" r:id="rId3" imgW="215640" imgH="177480" progId="Equation.3">
                  <p:embed/>
                </p:oleObj>
              </mc:Choice>
              <mc:Fallback>
                <p:oleObj name="Rovnice" r:id="rId3" imgW="215640" imgH="17748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891304" y="1296653"/>
                        <a:ext cx="215900" cy="177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ovéPole 7"/>
          <p:cNvSpPr txBox="1"/>
          <p:nvPr/>
        </p:nvSpPr>
        <p:spPr>
          <a:xfrm>
            <a:off x="1202378" y="1554393"/>
            <a:ext cx="215123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600"/>
              <a:t>Poloha částice – vektor:</a:t>
            </a:r>
          </a:p>
        </p:txBody>
      </p:sp>
      <p:graphicFrame>
        <p:nvGraphicFramePr>
          <p:cNvPr id="9" name="Objek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9520441"/>
              </p:ext>
            </p:extLst>
          </p:nvPr>
        </p:nvGraphicFramePr>
        <p:xfrm>
          <a:off x="3316754" y="1572878"/>
          <a:ext cx="1130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700" name="Rovnice" r:id="rId5" imgW="1130040" imgH="291960" progId="Equation.3">
                  <p:embed/>
                </p:oleObj>
              </mc:Choice>
              <mc:Fallback>
                <p:oleObj name="Rovnice" r:id="rId5" imgW="1130040" imgH="29196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316754" y="1572878"/>
                        <a:ext cx="1130300" cy="292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ovéPole 9"/>
          <p:cNvSpPr txBox="1"/>
          <p:nvPr/>
        </p:nvSpPr>
        <p:spPr>
          <a:xfrm>
            <a:off x="1202378" y="1888808"/>
            <a:ext cx="338669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600"/>
              <a:t>Rychlost – derivace polohy podle času:</a:t>
            </a:r>
          </a:p>
        </p:txBody>
      </p:sp>
      <p:graphicFrame>
        <p:nvGraphicFramePr>
          <p:cNvPr id="11" name="Objek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79293999"/>
              </p:ext>
            </p:extLst>
          </p:nvPr>
        </p:nvGraphicFramePr>
        <p:xfrm>
          <a:off x="4534572" y="1935262"/>
          <a:ext cx="3543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701" name="Rovnice" r:id="rId7" imgW="3543120" imgH="291960" progId="Equation.3">
                  <p:embed/>
                </p:oleObj>
              </mc:Choice>
              <mc:Fallback>
                <p:oleObj name="Rovnice" r:id="rId7" imgW="3543120" imgH="29196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4534572" y="1935262"/>
                        <a:ext cx="3543300" cy="292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ovéPole 11"/>
          <p:cNvSpPr txBox="1"/>
          <p:nvPr/>
        </p:nvSpPr>
        <p:spPr>
          <a:xfrm>
            <a:off x="1202378" y="2270698"/>
            <a:ext cx="361284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600"/>
              <a:t>Zrychlení – derivace rychlosti podle času:</a:t>
            </a:r>
          </a:p>
        </p:txBody>
      </p:sp>
      <p:graphicFrame>
        <p:nvGraphicFramePr>
          <p:cNvPr id="13" name="Objek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78435294"/>
              </p:ext>
            </p:extLst>
          </p:nvPr>
        </p:nvGraphicFramePr>
        <p:xfrm>
          <a:off x="4733326" y="2332025"/>
          <a:ext cx="8382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702" name="Rovnice" r:id="rId9" imgW="838080" imgH="215640" progId="Equation.3">
                  <p:embed/>
                </p:oleObj>
              </mc:Choice>
              <mc:Fallback>
                <p:oleObj name="Rovnice" r:id="rId9" imgW="838080" imgH="21564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4733326" y="2332025"/>
                        <a:ext cx="838200" cy="215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TextovéPole 13"/>
          <p:cNvSpPr txBox="1"/>
          <p:nvPr/>
        </p:nvSpPr>
        <p:spPr>
          <a:xfrm>
            <a:off x="1202378" y="2632045"/>
            <a:ext cx="93096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600"/>
              <a:t>Hybnost:</a:t>
            </a:r>
          </a:p>
        </p:txBody>
      </p:sp>
      <p:graphicFrame>
        <p:nvGraphicFramePr>
          <p:cNvPr id="15" name="Objek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57122343"/>
              </p:ext>
            </p:extLst>
          </p:nvPr>
        </p:nvGraphicFramePr>
        <p:xfrm>
          <a:off x="2162845" y="2731943"/>
          <a:ext cx="6731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703" name="Rovnice" r:id="rId11" imgW="672840" imgH="215640" progId="Equation.3">
                  <p:embed/>
                </p:oleObj>
              </mc:Choice>
              <mc:Fallback>
                <p:oleObj name="Rovnice" r:id="rId11" imgW="672840" imgH="21564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2162845" y="2731943"/>
                        <a:ext cx="673100" cy="215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TextovéPole 15"/>
          <p:cNvSpPr txBox="1"/>
          <p:nvPr/>
        </p:nvSpPr>
        <p:spPr>
          <a:xfrm>
            <a:off x="1202378" y="3336719"/>
            <a:ext cx="271978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600"/>
              <a:t>Newtonova pohybová rovnice:</a:t>
            </a:r>
          </a:p>
        </p:txBody>
      </p:sp>
      <p:sp>
        <p:nvSpPr>
          <p:cNvPr id="17" name="TextovéPole 16"/>
          <p:cNvSpPr txBox="1"/>
          <p:nvPr/>
        </p:nvSpPr>
        <p:spPr>
          <a:xfrm>
            <a:off x="1202378" y="2992122"/>
            <a:ext cx="206896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600"/>
              <a:t>Síla působící na částici:</a:t>
            </a:r>
          </a:p>
        </p:txBody>
      </p:sp>
      <p:graphicFrame>
        <p:nvGraphicFramePr>
          <p:cNvPr id="18" name="Objek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19875686"/>
              </p:ext>
            </p:extLst>
          </p:nvPr>
        </p:nvGraphicFramePr>
        <p:xfrm>
          <a:off x="3249599" y="3053449"/>
          <a:ext cx="1905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704" name="Rovnice" r:id="rId13" imgW="190440" imgH="215640" progId="Equation.3">
                  <p:embed/>
                </p:oleObj>
              </mc:Choice>
              <mc:Fallback>
                <p:oleObj name="Rovnice" r:id="rId13" imgW="190440" imgH="21564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3249599" y="3053449"/>
                        <a:ext cx="190500" cy="215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k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43075770"/>
              </p:ext>
            </p:extLst>
          </p:nvPr>
        </p:nvGraphicFramePr>
        <p:xfrm>
          <a:off x="3886612" y="3372646"/>
          <a:ext cx="15367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705" name="Rovnice" r:id="rId15" imgW="1536480" imgH="266400" progId="Equation.3">
                  <p:embed/>
                </p:oleObj>
              </mc:Choice>
              <mc:Fallback>
                <p:oleObj name="Rovnice" r:id="rId15" imgW="1536480" imgH="2664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3886612" y="3372646"/>
                        <a:ext cx="1536700" cy="266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TextovéPole 19"/>
          <p:cNvSpPr txBox="1"/>
          <p:nvPr/>
        </p:nvSpPr>
        <p:spPr>
          <a:xfrm>
            <a:off x="1202378" y="3706468"/>
            <a:ext cx="171130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600"/>
              <a:t>Kinetická energie: </a:t>
            </a:r>
          </a:p>
        </p:txBody>
      </p:sp>
      <p:graphicFrame>
        <p:nvGraphicFramePr>
          <p:cNvPr id="21" name="Objek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05871576"/>
              </p:ext>
            </p:extLst>
          </p:nvPr>
        </p:nvGraphicFramePr>
        <p:xfrm>
          <a:off x="2854839" y="3602695"/>
          <a:ext cx="26670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706" name="Rovnice" r:id="rId17" imgW="2666880" imgH="545760" progId="Equation.3">
                  <p:embed/>
                </p:oleObj>
              </mc:Choice>
              <mc:Fallback>
                <p:oleObj name="Rovnice" r:id="rId17" imgW="2666880" imgH="54576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2854839" y="3602695"/>
                        <a:ext cx="2667000" cy="546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TextovéPole 21"/>
          <p:cNvSpPr txBox="1"/>
          <p:nvPr/>
        </p:nvSpPr>
        <p:spPr>
          <a:xfrm>
            <a:off x="1202378" y="4168167"/>
            <a:ext cx="531927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600"/>
              <a:t>Velikost rychlosti (obecně velikost (norma) jakéhokoli vektoru)</a:t>
            </a:r>
          </a:p>
        </p:txBody>
      </p:sp>
      <p:graphicFrame>
        <p:nvGraphicFramePr>
          <p:cNvPr id="23" name="Objek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01446625"/>
              </p:ext>
            </p:extLst>
          </p:nvPr>
        </p:nvGraphicFramePr>
        <p:xfrm>
          <a:off x="2246313" y="4513263"/>
          <a:ext cx="2806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707" name="Rovnice" r:id="rId19" imgW="2806560" imgH="380880" progId="Equation.3">
                  <p:embed/>
                </p:oleObj>
              </mc:Choice>
              <mc:Fallback>
                <p:oleObj name="Rovnice" r:id="rId19" imgW="2806560" imgH="38088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2246313" y="4513263"/>
                        <a:ext cx="2806700" cy="381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TextovéPole 24"/>
          <p:cNvSpPr txBox="1"/>
          <p:nvPr/>
        </p:nvSpPr>
        <p:spPr>
          <a:xfrm>
            <a:off x="1187624" y="5013176"/>
            <a:ext cx="437575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600"/>
              <a:t>Potenciální energie (gravitační, elektrostatická, ...):</a:t>
            </a:r>
          </a:p>
        </p:txBody>
      </p:sp>
      <p:graphicFrame>
        <p:nvGraphicFramePr>
          <p:cNvPr id="26" name="Objekt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37317346"/>
              </p:ext>
            </p:extLst>
          </p:nvPr>
        </p:nvGraphicFramePr>
        <p:xfrm>
          <a:off x="5547713" y="5042753"/>
          <a:ext cx="444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708" name="Rovnice" r:id="rId21" imgW="444240" imgH="279360" progId="Equation.3">
                  <p:embed/>
                </p:oleObj>
              </mc:Choice>
              <mc:Fallback>
                <p:oleObj name="Rovnice" r:id="rId21" imgW="444240" imgH="27936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5547713" y="5042753"/>
                        <a:ext cx="444500" cy="279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TextovéPole 26"/>
          <p:cNvSpPr txBox="1"/>
          <p:nvPr/>
        </p:nvSpPr>
        <p:spPr>
          <a:xfrm>
            <a:off x="1187624" y="5357229"/>
            <a:ext cx="167372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600"/>
              <a:t>Konzervativní síly:</a:t>
            </a:r>
          </a:p>
        </p:txBody>
      </p:sp>
      <p:graphicFrame>
        <p:nvGraphicFramePr>
          <p:cNvPr id="28" name="Objekt 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21129830"/>
              </p:ext>
            </p:extLst>
          </p:nvPr>
        </p:nvGraphicFramePr>
        <p:xfrm>
          <a:off x="1849438" y="5695950"/>
          <a:ext cx="5448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709" name="Rovnice" r:id="rId23" imgW="5448240" imgH="291960" progId="Equation.3">
                  <p:embed/>
                </p:oleObj>
              </mc:Choice>
              <mc:Fallback>
                <p:oleObj name="Rovnice" r:id="rId23" imgW="5448240" imgH="29196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4"/>
                      <a:stretch>
                        <a:fillRect/>
                      </a:stretch>
                    </p:blipFill>
                    <p:spPr>
                      <a:xfrm>
                        <a:off x="1849438" y="5695950"/>
                        <a:ext cx="5448300" cy="292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0" name="Picture 29">
            <a:extLst>
              <a:ext uri="{FF2B5EF4-FFF2-40B4-BE49-F238E27FC236}">
                <a16:creationId xmlns:a16="http://schemas.microsoft.com/office/drawing/2014/main" id="{A092F3BB-E306-429B-8D7A-022118CF2742}"/>
              </a:ext>
            </a:extLst>
          </p:cNvPr>
          <p:cNvPicPr>
            <a:picLocks noChangeAspect="1"/>
          </p:cNvPicPr>
          <p:nvPr/>
        </p:nvPicPr>
        <p:blipFill>
          <a:blip r:embed="rId2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0461" y="6291832"/>
            <a:ext cx="1227411" cy="4294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86990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400">
                <a:solidFill>
                  <a:srgbClr val="FF0000"/>
                </a:solidFill>
              </a:rPr>
              <a:t>Dynamika </a:t>
            </a:r>
            <a:r>
              <a:rPr lang="cs-CZ" sz="2400" i="1">
                <a:solidFill>
                  <a:srgbClr val="FF0000"/>
                </a:solidFill>
              </a:rPr>
              <a:t>N</a:t>
            </a:r>
            <a:r>
              <a:rPr lang="cs-CZ" sz="2400">
                <a:solidFill>
                  <a:srgbClr val="FF0000"/>
                </a:solidFill>
              </a:rPr>
              <a:t> částic</a:t>
            </a:r>
          </a:p>
        </p:txBody>
      </p:sp>
      <p:grpSp>
        <p:nvGrpSpPr>
          <p:cNvPr id="10" name="Skupina 9"/>
          <p:cNvGrpSpPr/>
          <p:nvPr/>
        </p:nvGrpSpPr>
        <p:grpSpPr>
          <a:xfrm>
            <a:off x="5436096" y="1376695"/>
            <a:ext cx="1296747" cy="302627"/>
            <a:chOff x="5396773" y="1783542"/>
            <a:chExt cx="1296747" cy="302627"/>
          </a:xfrm>
        </p:grpSpPr>
        <p:graphicFrame>
          <p:nvGraphicFramePr>
            <p:cNvPr id="7" name="Objekt 6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701320351"/>
                </p:ext>
              </p:extLst>
            </p:nvPr>
          </p:nvGraphicFramePr>
          <p:xfrm>
            <a:off x="5652120" y="1819469"/>
            <a:ext cx="1041400" cy="2667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6108" name="Rovnice" r:id="rId3" imgW="1041120" imgH="266400" progId="Equation.3">
                    <p:embed/>
                  </p:oleObj>
                </mc:Choice>
                <mc:Fallback>
                  <p:oleObj name="Rovnice" r:id="rId3" imgW="1041120" imgH="266400" progId="Equation.3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5652120" y="1819469"/>
                          <a:ext cx="1041400" cy="2667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8" name="Objekt 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72602541"/>
                </p:ext>
              </p:extLst>
            </p:nvPr>
          </p:nvGraphicFramePr>
          <p:xfrm>
            <a:off x="5396773" y="1783542"/>
            <a:ext cx="228600" cy="2921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6109" name="Rovnice" r:id="rId5" imgW="228600" imgH="291960" progId="Equation.3">
                    <p:embed/>
                  </p:oleObj>
                </mc:Choice>
                <mc:Fallback>
                  <p:oleObj name="Rovnice" r:id="rId5" imgW="228600" imgH="291960" progId="Equation.3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6"/>
                        <a:stretch>
                          <a:fillRect/>
                        </a:stretch>
                      </p:blipFill>
                      <p:spPr>
                        <a:xfrm>
                          <a:off x="5396773" y="1783542"/>
                          <a:ext cx="228600" cy="2921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9" name="TextovéPole 8"/>
          <p:cNvSpPr txBox="1"/>
          <p:nvPr/>
        </p:nvSpPr>
        <p:spPr>
          <a:xfrm>
            <a:off x="1228619" y="1340768"/>
            <a:ext cx="428245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600"/>
              <a:t>Poloha (konfigurace, konformace): 3</a:t>
            </a:r>
            <a:r>
              <a:rPr lang="cs-CZ" sz="1600" i="1"/>
              <a:t>N</a:t>
            </a:r>
            <a:r>
              <a:rPr lang="cs-CZ" sz="1600"/>
              <a:t> souřadnic:</a:t>
            </a:r>
          </a:p>
        </p:txBody>
      </p:sp>
      <p:sp>
        <p:nvSpPr>
          <p:cNvPr id="11" name="TextovéPole 10"/>
          <p:cNvSpPr txBox="1"/>
          <p:nvPr/>
        </p:nvSpPr>
        <p:spPr>
          <a:xfrm>
            <a:off x="747355" y="1683496"/>
            <a:ext cx="768569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600"/>
              <a:t>Množina všech přípustných souřadnic tvoří konfigurační (konformační) prostor dimenze 3</a:t>
            </a:r>
            <a:r>
              <a:rPr lang="cs-CZ" sz="1600" i="1"/>
              <a:t>N</a:t>
            </a:r>
            <a:endParaRPr lang="cs-CZ" sz="1600"/>
          </a:p>
        </p:txBody>
      </p:sp>
      <p:sp>
        <p:nvSpPr>
          <p:cNvPr id="12" name="TextovéPole 11"/>
          <p:cNvSpPr txBox="1"/>
          <p:nvPr/>
        </p:nvSpPr>
        <p:spPr>
          <a:xfrm>
            <a:off x="1228619" y="2046839"/>
            <a:ext cx="111049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600"/>
              <a:t>Hmotnosti </a:t>
            </a:r>
          </a:p>
        </p:txBody>
      </p:sp>
      <p:graphicFrame>
        <p:nvGraphicFramePr>
          <p:cNvPr id="13" name="Objek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34899633"/>
              </p:ext>
            </p:extLst>
          </p:nvPr>
        </p:nvGraphicFramePr>
        <p:xfrm>
          <a:off x="2339116" y="2093293"/>
          <a:ext cx="254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10" name="Rovnice" r:id="rId7" imgW="253800" imgH="291960" progId="Equation.3">
                  <p:embed/>
                </p:oleObj>
              </mc:Choice>
              <mc:Fallback>
                <p:oleObj name="Rovnice" r:id="rId7" imgW="253800" imgH="29196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2339116" y="2093293"/>
                        <a:ext cx="254000" cy="292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TextovéPole 13"/>
          <p:cNvSpPr txBox="1"/>
          <p:nvPr/>
        </p:nvSpPr>
        <p:spPr>
          <a:xfrm>
            <a:off x="2699792" y="2046839"/>
            <a:ext cx="398788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600"/>
              <a:t>(vždy po třech stejné – hmotnost téže částice)</a:t>
            </a:r>
          </a:p>
        </p:txBody>
      </p:sp>
      <p:sp>
        <p:nvSpPr>
          <p:cNvPr id="15" name="TextovéPole 14"/>
          <p:cNvSpPr txBox="1"/>
          <p:nvPr/>
        </p:nvSpPr>
        <p:spPr>
          <a:xfrm>
            <a:off x="1228619" y="2492896"/>
            <a:ext cx="183146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600"/>
              <a:t>Potenciální energie:</a:t>
            </a:r>
          </a:p>
        </p:txBody>
      </p:sp>
      <p:graphicFrame>
        <p:nvGraphicFramePr>
          <p:cNvPr id="16" name="Objek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65899274"/>
              </p:ext>
            </p:extLst>
          </p:nvPr>
        </p:nvGraphicFramePr>
        <p:xfrm>
          <a:off x="3061501" y="2516123"/>
          <a:ext cx="1143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11" name="Rovnice" r:id="rId9" imgW="1143000" imgH="291960" progId="Equation.3">
                  <p:embed/>
                </p:oleObj>
              </mc:Choice>
              <mc:Fallback>
                <p:oleObj name="Rovnice" r:id="rId9" imgW="1143000" imgH="29196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3061501" y="2516123"/>
                        <a:ext cx="1143000" cy="292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TextovéPole 16"/>
          <p:cNvSpPr txBox="1"/>
          <p:nvPr/>
        </p:nvSpPr>
        <p:spPr>
          <a:xfrm>
            <a:off x="1228619" y="3180947"/>
            <a:ext cx="51969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600"/>
              <a:t>Síly:</a:t>
            </a:r>
          </a:p>
        </p:txBody>
      </p:sp>
      <p:graphicFrame>
        <p:nvGraphicFramePr>
          <p:cNvPr id="18" name="Objek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81322558"/>
              </p:ext>
            </p:extLst>
          </p:nvPr>
        </p:nvGraphicFramePr>
        <p:xfrm>
          <a:off x="1751946" y="3057192"/>
          <a:ext cx="927100" cy="5860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12" name="Rovnice" r:id="rId11" imgW="927000" imgH="609480" progId="Equation.3">
                  <p:embed/>
                </p:oleObj>
              </mc:Choice>
              <mc:Fallback>
                <p:oleObj name="Rovnice" r:id="rId11" imgW="927000" imgH="60948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1751946" y="3057192"/>
                        <a:ext cx="927100" cy="58606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TextovéPole 18"/>
          <p:cNvSpPr txBox="1"/>
          <p:nvPr/>
        </p:nvSpPr>
        <p:spPr>
          <a:xfrm>
            <a:off x="1228619" y="3717032"/>
            <a:ext cx="171495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600"/>
              <a:t>Pohybové rovnice:</a:t>
            </a:r>
          </a:p>
        </p:txBody>
      </p:sp>
      <p:graphicFrame>
        <p:nvGraphicFramePr>
          <p:cNvPr id="21" name="Objek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07699248"/>
              </p:ext>
            </p:extLst>
          </p:nvPr>
        </p:nvGraphicFramePr>
        <p:xfrm>
          <a:off x="2943576" y="3740259"/>
          <a:ext cx="787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13" name="Rovnice" r:id="rId13" imgW="787320" imgH="291960" progId="Equation.3">
                  <p:embed/>
                </p:oleObj>
              </mc:Choice>
              <mc:Fallback>
                <p:oleObj name="Rovnice" r:id="rId13" imgW="787320" imgH="29196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2943576" y="3740259"/>
                        <a:ext cx="787400" cy="292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4" name="Skupina 23"/>
          <p:cNvGrpSpPr/>
          <p:nvPr/>
        </p:nvGrpSpPr>
        <p:grpSpPr>
          <a:xfrm>
            <a:off x="1228619" y="4725144"/>
            <a:ext cx="2884594" cy="622300"/>
            <a:chOff x="1228619" y="4151313"/>
            <a:chExt cx="2884594" cy="622300"/>
          </a:xfrm>
        </p:grpSpPr>
        <p:sp>
          <p:nvSpPr>
            <p:cNvPr id="22" name="TextovéPole 21"/>
            <p:cNvSpPr txBox="1"/>
            <p:nvPr/>
          </p:nvSpPr>
          <p:spPr>
            <a:xfrm>
              <a:off x="1228619" y="4293096"/>
              <a:ext cx="1664815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sz="1600"/>
                <a:t>Kinetická energie:</a:t>
              </a:r>
            </a:p>
          </p:txBody>
        </p:sp>
        <p:graphicFrame>
          <p:nvGraphicFramePr>
            <p:cNvPr id="23" name="Objekt 22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421083615"/>
                </p:ext>
              </p:extLst>
            </p:nvPr>
          </p:nvGraphicFramePr>
          <p:xfrm>
            <a:off x="2881313" y="4151313"/>
            <a:ext cx="1231900" cy="6223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6114" name="Rovnice" r:id="rId15" imgW="1231560" imgH="622080" progId="Equation.3">
                    <p:embed/>
                  </p:oleObj>
                </mc:Choice>
                <mc:Fallback>
                  <p:oleObj name="Rovnice" r:id="rId15" imgW="1231560" imgH="622080" progId="Equation.3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16"/>
                        <a:stretch>
                          <a:fillRect/>
                        </a:stretch>
                      </p:blipFill>
                      <p:spPr>
                        <a:xfrm>
                          <a:off x="2881313" y="4151313"/>
                          <a:ext cx="1231900" cy="6223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25" name="TextovéPole 24"/>
          <p:cNvSpPr txBox="1"/>
          <p:nvPr/>
        </p:nvSpPr>
        <p:spPr>
          <a:xfrm>
            <a:off x="1228619" y="4263734"/>
            <a:ext cx="98110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600"/>
              <a:t>Rychlosti:</a:t>
            </a:r>
          </a:p>
        </p:txBody>
      </p:sp>
      <p:graphicFrame>
        <p:nvGraphicFramePr>
          <p:cNvPr id="26" name="Objekt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38470887"/>
              </p:ext>
            </p:extLst>
          </p:nvPr>
        </p:nvGraphicFramePr>
        <p:xfrm>
          <a:off x="2288595" y="4286961"/>
          <a:ext cx="546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15" name="Rovnice" r:id="rId17" imgW="545760" imgH="291960" progId="Equation.3">
                  <p:embed/>
                </p:oleObj>
              </mc:Choice>
              <mc:Fallback>
                <p:oleObj name="Rovnice" r:id="rId17" imgW="545760" imgH="29196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2288595" y="4286961"/>
                        <a:ext cx="546100" cy="292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7" name="Picture 26">
            <a:extLst>
              <a:ext uri="{FF2B5EF4-FFF2-40B4-BE49-F238E27FC236}">
                <a16:creationId xmlns:a16="http://schemas.microsoft.com/office/drawing/2014/main" id="{7EE1A9AB-E8FC-46E7-9473-A209B0F65113}"/>
              </a:ext>
            </a:extLst>
          </p:cNvPr>
          <p:cNvPicPr>
            <a:picLocks noChangeAspect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0461" y="6291832"/>
            <a:ext cx="1227411" cy="4294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26671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400">
                <a:solidFill>
                  <a:srgbClr val="FF0000"/>
                </a:solidFill>
              </a:rPr>
              <a:t>Potenciální energie („silové pole“, force field) pro MD</a:t>
            </a:r>
          </a:p>
        </p:txBody>
      </p:sp>
      <p:graphicFrame>
        <p:nvGraphicFramePr>
          <p:cNvPr id="6" name="Objek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80798755"/>
              </p:ext>
            </p:extLst>
          </p:nvPr>
        </p:nvGraphicFramePr>
        <p:xfrm>
          <a:off x="1125538" y="1989138"/>
          <a:ext cx="36703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83" name="Rovnice" r:id="rId3" imgW="3670200" imgH="558720" progId="Equation.3">
                  <p:embed/>
                </p:oleObj>
              </mc:Choice>
              <mc:Fallback>
                <p:oleObj name="Rovnice" r:id="rId3" imgW="3670200" imgH="55872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125538" y="1989138"/>
                        <a:ext cx="3670300" cy="558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k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04586742"/>
              </p:ext>
            </p:extLst>
          </p:nvPr>
        </p:nvGraphicFramePr>
        <p:xfrm>
          <a:off x="1096963" y="2852738"/>
          <a:ext cx="31623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84" name="Rovnice" r:id="rId5" imgW="3162240" imgH="622080" progId="Equation.3">
                  <p:embed/>
                </p:oleObj>
              </mc:Choice>
              <mc:Fallback>
                <p:oleObj name="Rovnice" r:id="rId5" imgW="3162240" imgH="62208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096963" y="2852738"/>
                        <a:ext cx="3162300" cy="622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k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15313218"/>
              </p:ext>
            </p:extLst>
          </p:nvPr>
        </p:nvGraphicFramePr>
        <p:xfrm>
          <a:off x="1222935" y="3717032"/>
          <a:ext cx="39878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85" name="Rovnice" r:id="rId7" imgW="3987720" imgH="914400" progId="Equation.3">
                  <p:embed/>
                </p:oleObj>
              </mc:Choice>
              <mc:Fallback>
                <p:oleObj name="Rovnice" r:id="rId7" imgW="3987720" imgH="9144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222935" y="3717032"/>
                        <a:ext cx="3987800" cy="914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ovéPole 9"/>
          <p:cNvSpPr txBox="1"/>
          <p:nvPr/>
        </p:nvSpPr>
        <p:spPr>
          <a:xfrm>
            <a:off x="1259632" y="1412776"/>
            <a:ext cx="362406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600"/>
              <a:t>Silové pole užívané v programech AMBER</a:t>
            </a:r>
          </a:p>
        </p:txBody>
      </p:sp>
      <p:sp>
        <p:nvSpPr>
          <p:cNvPr id="12" name="TextovéPole 11"/>
          <p:cNvSpPr txBox="1"/>
          <p:nvPr/>
        </p:nvSpPr>
        <p:spPr>
          <a:xfrm>
            <a:off x="1322149" y="5059923"/>
            <a:ext cx="453932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600" dirty="0"/>
              <a:t>Většina silových polí má tvar velmi podobný</a:t>
            </a:r>
            <a:r>
              <a:rPr lang="en-US" sz="1600" dirty="0"/>
              <a:t> </a:t>
            </a:r>
            <a:r>
              <a:rPr lang="en-US" sz="1600" dirty="0" err="1"/>
              <a:t>tomuto</a:t>
            </a:r>
            <a:r>
              <a:rPr lang="cs-CZ" sz="1600"/>
              <a:t>.</a:t>
            </a:r>
            <a:endParaRPr lang="cs-CZ" sz="1600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08A9001B-1ADC-457B-9BDD-3A85BDFBA087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0461" y="6291832"/>
            <a:ext cx="1227411" cy="4294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67649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400">
                <a:solidFill>
                  <a:srgbClr val="FF0000"/>
                </a:solidFill>
              </a:rPr>
              <a:t>Délky vazeb a vazebné úhly</a:t>
            </a:r>
          </a:p>
        </p:txBody>
      </p:sp>
      <p:grpSp>
        <p:nvGrpSpPr>
          <p:cNvPr id="9" name="Skupina 8"/>
          <p:cNvGrpSpPr/>
          <p:nvPr/>
        </p:nvGrpSpPr>
        <p:grpSpPr>
          <a:xfrm>
            <a:off x="1486793" y="2082384"/>
            <a:ext cx="3886200" cy="576741"/>
            <a:chOff x="1018183" y="1988163"/>
            <a:chExt cx="3886200" cy="576741"/>
          </a:xfrm>
        </p:grpSpPr>
        <p:graphicFrame>
          <p:nvGraphicFramePr>
            <p:cNvPr id="6" name="Objekt 5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780566159"/>
                </p:ext>
              </p:extLst>
            </p:nvPr>
          </p:nvGraphicFramePr>
          <p:xfrm>
            <a:off x="1018183" y="1988163"/>
            <a:ext cx="3886200" cy="5588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630" name="Rovnice" r:id="rId3" imgW="3886200" imgH="558720" progId="Equation.3">
                    <p:embed/>
                  </p:oleObj>
                </mc:Choice>
                <mc:Fallback>
                  <p:oleObj name="Rovnice" r:id="rId3" imgW="3886200" imgH="558720" progId="Equation.3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1018183" y="1988163"/>
                          <a:ext cx="3886200" cy="5588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3" name="Obdélník 2"/>
            <p:cNvSpPr/>
            <p:nvPr/>
          </p:nvSpPr>
          <p:spPr>
            <a:xfrm>
              <a:off x="1367086" y="1988840"/>
              <a:ext cx="1656184" cy="576064"/>
            </a:xfrm>
            <a:prstGeom prst="rect">
              <a:avLst/>
            </a:prstGeom>
            <a:noFill/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sp>
        <p:nvSpPr>
          <p:cNvPr id="11" name="TextovéPole 10"/>
          <p:cNvSpPr txBox="1"/>
          <p:nvPr/>
        </p:nvSpPr>
        <p:spPr>
          <a:xfrm>
            <a:off x="1898914" y="3474881"/>
            <a:ext cx="128009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600"/>
              <a:t>Aktuální úhel</a:t>
            </a:r>
          </a:p>
        </p:txBody>
      </p:sp>
      <p:cxnSp>
        <p:nvCxnSpPr>
          <p:cNvPr id="15" name="Přímá spojnice se šipkou 14"/>
          <p:cNvCxnSpPr/>
          <p:nvPr/>
        </p:nvCxnSpPr>
        <p:spPr>
          <a:xfrm>
            <a:off x="2267744" y="1556792"/>
            <a:ext cx="468610" cy="619763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ovéPole 16"/>
          <p:cNvSpPr txBox="1"/>
          <p:nvPr/>
        </p:nvSpPr>
        <p:spPr>
          <a:xfrm>
            <a:off x="3635896" y="2788860"/>
            <a:ext cx="167411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600"/>
              <a:t>Rovnovážná délka</a:t>
            </a:r>
          </a:p>
        </p:txBody>
      </p:sp>
      <p:cxnSp>
        <p:nvCxnSpPr>
          <p:cNvPr id="19" name="Přímá spojnice se šipkou 18"/>
          <p:cNvCxnSpPr/>
          <p:nvPr/>
        </p:nvCxnSpPr>
        <p:spPr>
          <a:xfrm flipH="1" flipV="1">
            <a:off x="3020006" y="2442375"/>
            <a:ext cx="687898" cy="368420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ovéPole 19"/>
          <p:cNvSpPr txBox="1"/>
          <p:nvPr/>
        </p:nvSpPr>
        <p:spPr>
          <a:xfrm>
            <a:off x="593345" y="2810795"/>
            <a:ext cx="152875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600"/>
              <a:t>Silová konstanta</a:t>
            </a:r>
          </a:p>
        </p:txBody>
      </p:sp>
      <p:cxnSp>
        <p:nvCxnSpPr>
          <p:cNvPr id="22" name="Přímá spojnice se šipkou 21"/>
          <p:cNvCxnSpPr/>
          <p:nvPr/>
        </p:nvCxnSpPr>
        <p:spPr>
          <a:xfrm flipV="1">
            <a:off x="2028723" y="2435782"/>
            <a:ext cx="478041" cy="446686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ovéPole 23"/>
          <p:cNvSpPr txBox="1"/>
          <p:nvPr/>
        </p:nvSpPr>
        <p:spPr>
          <a:xfrm>
            <a:off x="1185588" y="5635987"/>
            <a:ext cx="634077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600"/>
              <a:t>Kvadratická závislost energie na délce vazby (tzv. </a:t>
            </a:r>
            <a:r>
              <a:rPr lang="cs-CZ" sz="1600">
                <a:solidFill>
                  <a:srgbClr val="0000FF"/>
                </a:solidFill>
              </a:rPr>
              <a:t>harmonická aproximace</a:t>
            </a:r>
            <a:r>
              <a:rPr lang="cs-CZ" sz="1600"/>
              <a:t>)</a:t>
            </a:r>
          </a:p>
        </p:txBody>
      </p:sp>
      <p:graphicFrame>
        <p:nvGraphicFramePr>
          <p:cNvPr id="29" name="Objekt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00051521"/>
              </p:ext>
            </p:extLst>
          </p:nvPr>
        </p:nvGraphicFramePr>
        <p:xfrm>
          <a:off x="662808" y="4327544"/>
          <a:ext cx="38862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1" name="Rovnice" r:id="rId5" imgW="3886200" imgH="558720" progId="Equation.3">
                  <p:embed/>
                </p:oleObj>
              </mc:Choice>
              <mc:Fallback>
                <p:oleObj name="Rovnice" r:id="rId5" imgW="3886200" imgH="55872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62808" y="4327544"/>
                        <a:ext cx="3886200" cy="558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" name="Obdélník 29"/>
          <p:cNvSpPr/>
          <p:nvPr/>
        </p:nvSpPr>
        <p:spPr>
          <a:xfrm>
            <a:off x="2667895" y="4321155"/>
            <a:ext cx="1656184" cy="576064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31" name="Přímá spojnice se šipkou 30"/>
          <p:cNvCxnSpPr/>
          <p:nvPr/>
        </p:nvCxnSpPr>
        <p:spPr>
          <a:xfrm>
            <a:off x="2967064" y="3813435"/>
            <a:ext cx="468610" cy="619763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Přímá spojnice se šipkou 31"/>
          <p:cNvCxnSpPr/>
          <p:nvPr/>
        </p:nvCxnSpPr>
        <p:spPr>
          <a:xfrm flipH="1" flipV="1">
            <a:off x="3820023" y="4648700"/>
            <a:ext cx="535953" cy="479676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Přímá spojnice se šipkou 32"/>
          <p:cNvCxnSpPr/>
          <p:nvPr/>
        </p:nvCxnSpPr>
        <p:spPr>
          <a:xfrm flipV="1">
            <a:off x="2939352" y="4699018"/>
            <a:ext cx="262017" cy="662027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ovéPole 38"/>
          <p:cNvSpPr txBox="1"/>
          <p:nvPr/>
        </p:nvSpPr>
        <p:spPr>
          <a:xfrm>
            <a:off x="689913" y="1213963"/>
            <a:ext cx="359713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600"/>
              <a:t>Aktuální délka vazby (v daném okamžiku)</a:t>
            </a:r>
          </a:p>
        </p:txBody>
      </p:sp>
      <p:sp>
        <p:nvSpPr>
          <p:cNvPr id="40" name="TextovéPole 39"/>
          <p:cNvSpPr txBox="1"/>
          <p:nvPr/>
        </p:nvSpPr>
        <p:spPr>
          <a:xfrm>
            <a:off x="1439488" y="5191768"/>
            <a:ext cx="152875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600"/>
              <a:t>Silová konstanta</a:t>
            </a:r>
          </a:p>
        </p:txBody>
      </p:sp>
      <p:sp>
        <p:nvSpPr>
          <p:cNvPr id="41" name="TextovéPole 40"/>
          <p:cNvSpPr txBox="1"/>
          <p:nvPr/>
        </p:nvSpPr>
        <p:spPr>
          <a:xfrm>
            <a:off x="3403869" y="5128376"/>
            <a:ext cx="158569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600"/>
              <a:t>Rovnovážný úhel</a:t>
            </a:r>
          </a:p>
        </p:txBody>
      </p:sp>
      <p:pic>
        <p:nvPicPr>
          <p:cNvPr id="25" name="Picture 24">
            <a:extLst>
              <a:ext uri="{FF2B5EF4-FFF2-40B4-BE49-F238E27FC236}">
                <a16:creationId xmlns:a16="http://schemas.microsoft.com/office/drawing/2014/main" id="{5625711C-FB96-4E0D-B049-974DDA1B57A3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0461" y="6291832"/>
            <a:ext cx="1227411" cy="429442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621810BC-C67F-4732-AA05-77C9FB3B9685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44133" y="1161370"/>
            <a:ext cx="2142517" cy="1537474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777F0983-A55B-4DEB-A3D8-4C7280DEFFD8}"/>
              </a:ext>
            </a:extLst>
          </p:cNvPr>
          <p:cNvSpPr txBox="1"/>
          <p:nvPr/>
        </p:nvSpPr>
        <p:spPr>
          <a:xfrm>
            <a:off x="6615683" y="2666009"/>
            <a:ext cx="191687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/>
              <a:t>Zdroj</a:t>
            </a:r>
            <a:r>
              <a:rPr lang="en-US" sz="1200" dirty="0"/>
              <a:t>: Wikimedia Commons</a:t>
            </a:r>
            <a:endParaRPr lang="en-GB" sz="1200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950EC392-B23D-4473-BDE3-9D84C22711F8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53931" y="3530816"/>
            <a:ext cx="3487902" cy="1482359"/>
          </a:xfrm>
          <a:prstGeom prst="rect">
            <a:avLst/>
          </a:prstGeom>
        </p:spPr>
      </p:pic>
      <p:sp>
        <p:nvSpPr>
          <p:cNvPr id="35" name="TextBox 34">
            <a:extLst>
              <a:ext uri="{FF2B5EF4-FFF2-40B4-BE49-F238E27FC236}">
                <a16:creationId xmlns:a16="http://schemas.microsoft.com/office/drawing/2014/main" id="{4B8E5711-5D14-4594-9A79-7DC414EB2734}"/>
              </a:ext>
            </a:extLst>
          </p:cNvPr>
          <p:cNvSpPr txBox="1"/>
          <p:nvPr/>
        </p:nvSpPr>
        <p:spPr>
          <a:xfrm>
            <a:off x="6651562" y="4905233"/>
            <a:ext cx="191687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/>
              <a:t>Zdroj</a:t>
            </a:r>
            <a:r>
              <a:rPr lang="en-US" sz="1200" dirty="0"/>
              <a:t>: Wikimedia Commons</a:t>
            </a:r>
            <a:endParaRPr lang="en-GB" sz="1200" dirty="0"/>
          </a:p>
        </p:txBody>
      </p:sp>
    </p:spTree>
    <p:extLst>
      <p:ext uri="{BB962C8B-B14F-4D97-AF65-F5344CB8AC3E}">
        <p14:creationId xmlns:p14="http://schemas.microsoft.com/office/powerpoint/2010/main" val="7953289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400">
                <a:solidFill>
                  <a:srgbClr val="FF0000"/>
                </a:solidFill>
              </a:rPr>
              <a:t>Harmonická aproximace</a:t>
            </a:r>
          </a:p>
        </p:txBody>
      </p:sp>
      <p:graphicFrame>
        <p:nvGraphicFramePr>
          <p:cNvPr id="25" name="Objek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92451217"/>
              </p:ext>
            </p:extLst>
          </p:nvPr>
        </p:nvGraphicFramePr>
        <p:xfrm>
          <a:off x="755576" y="5013176"/>
          <a:ext cx="29337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84" name="Rovnice" r:id="rId3" imgW="2933640" imgH="558720" progId="Equation.3">
                  <p:embed/>
                </p:oleObj>
              </mc:Choice>
              <mc:Fallback>
                <p:oleObj name="Rovnice" r:id="rId3" imgW="2933640" imgH="55872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755576" y="5013176"/>
                        <a:ext cx="2933700" cy="558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TextovéPole 25"/>
          <p:cNvSpPr txBox="1"/>
          <p:nvPr/>
        </p:nvSpPr>
        <p:spPr>
          <a:xfrm>
            <a:off x="468121" y="5635987"/>
            <a:ext cx="385791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600"/>
              <a:t>Síla je úměrná prodloužení – </a:t>
            </a:r>
            <a:r>
              <a:rPr lang="cs-CZ" sz="1600">
                <a:solidFill>
                  <a:srgbClr val="0000FF"/>
                </a:solidFill>
              </a:rPr>
              <a:t>Hookeův zákon</a:t>
            </a:r>
          </a:p>
        </p:txBody>
      </p:sp>
      <p:pic>
        <p:nvPicPr>
          <p:cNvPr id="27" name="Obrázek 2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6751" y="4539039"/>
            <a:ext cx="1653481" cy="1719684"/>
          </a:xfrm>
          <a:prstGeom prst="rect">
            <a:avLst/>
          </a:prstGeom>
        </p:spPr>
      </p:pic>
      <p:sp>
        <p:nvSpPr>
          <p:cNvPr id="28" name="TextovéPole 27"/>
          <p:cNvSpPr txBox="1"/>
          <p:nvPr/>
        </p:nvSpPr>
        <p:spPr>
          <a:xfrm>
            <a:off x="434201" y="5974541"/>
            <a:ext cx="452277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600"/>
              <a:t>Robert Hooke, 1660: </a:t>
            </a:r>
            <a:r>
              <a:rPr lang="cs-CZ" sz="1600">
                <a:latin typeface="Engravers MT" panose="02090707080505020304" pitchFamily="18" charset="0"/>
              </a:rPr>
              <a:t>ut tensio, sic vis</a:t>
            </a:r>
            <a:endParaRPr lang="cs-CZ" sz="1600"/>
          </a:p>
        </p:txBody>
      </p:sp>
      <p:sp>
        <p:nvSpPr>
          <p:cNvPr id="21" name="TextovéPole 20"/>
          <p:cNvSpPr txBox="1"/>
          <p:nvPr/>
        </p:nvSpPr>
        <p:spPr>
          <a:xfrm>
            <a:off x="468121" y="1281214"/>
            <a:ext cx="808625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600"/>
              <a:t>Rozvineme </a:t>
            </a:r>
            <a:r>
              <a:rPr lang="en-US" sz="1600"/>
              <a:t>potenci</a:t>
            </a:r>
            <a:r>
              <a:rPr lang="cs-CZ" sz="1600"/>
              <a:t>ální energii vazby v Taylorovu řadu kolem bodu jejího minima a vezmeme jen</a:t>
            </a:r>
          </a:p>
          <a:p>
            <a:r>
              <a:rPr lang="cs-CZ" sz="1600"/>
              <a:t>členy do 2. řádu:</a:t>
            </a:r>
          </a:p>
        </p:txBody>
      </p:sp>
      <p:sp>
        <p:nvSpPr>
          <p:cNvPr id="7" name="TextovéPole 6"/>
          <p:cNvSpPr txBox="1"/>
          <p:nvPr/>
        </p:nvSpPr>
        <p:spPr>
          <a:xfrm>
            <a:off x="468121" y="4539039"/>
            <a:ext cx="303134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600"/>
              <a:t>Síla potřebná k prodloužení vazby:</a:t>
            </a:r>
          </a:p>
        </p:txBody>
      </p:sp>
      <p:pic>
        <p:nvPicPr>
          <p:cNvPr id="8" name="Obrázek 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31144" y="2707979"/>
            <a:ext cx="1999728" cy="1708628"/>
          </a:xfrm>
          <a:prstGeom prst="rect">
            <a:avLst/>
          </a:prstGeom>
        </p:spPr>
      </p:pic>
      <p:sp>
        <p:nvSpPr>
          <p:cNvPr id="10" name="TextovéPole 9"/>
          <p:cNvSpPr txBox="1"/>
          <p:nvPr/>
        </p:nvSpPr>
        <p:spPr>
          <a:xfrm>
            <a:off x="7298063" y="3585610"/>
            <a:ext cx="181197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200">
                <a:solidFill>
                  <a:srgbClr val="C00000"/>
                </a:solidFill>
              </a:rPr>
              <a:t>Skutečná závislost energie</a:t>
            </a:r>
          </a:p>
          <a:p>
            <a:r>
              <a:rPr lang="cs-CZ" sz="1200">
                <a:solidFill>
                  <a:srgbClr val="C00000"/>
                </a:solidFill>
              </a:rPr>
              <a:t>na prodloužení</a:t>
            </a:r>
          </a:p>
        </p:txBody>
      </p:sp>
      <p:sp>
        <p:nvSpPr>
          <p:cNvPr id="12" name="TextovéPole 11"/>
          <p:cNvSpPr txBox="1"/>
          <p:nvPr/>
        </p:nvSpPr>
        <p:spPr>
          <a:xfrm>
            <a:off x="7321673" y="2583335"/>
            <a:ext cx="9354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200"/>
              <a:t>Harmonická</a:t>
            </a:r>
          </a:p>
          <a:p>
            <a:r>
              <a:rPr lang="cs-CZ" sz="1200"/>
              <a:t>aproximace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ovéPole 3"/>
              <p:cNvSpPr txBox="1"/>
              <p:nvPr/>
            </p:nvSpPr>
            <p:spPr>
              <a:xfrm>
                <a:off x="6660232" y="4149080"/>
                <a:ext cx="28803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sz="1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sz="1400" b="0" i="1" smtClean="0">
                              <a:latin typeface="Cambria Math"/>
                            </a:rPr>
                            <m:t>𝑙</m:t>
                          </m:r>
                        </m:e>
                        <m:sub>
                          <m:r>
                            <a:rPr lang="cs-CZ" sz="1400" b="0" i="1" smtClean="0">
                              <a:latin typeface="Cambria Math"/>
                            </a:rPr>
                            <m:t>0</m:t>
                          </m:r>
                        </m:sub>
                      </m:sSub>
                    </m:oMath>
                  </m:oMathPara>
                </a14:m>
                <a:endParaRPr lang="cs-CZ" sz="1400"/>
              </a:p>
            </p:txBody>
          </p:sp>
        </mc:Choice>
        <mc:Fallback xmlns="">
          <p:sp>
            <p:nvSpPr>
              <p:cNvPr id="4" name="TextovéPol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60232" y="4149080"/>
                <a:ext cx="288032" cy="307777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ovéPole 4"/>
              <p:cNvSpPr txBox="1"/>
              <p:nvPr/>
            </p:nvSpPr>
            <p:spPr>
              <a:xfrm>
                <a:off x="6117296" y="2426404"/>
                <a:ext cx="529208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1400" b="0" i="1" smtClean="0">
                          <a:latin typeface="Cambria Math"/>
                        </a:rPr>
                        <m:t>𝑉</m:t>
                      </m:r>
                      <m:r>
                        <a:rPr lang="cs-CZ" sz="1400" b="0" i="1" smtClean="0">
                          <a:latin typeface="Cambria Math"/>
                        </a:rPr>
                        <m:t>(</m:t>
                      </m:r>
                      <m:r>
                        <a:rPr lang="cs-CZ" sz="1400" b="0" i="1" smtClean="0">
                          <a:latin typeface="Cambria Math"/>
                        </a:rPr>
                        <m:t>𝑙</m:t>
                      </m:r>
                      <m:r>
                        <a:rPr lang="cs-CZ" sz="1400" b="0" i="1" smtClean="0"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cs-CZ" sz="1400"/>
              </a:p>
            </p:txBody>
          </p:sp>
        </mc:Choice>
        <mc:Fallback xmlns="">
          <p:sp>
            <p:nvSpPr>
              <p:cNvPr id="5" name="TextovéPole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17296" y="2426404"/>
                <a:ext cx="529208" cy="307777"/>
              </a:xfrm>
              <a:prstGeom prst="rect">
                <a:avLst/>
              </a:prstGeom>
              <a:blipFill rotWithShape="1">
                <a:blip r:embed="rId8"/>
                <a:stretch>
                  <a:fillRect b="-5882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ovéPole 8"/>
              <p:cNvSpPr txBox="1"/>
              <p:nvPr/>
            </p:nvSpPr>
            <p:spPr>
              <a:xfrm>
                <a:off x="8060771" y="4059202"/>
                <a:ext cx="286553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1400" b="0" i="1" smtClean="0">
                          <a:latin typeface="Cambria Math"/>
                        </a:rPr>
                        <m:t>𝑙</m:t>
                      </m:r>
                    </m:oMath>
                  </m:oMathPara>
                </a14:m>
                <a:endParaRPr lang="cs-CZ" sz="1400"/>
              </a:p>
            </p:txBody>
          </p:sp>
        </mc:Choice>
        <mc:Fallback xmlns="">
          <p:sp>
            <p:nvSpPr>
              <p:cNvPr id="9" name="TextovéPole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60771" y="4059202"/>
                <a:ext cx="286553" cy="307777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ovéPole 10"/>
              <p:cNvSpPr txBox="1"/>
              <p:nvPr/>
            </p:nvSpPr>
            <p:spPr>
              <a:xfrm>
                <a:off x="467544" y="1773518"/>
                <a:ext cx="4456092" cy="55335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1600" b="0" i="1" smtClean="0">
                          <a:latin typeface="Cambria Math"/>
                        </a:rPr>
                        <m:t>𝑉</m:t>
                      </m:r>
                      <m:d>
                        <m:dPr>
                          <m:ctrlPr>
                            <a:rPr lang="en-US" sz="16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600" b="0" i="1" smtClean="0">
                              <a:latin typeface="Cambria Math"/>
                            </a:rPr>
                            <m:t>𝑙</m:t>
                          </m:r>
                        </m:e>
                      </m:d>
                      <m:r>
                        <a:rPr lang="en-US" sz="1600" b="0" i="1" smtClean="0">
                          <a:latin typeface="Cambria Math"/>
                        </a:rPr>
                        <m:t>=</m:t>
                      </m:r>
                      <m:r>
                        <a:rPr lang="en-US" sz="1600" b="0" i="1" smtClean="0">
                          <a:latin typeface="Cambria Math"/>
                        </a:rPr>
                        <m:t>𝑉</m:t>
                      </m:r>
                      <m:d>
                        <m:dPr>
                          <m:ctrlPr>
                            <a:rPr lang="en-US" sz="16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16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600" b="0" i="1" smtClean="0">
                                  <a:latin typeface="Cambria Math"/>
                                </a:rPr>
                                <m:t>𝑙</m:t>
                              </m:r>
                            </m:e>
                            <m:sub>
                              <m:r>
                                <a:rPr lang="en-US" sz="1600" b="0" i="1" smtClean="0">
                                  <a:latin typeface="Cambria Math"/>
                                </a:rPr>
                                <m:t>0</m:t>
                              </m:r>
                            </m:sub>
                          </m:sSub>
                        </m:e>
                      </m:d>
                      <m:r>
                        <a:rPr lang="en-US" sz="1600" b="0" i="1" smtClean="0">
                          <a:latin typeface="Cambria Math"/>
                        </a:rPr>
                        <m:t>+</m:t>
                      </m:r>
                      <m:sSup>
                        <m:sSupPr>
                          <m:ctrlPr>
                            <a:rPr lang="en-US" sz="16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600" b="0" i="1" smtClean="0">
                              <a:latin typeface="Cambria Math"/>
                            </a:rPr>
                            <m:t>𝑉</m:t>
                          </m:r>
                        </m:e>
                        <m:sup>
                          <m:r>
                            <a:rPr lang="en-US" sz="1600" b="0" i="1" smtClean="0">
                              <a:latin typeface="Cambria Math"/>
                            </a:rPr>
                            <m:t>′</m:t>
                          </m:r>
                        </m:sup>
                      </m:sSup>
                      <m:d>
                        <m:dPr>
                          <m:ctrlPr>
                            <a:rPr lang="en-US" sz="16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16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600" b="0" i="1" smtClean="0">
                                  <a:latin typeface="Cambria Math"/>
                                </a:rPr>
                                <m:t>𝑙</m:t>
                              </m:r>
                            </m:e>
                            <m:sub>
                              <m:r>
                                <a:rPr lang="en-US" sz="1600" b="0" i="1" smtClean="0">
                                  <a:latin typeface="Cambria Math"/>
                                </a:rPr>
                                <m:t>0</m:t>
                              </m:r>
                            </m:sub>
                          </m:sSub>
                        </m:e>
                      </m:d>
                      <m:d>
                        <m:dPr>
                          <m:ctrlPr>
                            <a:rPr lang="en-US" sz="16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600" b="0" i="1" smtClean="0">
                              <a:latin typeface="Cambria Math"/>
                            </a:rPr>
                            <m:t>𝑙</m:t>
                          </m:r>
                          <m:r>
                            <a:rPr lang="en-US" sz="1600" b="0" i="1" smtClean="0">
                              <a:latin typeface="Cambria Math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sz="16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600" b="0" i="1" smtClean="0">
                                  <a:latin typeface="Cambria Math"/>
                                </a:rPr>
                                <m:t>𝑙</m:t>
                              </m:r>
                            </m:e>
                            <m:sub>
                              <m:r>
                                <a:rPr lang="en-US" sz="1600" b="0" i="1" smtClean="0">
                                  <a:latin typeface="Cambria Math"/>
                                </a:rPr>
                                <m:t>0</m:t>
                              </m:r>
                            </m:sub>
                          </m:sSub>
                        </m:e>
                      </m:d>
                      <m:r>
                        <a:rPr lang="en-US" sz="1600" b="0" i="1" smtClean="0"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lang="en-US" sz="16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600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sz="1600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  <m:r>
                        <a:rPr lang="en-US" sz="1600" b="0" i="1" smtClean="0">
                          <a:latin typeface="Cambria Math"/>
                        </a:rPr>
                        <m:t>𝑉</m:t>
                      </m:r>
                      <m:r>
                        <a:rPr lang="en-US" sz="1600" b="0" i="1" smtClean="0">
                          <a:latin typeface="Cambria Math"/>
                        </a:rPr>
                        <m:t>′′(</m:t>
                      </m:r>
                      <m:sSub>
                        <m:sSubPr>
                          <m:ctrlPr>
                            <a:rPr lang="en-US" sz="16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600" b="0" i="1" smtClean="0">
                              <a:latin typeface="Cambria Math"/>
                            </a:rPr>
                            <m:t>𝑙</m:t>
                          </m:r>
                        </m:e>
                        <m:sub>
                          <m:r>
                            <a:rPr lang="en-US" sz="1600" b="0" i="1" smtClean="0">
                              <a:latin typeface="Cambria Math"/>
                            </a:rPr>
                            <m:t>0</m:t>
                          </m:r>
                        </m:sub>
                      </m:sSub>
                      <m:r>
                        <a:rPr lang="en-US" sz="1600" b="0" i="1" smtClean="0">
                          <a:latin typeface="Cambria Math"/>
                        </a:rPr>
                        <m:t>)</m:t>
                      </m:r>
                      <m:sSup>
                        <m:sSupPr>
                          <m:ctrlPr>
                            <a:rPr lang="en-US" sz="16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600" b="0" i="1" smtClean="0">
                              <a:latin typeface="Cambria Math"/>
                            </a:rPr>
                            <m:t>(</m:t>
                          </m:r>
                          <m:r>
                            <a:rPr lang="en-US" sz="1600" b="0" i="1" smtClean="0">
                              <a:latin typeface="Cambria Math"/>
                            </a:rPr>
                            <m:t>𝑙</m:t>
                          </m:r>
                          <m:r>
                            <a:rPr lang="en-US" sz="1600" b="0" i="1" smtClean="0">
                              <a:latin typeface="Cambria Math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sz="16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600" b="0" i="1" smtClean="0">
                                  <a:latin typeface="Cambria Math"/>
                                </a:rPr>
                                <m:t>𝑙</m:t>
                              </m:r>
                            </m:e>
                            <m:sub>
                              <m:r>
                                <a:rPr lang="en-US" sz="1600" b="0" i="1" smtClean="0">
                                  <a:latin typeface="Cambria Math"/>
                                </a:rPr>
                                <m:t>0</m:t>
                              </m:r>
                            </m:sub>
                          </m:sSub>
                          <m:r>
                            <a:rPr lang="en-US" sz="1600" b="0" i="1" smtClean="0">
                              <a:latin typeface="Cambria Math"/>
                            </a:rPr>
                            <m:t>)</m:t>
                          </m:r>
                        </m:e>
                        <m:sup>
                          <m:r>
                            <a:rPr lang="en-US" sz="16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cs-CZ" sz="1600"/>
              </a:p>
            </p:txBody>
          </p:sp>
        </mc:Choice>
        <mc:Fallback xmlns="">
          <p:sp>
            <p:nvSpPr>
              <p:cNvPr id="11" name="TextovéPole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7544" y="1773518"/>
                <a:ext cx="4456092" cy="553357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ovéPole 12"/>
              <p:cNvSpPr txBox="1"/>
              <p:nvPr/>
            </p:nvSpPr>
            <p:spPr>
              <a:xfrm>
                <a:off x="468121" y="2229902"/>
                <a:ext cx="5195718" cy="227690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600"/>
                  <a:t>Energie je ur</a:t>
                </a:r>
                <a:r>
                  <a:rPr lang="cs-CZ" sz="1600"/>
                  <a:t>čena až na konstantu – lze tedy zvolit </a:t>
                </a:r>
                <a14:m>
                  <m:oMath xmlns:m="http://schemas.openxmlformats.org/officeDocument/2006/math">
                    <m:r>
                      <a:rPr lang="cs-CZ" sz="1600" b="0" i="1" smtClean="0">
                        <a:latin typeface="Cambria Math"/>
                      </a:rPr>
                      <m:t>𝑉</m:t>
                    </m:r>
                    <m:d>
                      <m:dPr>
                        <m:ctrlPr>
                          <a:rPr lang="cs-CZ" sz="16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cs-CZ" sz="16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cs-CZ" sz="1600" b="0" i="1" smtClean="0">
                                <a:latin typeface="Cambria Math"/>
                              </a:rPr>
                              <m:t>𝑙</m:t>
                            </m:r>
                          </m:e>
                          <m:sub>
                            <m:r>
                              <a:rPr lang="cs-CZ" sz="1600" b="0" i="1" smtClean="0">
                                <a:latin typeface="Cambria Math"/>
                              </a:rPr>
                              <m:t>0</m:t>
                            </m:r>
                          </m:sub>
                        </m:sSub>
                      </m:e>
                    </m:d>
                    <m:r>
                      <a:rPr lang="en-US" sz="1600" b="0" i="1" smtClean="0">
                        <a:latin typeface="Cambria Math"/>
                      </a:rPr>
                      <m:t>=0</m:t>
                    </m:r>
                  </m:oMath>
                </a14:m>
                <a:endParaRPr lang="en-US" sz="1600" b="0"/>
              </a:p>
              <a:p>
                <a:r>
                  <a:rPr lang="en-US" sz="1600"/>
                  <a:t>V bod</a:t>
                </a:r>
                <a:r>
                  <a:rPr lang="cs-CZ" sz="1600"/>
                  <a:t>ě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sz="16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sz="1600" b="0" i="1" smtClean="0">
                            <a:latin typeface="Cambria Math"/>
                          </a:rPr>
                          <m:t>𝑙</m:t>
                        </m:r>
                      </m:e>
                      <m:sub>
                        <m:r>
                          <a:rPr lang="cs-CZ" sz="1600" b="0" i="1" smtClean="0">
                            <a:latin typeface="Cambria Math"/>
                          </a:rPr>
                          <m:t>0</m:t>
                        </m:r>
                      </m:sub>
                    </m:sSub>
                  </m:oMath>
                </a14:m>
                <a:r>
                  <a:rPr lang="cs-CZ" sz="1600"/>
                  <a:t> je minimum, takže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16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cs-CZ" sz="1600" b="0" i="1" smtClean="0">
                            <a:latin typeface="Cambria Math"/>
                          </a:rPr>
                          <m:t>𝑉</m:t>
                        </m:r>
                      </m:e>
                      <m:sup>
                        <m:r>
                          <a:rPr lang="en-US" sz="1600" b="0" i="1" smtClean="0">
                            <a:latin typeface="Cambria Math"/>
                          </a:rPr>
                          <m:t>′</m:t>
                        </m:r>
                      </m:sup>
                    </m:sSup>
                    <m:d>
                      <m:dPr>
                        <m:ctrlPr>
                          <a:rPr lang="en-US" sz="16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16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600" b="0" i="1" smtClean="0">
                                <a:latin typeface="Cambria Math"/>
                              </a:rPr>
                              <m:t>𝑙</m:t>
                            </m:r>
                          </m:e>
                          <m:sub>
                            <m:r>
                              <a:rPr lang="en-US" sz="1600" b="0" i="1" smtClean="0">
                                <a:latin typeface="Cambria Math"/>
                              </a:rPr>
                              <m:t>0</m:t>
                            </m:r>
                          </m:sub>
                        </m:sSub>
                      </m:e>
                    </m:d>
                    <m:r>
                      <a:rPr lang="en-US" sz="1600" b="0" i="1" smtClean="0">
                        <a:latin typeface="Cambria Math"/>
                      </a:rPr>
                      <m:t>=0</m:t>
                    </m:r>
                  </m:oMath>
                </a14:m>
                <a:endParaRPr lang="en-US" sz="1600"/>
              </a:p>
              <a:p>
                <a:r>
                  <a:rPr lang="cs-CZ" sz="1600"/>
                  <a:t>Zbývá tedy</a:t>
                </a:r>
              </a:p>
              <a:p>
                <a:endParaRPr lang="cs-CZ" sz="160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1600" b="0" i="1" smtClean="0">
                          <a:latin typeface="Cambria Math"/>
                        </a:rPr>
                        <m:t>𝑉</m:t>
                      </m:r>
                      <m:d>
                        <m:dPr>
                          <m:ctrlPr>
                            <a:rPr lang="cs-CZ" sz="16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cs-CZ" sz="1600" b="0" i="1" smtClean="0">
                              <a:latin typeface="Cambria Math"/>
                            </a:rPr>
                            <m:t>𝑙</m:t>
                          </m:r>
                        </m:e>
                      </m:d>
                      <m:r>
                        <a:rPr lang="en-US" sz="16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16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600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sz="1600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  <m:sSup>
                        <m:sSupPr>
                          <m:ctrlPr>
                            <a:rPr lang="en-US" sz="16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600" i="1">
                              <a:latin typeface="Cambria Math"/>
                            </a:rPr>
                            <m:t>𝑉</m:t>
                          </m:r>
                        </m:e>
                        <m:sup>
                          <m:r>
                            <a:rPr lang="en-US" sz="1600" i="1">
                              <a:latin typeface="Cambria Math"/>
                            </a:rPr>
                            <m:t>′′</m:t>
                          </m:r>
                        </m:sup>
                      </m:sSup>
                      <m:d>
                        <m:dPr>
                          <m:ctrlPr>
                            <a:rPr lang="en-US" sz="16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16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600" i="1">
                                  <a:latin typeface="Cambria Math"/>
                                </a:rPr>
                                <m:t>𝑙</m:t>
                              </m:r>
                            </m:e>
                            <m:sub>
                              <m:r>
                                <a:rPr lang="en-US" sz="1600" i="1">
                                  <a:latin typeface="Cambria Math"/>
                                </a:rPr>
                                <m:t>0</m:t>
                              </m:r>
                            </m:sub>
                          </m:sSub>
                        </m:e>
                      </m:d>
                      <m:sSup>
                        <m:sSupPr>
                          <m:ctrlPr>
                            <a:rPr lang="en-US" sz="16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16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1600" i="1">
                                  <a:latin typeface="Cambria Math"/>
                                </a:rPr>
                                <m:t>𝑙</m:t>
                              </m:r>
                              <m:r>
                                <a:rPr lang="en-US" sz="1600" i="1">
                                  <a:latin typeface="Cambria Math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en-US" sz="16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600" i="1">
                                      <a:latin typeface="Cambria Math"/>
                                    </a:rPr>
                                    <m:t>𝑙</m:t>
                                  </m:r>
                                </m:e>
                                <m:sub>
                                  <m:r>
                                    <a:rPr lang="en-US" sz="1600" i="1">
                                      <a:latin typeface="Cambria Math"/>
                                    </a:rPr>
                                    <m:t>0</m:t>
                                  </m:r>
                                </m:sub>
                              </m:sSub>
                            </m:e>
                          </m:d>
                        </m:e>
                        <m:sup>
                          <m:r>
                            <a:rPr lang="en-US" sz="1600" i="1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sz="16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16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600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sz="1600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  <m:sSub>
                        <m:sSubPr>
                          <m:ctrlPr>
                            <a:rPr lang="en-US" sz="16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600" b="0" i="1" smtClean="0">
                              <a:latin typeface="Cambria Math"/>
                            </a:rPr>
                            <m:t>𝑘</m:t>
                          </m:r>
                        </m:e>
                        <m:sub>
                          <m:r>
                            <a:rPr lang="en-US" sz="1600" b="0" i="1" smtClean="0">
                              <a:latin typeface="Cambria Math"/>
                            </a:rPr>
                            <m:t>𝑏</m:t>
                          </m:r>
                        </m:sub>
                      </m:sSub>
                      <m:sSup>
                        <m:sSupPr>
                          <m:ctrlPr>
                            <a:rPr lang="en-US" sz="16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16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1600" i="1">
                                  <a:latin typeface="Cambria Math"/>
                                </a:rPr>
                                <m:t>𝑙</m:t>
                              </m:r>
                              <m:r>
                                <a:rPr lang="en-US" sz="1600" i="1">
                                  <a:latin typeface="Cambria Math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en-US" sz="16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600" i="1">
                                      <a:latin typeface="Cambria Math"/>
                                    </a:rPr>
                                    <m:t>𝑙</m:t>
                                  </m:r>
                                </m:e>
                                <m:sub>
                                  <m:r>
                                    <a:rPr lang="en-US" sz="1600" i="1">
                                      <a:latin typeface="Cambria Math"/>
                                    </a:rPr>
                                    <m:t>0</m:t>
                                  </m:r>
                                </m:sub>
                              </m:sSub>
                            </m:e>
                          </m:d>
                        </m:e>
                        <m:sup>
                          <m:r>
                            <a:rPr lang="en-US" sz="16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cs-CZ" sz="1600"/>
              </a:p>
              <a:p>
                <a:endParaRPr lang="en-US" sz="1600"/>
              </a:p>
              <a:p>
                <a:r>
                  <a:rPr lang="en-US" sz="1600"/>
                  <a:t>- tzv. </a:t>
                </a:r>
                <a:r>
                  <a:rPr lang="cs-CZ" sz="1600">
                    <a:solidFill>
                      <a:srgbClr val="0000FF"/>
                    </a:solidFill>
                  </a:rPr>
                  <a:t>harmonická aproximace</a:t>
                </a:r>
                <a:r>
                  <a:rPr lang="en-US" sz="1600">
                    <a:solidFill>
                      <a:srgbClr val="0000FF"/>
                    </a:solidFill>
                  </a:rPr>
                  <a:t>,</a:t>
                </a:r>
                <a:endParaRPr lang="en-US" sz="1600"/>
              </a:p>
              <a:p>
                <a:r>
                  <a:rPr lang="en-US" sz="1600"/>
                  <a:t>kde jsme o</a:t>
                </a:r>
                <a:r>
                  <a:rPr lang="cs-CZ" sz="1600"/>
                  <a:t>značili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16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cs-CZ" sz="1600" b="0" i="1" smtClean="0">
                            <a:latin typeface="Cambria Math"/>
                          </a:rPr>
                          <m:t>𝑉</m:t>
                        </m:r>
                      </m:e>
                      <m:sup>
                        <m:r>
                          <a:rPr lang="en-US" sz="1600" b="0" i="1" smtClean="0">
                            <a:latin typeface="Cambria Math"/>
                          </a:rPr>
                          <m:t>′′</m:t>
                        </m:r>
                      </m:sup>
                    </m:sSup>
                    <m:d>
                      <m:dPr>
                        <m:ctrlPr>
                          <a:rPr lang="en-US" sz="16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16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600" b="0" i="1" smtClean="0">
                                <a:latin typeface="Cambria Math"/>
                              </a:rPr>
                              <m:t>𝑙</m:t>
                            </m:r>
                          </m:e>
                          <m:sub>
                            <m:r>
                              <a:rPr lang="en-US" sz="1600" b="0" i="1" smtClean="0">
                                <a:latin typeface="Cambria Math"/>
                              </a:rPr>
                              <m:t>0</m:t>
                            </m:r>
                          </m:sub>
                        </m:sSub>
                      </m:e>
                    </m:d>
                    <m:r>
                      <a:rPr lang="en-US" sz="1600" b="0" i="1" smtClean="0">
                        <a:latin typeface="Cambria Math"/>
                      </a:rPr>
                      <m:t>=</m:t>
                    </m:r>
                    <m:sSub>
                      <m:sSubPr>
                        <m:ctrlPr>
                          <a:rPr lang="en-US" sz="16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600" b="0" i="1" smtClean="0">
                            <a:latin typeface="Cambria Math"/>
                          </a:rPr>
                          <m:t>𝑘</m:t>
                        </m:r>
                      </m:e>
                      <m:sub>
                        <m:r>
                          <a:rPr lang="en-US" sz="1600" b="0" i="1" smtClean="0">
                            <a:latin typeface="Cambria Math"/>
                          </a:rPr>
                          <m:t>𝑏</m:t>
                        </m:r>
                      </m:sub>
                    </m:sSub>
                  </m:oMath>
                </a14:m>
                <a:r>
                  <a:rPr lang="en-US" sz="1600"/>
                  <a:t> - </a:t>
                </a:r>
                <a:r>
                  <a:rPr lang="cs-CZ" sz="1600">
                    <a:solidFill>
                      <a:srgbClr val="0000FF"/>
                    </a:solidFill>
                  </a:rPr>
                  <a:t>silová</a:t>
                </a:r>
                <a:r>
                  <a:rPr lang="cs-CZ" sz="1600"/>
                  <a:t> </a:t>
                </a:r>
                <a:r>
                  <a:rPr lang="en-US" sz="1600">
                    <a:solidFill>
                      <a:srgbClr val="0000FF"/>
                    </a:solidFill>
                  </a:rPr>
                  <a:t>konstanta</a:t>
                </a:r>
              </a:p>
            </p:txBody>
          </p:sp>
        </mc:Choice>
        <mc:Fallback xmlns="">
          <p:sp>
            <p:nvSpPr>
              <p:cNvPr id="13" name="TextovéPole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8121" y="2229902"/>
                <a:ext cx="5195718" cy="2276905"/>
              </a:xfrm>
              <a:prstGeom prst="rect">
                <a:avLst/>
              </a:prstGeom>
              <a:blipFill rotWithShape="1">
                <a:blip r:embed="rId11"/>
                <a:stretch>
                  <a:fillRect l="-704" t="-804" b="-2681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9" name="Picture 18">
            <a:extLst>
              <a:ext uri="{FF2B5EF4-FFF2-40B4-BE49-F238E27FC236}">
                <a16:creationId xmlns:a16="http://schemas.microsoft.com/office/drawing/2014/main" id="{F9FD6959-3E78-4B26-BF02-372991234F02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0461" y="6291832"/>
            <a:ext cx="1227411" cy="429442"/>
          </a:xfrm>
          <a:prstGeom prst="rect">
            <a:avLst/>
          </a:prstGeom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78CB1041-7500-49BB-A8B7-BB178F40C595}"/>
              </a:ext>
            </a:extLst>
          </p:cNvPr>
          <p:cNvSpPr txBox="1"/>
          <p:nvPr/>
        </p:nvSpPr>
        <p:spPr>
          <a:xfrm>
            <a:off x="6719734" y="5497487"/>
            <a:ext cx="120513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/>
              <a:t>Zdroj</a:t>
            </a:r>
            <a:r>
              <a:rPr lang="en-US" sz="1200" dirty="0"/>
              <a:t>: Wikipedia</a:t>
            </a:r>
            <a:endParaRPr lang="en-GB" sz="1200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D2FD14D3-71C8-49FC-86AD-A2112E216828}"/>
              </a:ext>
            </a:extLst>
          </p:cNvPr>
          <p:cNvSpPr txBox="1"/>
          <p:nvPr/>
        </p:nvSpPr>
        <p:spPr>
          <a:xfrm>
            <a:off x="7309709" y="4414216"/>
            <a:ext cx="87382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/>
              <a:t>Zdroj</a:t>
            </a:r>
            <a:r>
              <a:rPr lang="en-US" sz="1200" dirty="0"/>
              <a:t>:</a:t>
            </a:r>
          </a:p>
          <a:p>
            <a:r>
              <a:rPr lang="en-US" sz="1200" dirty="0" err="1"/>
              <a:t>Vlast</a:t>
            </a:r>
            <a:r>
              <a:rPr lang="cs-CZ" sz="1200" dirty="0"/>
              <a:t>ní dílo</a:t>
            </a:r>
            <a:endParaRPr lang="en-GB" sz="1200" dirty="0"/>
          </a:p>
        </p:txBody>
      </p:sp>
    </p:spTree>
    <p:extLst>
      <p:ext uri="{BB962C8B-B14F-4D97-AF65-F5344CB8AC3E}">
        <p14:creationId xmlns:p14="http://schemas.microsoft.com/office/powerpoint/2010/main" val="25539412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400">
                <a:solidFill>
                  <a:srgbClr val="FF0000"/>
                </a:solidFill>
              </a:rPr>
              <a:t>Dihedrální (torsní) úhly</a:t>
            </a:r>
          </a:p>
        </p:txBody>
      </p:sp>
      <p:pic>
        <p:nvPicPr>
          <p:cNvPr id="13" name="Obrázek 1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0072" y="1491052"/>
            <a:ext cx="1754774" cy="1076261"/>
          </a:xfrm>
          <a:prstGeom prst="rect">
            <a:avLst/>
          </a:prstGeom>
        </p:spPr>
      </p:pic>
      <p:sp>
        <p:nvSpPr>
          <p:cNvPr id="14" name="TextovéPole 13"/>
          <p:cNvSpPr txBox="1"/>
          <p:nvPr/>
        </p:nvSpPr>
        <p:spPr>
          <a:xfrm>
            <a:off x="1547664" y="1444408"/>
            <a:ext cx="349820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600"/>
              <a:t>Torsní úhel</a:t>
            </a:r>
            <a:r>
              <a:rPr lang="en-US" sz="1600"/>
              <a:t> </a:t>
            </a:r>
            <a:r>
              <a:rPr lang="el-GR" sz="1600" i="1"/>
              <a:t>ω</a:t>
            </a:r>
            <a:r>
              <a:rPr lang="cs-CZ" sz="1600"/>
              <a:t> je definován čtyřmi atomy</a:t>
            </a:r>
          </a:p>
          <a:p>
            <a:r>
              <a:rPr lang="cs-CZ" sz="1600"/>
              <a:t>spojenými chem. vazbami</a:t>
            </a:r>
          </a:p>
        </p:txBody>
      </p:sp>
      <p:graphicFrame>
        <p:nvGraphicFramePr>
          <p:cNvPr id="32" name="Objekt 3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03898276"/>
              </p:ext>
            </p:extLst>
          </p:nvPr>
        </p:nvGraphicFramePr>
        <p:xfrm>
          <a:off x="782638" y="2205038"/>
          <a:ext cx="40005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05" name="Rovnice" r:id="rId4" imgW="4000320" imgH="622080" progId="Equation.3">
                  <p:embed/>
                </p:oleObj>
              </mc:Choice>
              <mc:Fallback>
                <p:oleObj name="Rovnice" r:id="rId4" imgW="4000320" imgH="622080" progId="Equation.3">
                  <p:embed/>
                  <p:pic>
                    <p:nvPicPr>
                      <p:cNvPr id="0" name="Objek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2638" y="2205038"/>
                        <a:ext cx="40005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" name="TextovéPole 32"/>
          <p:cNvSpPr txBox="1"/>
          <p:nvPr/>
        </p:nvSpPr>
        <p:spPr>
          <a:xfrm>
            <a:off x="683567" y="2924944"/>
            <a:ext cx="468198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600"/>
              <a:t>Potenciální energie je </a:t>
            </a:r>
            <a:r>
              <a:rPr lang="cs-CZ" sz="1600">
                <a:solidFill>
                  <a:srgbClr val="0000FF"/>
                </a:solidFill>
              </a:rPr>
              <a:t>periodickou</a:t>
            </a:r>
            <a:r>
              <a:rPr lang="cs-CZ" sz="1600"/>
              <a:t> funkcí torsních úhlů</a:t>
            </a:r>
          </a:p>
        </p:txBody>
      </p:sp>
      <p:sp>
        <p:nvSpPr>
          <p:cNvPr id="34" name="Obdélník 33"/>
          <p:cNvSpPr/>
          <p:nvPr/>
        </p:nvSpPr>
        <p:spPr>
          <a:xfrm>
            <a:off x="1547664" y="2204864"/>
            <a:ext cx="3024336" cy="648072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39" name="Obrázek 3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34351" y="3501008"/>
            <a:ext cx="3661667" cy="2808312"/>
          </a:xfrm>
          <a:prstGeom prst="rect">
            <a:avLst/>
          </a:prstGeom>
        </p:spPr>
      </p:pic>
      <p:sp>
        <p:nvSpPr>
          <p:cNvPr id="40" name="TextovéPole 39"/>
          <p:cNvSpPr txBox="1"/>
          <p:nvPr/>
        </p:nvSpPr>
        <p:spPr>
          <a:xfrm>
            <a:off x="7380312" y="3208620"/>
            <a:ext cx="124014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600"/>
              <a:t>Torsní úhly</a:t>
            </a:r>
          </a:p>
          <a:p>
            <a:r>
              <a:rPr lang="cs-CZ" sz="1600"/>
              <a:t>v páteři DNA</a:t>
            </a:r>
          </a:p>
        </p:txBody>
      </p:sp>
      <p:cxnSp>
        <p:nvCxnSpPr>
          <p:cNvPr id="42" name="Přímá spojnice se šipkou 41"/>
          <p:cNvCxnSpPr/>
          <p:nvPr/>
        </p:nvCxnSpPr>
        <p:spPr>
          <a:xfrm flipH="1">
            <a:off x="3779912" y="1844824"/>
            <a:ext cx="216024" cy="576064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Picture 15">
            <a:extLst>
              <a:ext uri="{FF2B5EF4-FFF2-40B4-BE49-F238E27FC236}">
                <a16:creationId xmlns:a16="http://schemas.microsoft.com/office/drawing/2014/main" id="{9197085D-AC1F-4062-A6E7-7E2BB509BA7F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0461" y="6291832"/>
            <a:ext cx="1227411" cy="429442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D3D4B11F-71F5-4437-B39C-107467B52DE4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2638" y="3418538"/>
            <a:ext cx="3661668" cy="3132442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0725938D-01A6-44B6-9D90-8DF8545D8C0B}"/>
              </a:ext>
            </a:extLst>
          </p:cNvPr>
          <p:cNvSpPr txBox="1"/>
          <p:nvPr/>
        </p:nvSpPr>
        <p:spPr>
          <a:xfrm>
            <a:off x="3707904" y="6412705"/>
            <a:ext cx="120513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/>
              <a:t>Zdroj</a:t>
            </a:r>
            <a:r>
              <a:rPr lang="en-US" sz="1200" dirty="0"/>
              <a:t>: Wikipedia</a:t>
            </a:r>
            <a:endParaRPr lang="en-GB" sz="12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0C5F093-E7FD-4111-A89C-6ABCBAFC6B66}"/>
              </a:ext>
            </a:extLst>
          </p:cNvPr>
          <p:cNvSpPr txBox="1"/>
          <p:nvPr/>
        </p:nvSpPr>
        <p:spPr>
          <a:xfrm>
            <a:off x="5679712" y="2674367"/>
            <a:ext cx="236590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/>
              <a:t>Zdroj</a:t>
            </a:r>
            <a:r>
              <a:rPr lang="en-US" sz="1200" dirty="0"/>
              <a:t>:</a:t>
            </a:r>
          </a:p>
          <a:p>
            <a:r>
              <a:rPr lang="en-US" sz="1200" dirty="0"/>
              <a:t>W. </a:t>
            </a:r>
            <a:r>
              <a:rPr lang="en-US" sz="1200" dirty="0" err="1"/>
              <a:t>Saenger</a:t>
            </a:r>
            <a:r>
              <a:rPr lang="en-US" sz="1200" dirty="0"/>
              <a:t>,</a:t>
            </a:r>
          </a:p>
          <a:p>
            <a:r>
              <a:rPr lang="en-US" sz="1200" dirty="0"/>
              <a:t>Principles of Nucleic Acid Structure</a:t>
            </a:r>
          </a:p>
          <a:p>
            <a:r>
              <a:rPr lang="en-US" sz="1200" dirty="0"/>
              <a:t>Springer 1984</a:t>
            </a:r>
            <a:endParaRPr lang="en-GB" sz="12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D3003B0-3B7D-4B70-A115-8400E475B0A8}"/>
              </a:ext>
            </a:extLst>
          </p:cNvPr>
          <p:cNvSpPr txBox="1"/>
          <p:nvPr/>
        </p:nvSpPr>
        <p:spPr>
          <a:xfrm>
            <a:off x="6957176" y="2102802"/>
            <a:ext cx="11369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/>
              <a:t>Zdroj</a:t>
            </a:r>
            <a:r>
              <a:rPr lang="en-US" sz="1200" dirty="0"/>
              <a:t>:</a:t>
            </a:r>
          </a:p>
          <a:p>
            <a:r>
              <a:rPr lang="en-US" sz="1200" dirty="0"/>
              <a:t>cbio.bmt.tue.nl</a:t>
            </a:r>
            <a:endParaRPr lang="en-GB" sz="1200" dirty="0"/>
          </a:p>
        </p:txBody>
      </p:sp>
    </p:spTree>
    <p:extLst>
      <p:ext uri="{BB962C8B-B14F-4D97-AF65-F5344CB8AC3E}">
        <p14:creationId xmlns:p14="http://schemas.microsoft.com/office/powerpoint/2010/main" val="33724187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400">
                <a:solidFill>
                  <a:srgbClr val="FF0000"/>
                </a:solidFill>
              </a:rPr>
              <a:t>Rozvoj energie torsních úhlů do Fourierovy řady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ovéPole 6"/>
              <p:cNvSpPr txBox="1"/>
              <p:nvPr/>
            </p:nvSpPr>
            <p:spPr>
              <a:xfrm>
                <a:off x="827584" y="1124744"/>
                <a:ext cx="8347734" cy="222599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600" dirty="0" err="1"/>
                  <a:t>Energii</a:t>
                </a:r>
                <a:r>
                  <a:rPr lang="en-US" sz="1600" dirty="0"/>
                  <a:t> </a:t>
                </a:r>
                <a:r>
                  <a:rPr lang="cs-CZ" sz="1600" dirty="0"/>
                  <a:t>torsních úhlů lze vyjádřit ve tvaru tzv. Fourierovy řady – kombinace konstanty, sinů a kosinů</a:t>
                </a:r>
              </a:p>
              <a:p>
                <a:endParaRPr lang="cs-CZ" sz="1600" dirty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cs-CZ" sz="16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sz="1600" b="0" i="1" smtClean="0">
                            <a:latin typeface="Cambria Math"/>
                          </a:rPr>
                          <m:t>𝑉</m:t>
                        </m:r>
                      </m:e>
                      <m:sub>
                        <m:r>
                          <a:rPr lang="cs-CZ" sz="1600" b="0" i="1" smtClean="0">
                            <a:latin typeface="Cambria Math"/>
                          </a:rPr>
                          <m:t>𝑑𝑖h𝑒𝑑</m:t>
                        </m:r>
                      </m:sub>
                    </m:sSub>
                    <m:d>
                      <m:dPr>
                        <m:ctrlPr>
                          <a:rPr lang="cs-CZ" sz="16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cs-CZ" sz="1600" i="1" smtClean="0">
                            <a:latin typeface="Cambria Math"/>
                            <a:ea typeface="Cambria Math"/>
                          </a:rPr>
                          <m:t>𝜔</m:t>
                        </m:r>
                      </m:e>
                    </m:d>
                    <m:r>
                      <a:rPr lang="cs-CZ" sz="1600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sz="16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cs-CZ" sz="16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cs-CZ" sz="1600" i="1">
                                <a:latin typeface="Cambria Math"/>
                              </a:rPr>
                              <m:t>𝑎</m:t>
                            </m:r>
                          </m:e>
                          <m:sub>
                            <m:r>
                              <a:rPr lang="cs-CZ" sz="1600" i="1">
                                <a:latin typeface="Cambria Math"/>
                              </a:rPr>
                              <m:t>0</m:t>
                            </m:r>
                          </m:sub>
                        </m:sSub>
                      </m:num>
                      <m:den>
                        <m:r>
                          <a:rPr lang="cs-CZ" sz="1600" i="1">
                            <a:latin typeface="Cambria Math"/>
                          </a:rPr>
                          <m:t>2</m:t>
                        </m:r>
                      </m:den>
                    </m:f>
                    <m:r>
                      <a:rPr lang="cs-CZ" sz="1600" i="1">
                        <a:latin typeface="Cambria Math"/>
                      </a:rPr>
                      <m:t>+</m:t>
                    </m:r>
                    <m:nary>
                      <m:naryPr>
                        <m:chr m:val="∑"/>
                        <m:ctrlPr>
                          <a:rPr lang="cs-CZ" sz="1600" i="1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cs-CZ" sz="1600" i="1">
                            <a:latin typeface="Cambria Math"/>
                          </a:rPr>
                          <m:t>𝑛</m:t>
                        </m:r>
                        <m:r>
                          <a:rPr lang="cs-CZ" sz="1600" i="1">
                            <a:latin typeface="Cambria Math"/>
                          </a:rPr>
                          <m:t>=1</m:t>
                        </m:r>
                      </m:sub>
                      <m:sup>
                        <m:r>
                          <a:rPr lang="cs-CZ" sz="1600" i="1">
                            <a:latin typeface="Cambria Math"/>
                            <a:ea typeface="Cambria Math"/>
                          </a:rPr>
                          <m:t>∞</m:t>
                        </m:r>
                      </m:sup>
                      <m:e>
                        <m:d>
                          <m:dPr>
                            <m:begChr m:val="["/>
                            <m:endChr m:val="]"/>
                            <m:ctrlPr>
                              <a:rPr lang="cs-CZ" sz="16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cs-CZ" sz="16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cs-CZ" sz="1600" i="1">
                                    <a:latin typeface="Cambria Math"/>
                                  </a:rPr>
                                  <m:t>𝑎</m:t>
                                </m:r>
                              </m:e>
                              <m:sub>
                                <m:r>
                                  <a:rPr lang="cs-CZ" sz="1600" i="1">
                                    <a:latin typeface="Cambria Math"/>
                                  </a:rPr>
                                  <m:t>𝑛</m:t>
                                </m:r>
                              </m:sub>
                            </m:sSub>
                            <m:func>
                              <m:funcPr>
                                <m:ctrlPr>
                                  <a:rPr lang="cs-CZ" sz="1600" i="1">
                                    <a:latin typeface="Cambria Math" panose="02040503050406030204" pitchFamily="18" charset="0"/>
                                  </a:rPr>
                                </m:ctrlPr>
                              </m:funcPr>
                              <m:fName>
                                <m:r>
                                  <m:rPr>
                                    <m:sty m:val="p"/>
                                  </m:rPr>
                                  <a:rPr lang="cs-CZ" sz="1600">
                                    <a:latin typeface="Cambria Math"/>
                                  </a:rPr>
                                  <m:t>cos</m:t>
                                </m:r>
                              </m:fName>
                              <m:e>
                                <m:d>
                                  <m:dPr>
                                    <m:ctrlPr>
                                      <a:rPr lang="cs-CZ" sz="1600" i="1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cs-CZ" sz="1600" i="1">
                                        <a:latin typeface="Cambria Math"/>
                                      </a:rPr>
                                      <m:t>𝑛</m:t>
                                    </m:r>
                                    <m:r>
                                      <a:rPr lang="cs-CZ" sz="1600" i="1" smtClean="0">
                                        <a:latin typeface="Cambria Math"/>
                                        <a:ea typeface="Cambria Math"/>
                                      </a:rPr>
                                      <m:t>𝜔</m:t>
                                    </m:r>
                                  </m:e>
                                </m:d>
                                <m:r>
                                  <a:rPr lang="cs-CZ" sz="1600" i="1">
                                    <a:latin typeface="Cambria Math"/>
                                  </a:rPr>
                                  <m:t>+</m:t>
                                </m:r>
                                <m:sSub>
                                  <m:sSubPr>
                                    <m:ctrlPr>
                                      <a:rPr lang="cs-CZ" sz="16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cs-CZ" sz="1600" i="1">
                                        <a:latin typeface="Cambria Math"/>
                                      </a:rPr>
                                      <m:t>𝑏</m:t>
                                    </m:r>
                                  </m:e>
                                  <m:sub>
                                    <m:r>
                                      <a:rPr lang="cs-CZ" sz="1600" i="1">
                                        <a:latin typeface="Cambria Math"/>
                                      </a:rPr>
                                      <m:t>𝑛</m:t>
                                    </m:r>
                                  </m:sub>
                                </m:sSub>
                                <m:func>
                                  <m:funcPr>
                                    <m:ctrlPr>
                                      <a:rPr lang="cs-CZ" sz="1600" i="1">
                                        <a:latin typeface="Cambria Math" panose="02040503050406030204" pitchFamily="18" charset="0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</m:rPr>
                                      <a:rPr lang="cs-CZ" sz="1600">
                                        <a:latin typeface="Cambria Math"/>
                                      </a:rPr>
                                      <m:t>sin</m:t>
                                    </m:r>
                                  </m:fName>
                                  <m:e>
                                    <m:d>
                                      <m:dPr>
                                        <m:ctrlPr>
                                          <a:rPr lang="cs-CZ" sz="16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lang="cs-CZ" sz="1600" i="1">
                                            <a:latin typeface="Cambria Math"/>
                                          </a:rPr>
                                          <m:t>𝑛</m:t>
                                        </m:r>
                                        <m:r>
                                          <a:rPr lang="cs-CZ" sz="1600" i="1" smtClean="0">
                                            <a:latin typeface="Cambria Math"/>
                                            <a:ea typeface="Cambria Math"/>
                                          </a:rPr>
                                          <m:t>𝜔</m:t>
                                        </m:r>
                                      </m:e>
                                    </m:d>
                                  </m:e>
                                </m:func>
                              </m:e>
                            </m:func>
                          </m:e>
                        </m:d>
                      </m:e>
                    </m:nary>
                  </m:oMath>
                </a14:m>
                <a:r>
                  <a:rPr lang="cs-CZ" sz="1600" dirty="0"/>
                  <a:t> </a:t>
                </a:r>
              </a:p>
              <a:p>
                <a:endParaRPr lang="cs-CZ" sz="1600" dirty="0"/>
              </a:p>
              <a:p>
                <a:r>
                  <a:rPr lang="cs-CZ" sz="1600" dirty="0"/>
                  <a:t>což lze po úpravě (součtový vzorec pro kosinus) psát jako</a:t>
                </a:r>
              </a:p>
              <a:p>
                <a:endParaRPr lang="cs-CZ" sz="1600" dirty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cs-CZ" sz="1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sz="1600" i="1">
                            <a:latin typeface="Cambria Math"/>
                          </a:rPr>
                          <m:t>𝑉</m:t>
                        </m:r>
                      </m:e>
                      <m:sub>
                        <m:r>
                          <a:rPr lang="cs-CZ" sz="1600" i="1">
                            <a:latin typeface="Cambria Math"/>
                          </a:rPr>
                          <m:t>𝑑𝑖h𝑒𝑑</m:t>
                        </m:r>
                      </m:sub>
                    </m:sSub>
                    <m:d>
                      <m:dPr>
                        <m:ctrlPr>
                          <a:rPr lang="cs-CZ" sz="16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cs-CZ" sz="1600" i="1">
                            <a:latin typeface="Cambria Math"/>
                            <a:ea typeface="Cambria Math"/>
                          </a:rPr>
                          <m:t>𝜔</m:t>
                        </m:r>
                      </m:e>
                    </m:d>
                    <m:r>
                      <a:rPr lang="cs-CZ" sz="1600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sz="16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cs-CZ" sz="16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cs-CZ" sz="1600" i="1">
                                <a:latin typeface="Cambria Math"/>
                              </a:rPr>
                              <m:t>𝑎</m:t>
                            </m:r>
                          </m:e>
                          <m:sub>
                            <m:r>
                              <a:rPr lang="cs-CZ" sz="1600" i="1">
                                <a:latin typeface="Cambria Math"/>
                              </a:rPr>
                              <m:t>0</m:t>
                            </m:r>
                          </m:sub>
                        </m:sSub>
                      </m:num>
                      <m:den>
                        <m:r>
                          <a:rPr lang="cs-CZ" sz="1600" i="1">
                            <a:latin typeface="Cambria Math"/>
                          </a:rPr>
                          <m:t>2</m:t>
                        </m:r>
                      </m:den>
                    </m:f>
                    <m:r>
                      <a:rPr lang="cs-CZ" sz="1600" i="1">
                        <a:latin typeface="Cambria Math"/>
                      </a:rPr>
                      <m:t>+</m:t>
                    </m:r>
                    <m:nary>
                      <m:naryPr>
                        <m:chr m:val="∑"/>
                        <m:ctrlPr>
                          <a:rPr lang="cs-CZ" sz="1600" i="1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cs-CZ" sz="1600" i="1">
                            <a:latin typeface="Cambria Math"/>
                          </a:rPr>
                          <m:t>𝑛</m:t>
                        </m:r>
                        <m:r>
                          <a:rPr lang="cs-CZ" sz="1600" i="1">
                            <a:latin typeface="Cambria Math"/>
                          </a:rPr>
                          <m:t>=1</m:t>
                        </m:r>
                      </m:sub>
                      <m:sup>
                        <m:r>
                          <a:rPr lang="cs-CZ" sz="1600" i="1">
                            <a:latin typeface="Cambria Math"/>
                            <a:ea typeface="Cambria Math"/>
                          </a:rPr>
                          <m:t>∞</m:t>
                        </m:r>
                      </m:sup>
                      <m:e>
                        <m:sSub>
                          <m:sSubPr>
                            <m:ctrlPr>
                              <a:rPr lang="cs-CZ" sz="16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cs-CZ" sz="1600" b="0" i="1" smtClean="0">
                                <a:latin typeface="Cambria Math"/>
                              </a:rPr>
                              <m:t>𝑐</m:t>
                            </m:r>
                          </m:e>
                          <m:sub>
                            <m:r>
                              <a:rPr lang="cs-CZ" sz="1600" i="1">
                                <a:latin typeface="Cambria Math"/>
                              </a:rPr>
                              <m:t>𝑛</m:t>
                            </m:r>
                          </m:sub>
                        </m:sSub>
                        <m:func>
                          <m:funcPr>
                            <m:ctrlPr>
                              <a:rPr lang="cs-CZ" sz="1600" i="1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cs-CZ" sz="1600">
                                <a:latin typeface="Cambria Math"/>
                              </a:rPr>
                              <m:t>cos</m:t>
                            </m:r>
                          </m:fName>
                          <m:e>
                            <m:d>
                              <m:dPr>
                                <m:ctrlPr>
                                  <a:rPr lang="cs-CZ" sz="16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cs-CZ" sz="1600" i="1">
                                    <a:latin typeface="Cambria Math"/>
                                  </a:rPr>
                                  <m:t>𝑛</m:t>
                                </m:r>
                                <m:r>
                                  <a:rPr lang="cs-CZ" sz="1600" i="1">
                                    <a:latin typeface="Cambria Math"/>
                                    <a:ea typeface="Cambria Math"/>
                                  </a:rPr>
                                  <m:t>𝜔</m:t>
                                </m:r>
                                <m:r>
                                  <a:rPr lang="cs-CZ" sz="1600" b="0" i="1" smtClean="0">
                                    <a:latin typeface="Cambria Math"/>
                                    <a:ea typeface="Cambria Math"/>
                                  </a:rPr>
                                  <m:t>+</m:t>
                                </m:r>
                                <m:sSub>
                                  <m:sSubPr>
                                    <m:ctrlPr>
                                      <a:rPr lang="cs-CZ" sz="1600" b="0" i="1" smtClean="0">
                                        <a:latin typeface="Cambria Math" panose="02040503050406030204" pitchFamily="18" charset="0"/>
                                        <a:ea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cs-CZ" sz="1600" b="0" i="1" smtClean="0">
                                        <a:latin typeface="Cambria Math"/>
                                        <a:ea typeface="Cambria Math"/>
                                      </a:rPr>
                                      <m:t>𝛾</m:t>
                                    </m:r>
                                  </m:e>
                                  <m:sub>
                                    <m:r>
                                      <a:rPr lang="cs-CZ" sz="1600" b="0" i="1" smtClean="0">
                                        <a:latin typeface="Cambria Math"/>
                                        <a:ea typeface="Cambria Math"/>
                                      </a:rPr>
                                      <m:t>𝑛</m:t>
                                    </m:r>
                                  </m:sub>
                                </m:sSub>
                              </m:e>
                            </m:d>
                          </m:e>
                        </m:func>
                      </m:e>
                    </m:nary>
                  </m:oMath>
                </a14:m>
                <a:r>
                  <a:rPr lang="cs-CZ" sz="1600" dirty="0"/>
                  <a:t> </a:t>
                </a:r>
              </a:p>
              <a:p>
                <a:endParaRPr lang="cs-CZ" sz="1600" dirty="0"/>
              </a:p>
            </p:txBody>
          </p:sp>
        </mc:Choice>
        <mc:Fallback xmlns="">
          <p:sp>
            <p:nvSpPr>
              <p:cNvPr id="7" name="TextovéPole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7584" y="1124744"/>
                <a:ext cx="8347734" cy="2225994"/>
              </a:xfrm>
              <a:prstGeom prst="rect">
                <a:avLst/>
              </a:prstGeom>
              <a:blipFill>
                <a:blip r:embed="rId5"/>
                <a:stretch>
                  <a:fillRect l="-438" t="-822" b="-1205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ovéPole 7"/>
          <p:cNvSpPr txBox="1"/>
          <p:nvPr/>
        </p:nvSpPr>
        <p:spPr>
          <a:xfrm>
            <a:off x="797847" y="3140968"/>
            <a:ext cx="454271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600"/>
              <a:t>Tedy: funkce je vyjádřena jako součet (superpozice)</a:t>
            </a:r>
          </a:p>
          <a:p>
            <a:r>
              <a:rPr lang="cs-CZ" sz="1600"/>
              <a:t>konstanty a sinusovek s periodami 2</a:t>
            </a:r>
            <a:r>
              <a:rPr lang="el-GR" sz="1600"/>
              <a:t>π</a:t>
            </a:r>
            <a:r>
              <a:rPr lang="cs-CZ" sz="1600"/>
              <a:t>, 2</a:t>
            </a:r>
            <a:r>
              <a:rPr lang="el-GR" sz="1600"/>
              <a:t>π</a:t>
            </a:r>
            <a:r>
              <a:rPr lang="cs-CZ" sz="1600"/>
              <a:t>/2, 2</a:t>
            </a:r>
            <a:r>
              <a:rPr lang="el-GR" sz="1600"/>
              <a:t>π</a:t>
            </a:r>
            <a:r>
              <a:rPr lang="cs-CZ" sz="1600"/>
              <a:t>/3, ...</a:t>
            </a:r>
          </a:p>
        </p:txBody>
      </p:sp>
      <p:graphicFrame>
        <p:nvGraphicFramePr>
          <p:cNvPr id="10" name="Objek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93555621"/>
              </p:ext>
            </p:extLst>
          </p:nvPr>
        </p:nvGraphicFramePr>
        <p:xfrm>
          <a:off x="1691680" y="4581128"/>
          <a:ext cx="40005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829" name="Rovnice" r:id="rId6" imgW="4000320" imgH="622080" progId="Equation.3">
                  <p:embed/>
                </p:oleObj>
              </mc:Choice>
              <mc:Fallback>
                <p:oleObj name="Rovnice" r:id="rId6" imgW="4000320" imgH="622080" progId="Equation.3">
                  <p:embed/>
                  <p:pic>
                    <p:nvPicPr>
                      <p:cNvPr id="0" name="Objekt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1680" y="4581128"/>
                        <a:ext cx="40005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ovéPole 10"/>
          <p:cNvSpPr txBox="1"/>
          <p:nvPr/>
        </p:nvSpPr>
        <p:spPr>
          <a:xfrm>
            <a:off x="348429" y="3913797"/>
            <a:ext cx="518898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600"/>
              <a:t>Typicky se užívá aproximace prvními několika členy </a:t>
            </a:r>
            <a:r>
              <a:rPr lang="en-US" sz="1600"/>
              <a:t>ve F. </a:t>
            </a:r>
            <a:r>
              <a:rPr lang="cs-CZ" sz="1600"/>
              <a:t>řadě</a:t>
            </a:r>
          </a:p>
          <a:p>
            <a:r>
              <a:rPr lang="cs-CZ" sz="1600"/>
              <a:t>(obvykle </a:t>
            </a:r>
            <a:r>
              <a:rPr lang="cs-CZ" sz="1600" i="1"/>
              <a:t>m</a:t>
            </a:r>
            <a:r>
              <a:rPr lang="cs-CZ" sz="1600"/>
              <a:t> = 1 až </a:t>
            </a:r>
            <a:r>
              <a:rPr lang="en-US" sz="1600"/>
              <a:t>4</a:t>
            </a:r>
            <a:r>
              <a:rPr lang="cs-CZ" sz="1600"/>
              <a:t>)</a:t>
            </a:r>
          </a:p>
        </p:txBody>
      </p:sp>
      <p:cxnSp>
        <p:nvCxnSpPr>
          <p:cNvPr id="13" name="Přímá spojnice se šipkou 12"/>
          <p:cNvCxnSpPr/>
          <p:nvPr/>
        </p:nvCxnSpPr>
        <p:spPr>
          <a:xfrm flipH="1">
            <a:off x="3298894" y="4221088"/>
            <a:ext cx="1080120" cy="400783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ovéPole 3"/>
          <p:cNvSpPr txBox="1"/>
          <p:nvPr/>
        </p:nvSpPr>
        <p:spPr>
          <a:xfrm>
            <a:off x="539555" y="5449185"/>
            <a:ext cx="758137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600"/>
              <a:t>Tedy ještě jednou: </a:t>
            </a:r>
            <a:r>
              <a:rPr lang="cs-CZ" sz="1600">
                <a:solidFill>
                  <a:srgbClr val="0000FF"/>
                </a:solidFill>
              </a:rPr>
              <a:t>Taylorovu</a:t>
            </a:r>
            <a:r>
              <a:rPr lang="cs-CZ" sz="1600"/>
              <a:t> řadu užíváme k aproximaci funkce </a:t>
            </a:r>
            <a:r>
              <a:rPr lang="cs-CZ" sz="1600">
                <a:solidFill>
                  <a:srgbClr val="0000FF"/>
                </a:solidFill>
              </a:rPr>
              <a:t>v blízkosti daného bodu</a:t>
            </a:r>
            <a:r>
              <a:rPr lang="cs-CZ" sz="1600"/>
              <a:t>,</a:t>
            </a:r>
          </a:p>
          <a:p>
            <a:r>
              <a:rPr lang="cs-CZ" sz="1600">
                <a:solidFill>
                  <a:srgbClr val="0000FF"/>
                </a:solidFill>
              </a:rPr>
              <a:t>Fourierovu</a:t>
            </a:r>
            <a:r>
              <a:rPr lang="cs-CZ" sz="1600"/>
              <a:t> řadu k aproximaci </a:t>
            </a:r>
            <a:r>
              <a:rPr lang="cs-CZ" sz="1600">
                <a:solidFill>
                  <a:srgbClr val="0000FF"/>
                </a:solidFill>
              </a:rPr>
              <a:t>periodické</a:t>
            </a:r>
            <a:r>
              <a:rPr lang="cs-CZ" sz="1600"/>
              <a:t> funkce (bereme vždy prvních několik členů řady).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A873143C-052C-4820-A6C0-7DE711BD392F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0461" y="6291832"/>
            <a:ext cx="1227411" cy="4294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5998641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styl1">
      <a:dk1>
        <a:sysClr val="windowText" lastClr="000000"/>
      </a:dk1>
      <a:lt1>
        <a:sysClr val="window" lastClr="FFFFFF"/>
      </a:lt1>
      <a:dk2>
        <a:srgbClr val="575F6D"/>
      </a:dk2>
      <a:lt2>
        <a:srgbClr val="FFFF00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13383</TotalTime>
  <Words>1127</Words>
  <Application>Microsoft Office PowerPoint</Application>
  <PresentationFormat>On-screen Show (4:3)</PresentationFormat>
  <Paragraphs>160</Paragraphs>
  <Slides>14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Calibri</vt:lpstr>
      <vt:lpstr>Cambria Math</vt:lpstr>
      <vt:lpstr>Engravers MT</vt:lpstr>
      <vt:lpstr>Motiv systému Office</vt:lpstr>
      <vt:lpstr>Rovnice</vt:lpstr>
      <vt:lpstr>Biomolekulární modelování</vt:lpstr>
      <vt:lpstr>Kvantová mechanika a molekulová dynamika</vt:lpstr>
      <vt:lpstr>Newtonovská dynamika jedné částice</vt:lpstr>
      <vt:lpstr>Dynamika N částic</vt:lpstr>
      <vt:lpstr>Potenciální energie („silové pole“, force field) pro MD</vt:lpstr>
      <vt:lpstr>Délky vazeb a vazebné úhly</vt:lpstr>
      <vt:lpstr>Harmonická aproximace</vt:lpstr>
      <vt:lpstr>Dihedrální (torsní) úhly</vt:lpstr>
      <vt:lpstr>Rozvoj energie torsních úhlů do Fourierovy řady</vt:lpstr>
      <vt:lpstr>Nevazebné (nonbonded) interakce</vt:lpstr>
      <vt:lpstr>Elektrostatické interakce</vt:lpstr>
      <vt:lpstr>Lennard-Jonesova (LJ) interakce</vt:lpstr>
      <vt:lpstr>Atomy a atomové typy</vt:lpstr>
      <vt:lpstr>Molekulová dynamika (MD) - shrnutí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filip</dc:creator>
  <cp:lastModifiedBy>Lankas Filip</cp:lastModifiedBy>
  <cp:revision>306</cp:revision>
  <dcterms:created xsi:type="dcterms:W3CDTF">2015-11-24T13:02:31Z</dcterms:created>
  <dcterms:modified xsi:type="dcterms:W3CDTF">2022-09-07T15:58:21Z</dcterms:modified>
</cp:coreProperties>
</file>