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077D6-D70B-4B2E-9124-C8FBD3CA2D7A}" v="10" dt="2019-03-12T13:53:15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4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43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0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19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48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84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1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37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3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A6FE-CE9A-4F8C-9A96-4D8D94C4E535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A949-9A03-40BC-9FFA-511061DD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844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BC3A9-9BD5-4035-AD1F-C9464F9B9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CAA2AE-E470-4D2D-969C-BEEF238EF9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FB04CDB4-F388-4EBA-D408-1E48C9D41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14" y="403312"/>
            <a:ext cx="6479771" cy="143810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6DB58DA-7566-D727-366C-B754936D1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722" y="5735637"/>
            <a:ext cx="7814553" cy="75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6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A70EC-AC13-4449-AB5D-47E48AEE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kodeků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815BF-9BA7-4018-B1C5-42480AAC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H.264, HEVC</a:t>
            </a:r>
          </a:p>
          <a:p>
            <a:r>
              <a:rPr lang="cs-CZ" b="1" dirty="0"/>
              <a:t>VP8, VP9</a:t>
            </a:r>
          </a:p>
          <a:p>
            <a:r>
              <a:rPr lang="cs-CZ" b="1" dirty="0"/>
              <a:t>VC-1</a:t>
            </a:r>
            <a:r>
              <a:rPr lang="cs-CZ" dirty="0"/>
              <a:t> (2006)</a:t>
            </a:r>
          </a:p>
          <a:p>
            <a:pPr lvl="1"/>
            <a:r>
              <a:rPr lang="cs-CZ" dirty="0"/>
              <a:t>Microsoft video </a:t>
            </a:r>
            <a:r>
              <a:rPr lang="cs-CZ" dirty="0" err="1"/>
              <a:t>codec</a:t>
            </a:r>
            <a:r>
              <a:rPr lang="cs-CZ" dirty="0"/>
              <a:t> standard</a:t>
            </a:r>
          </a:p>
          <a:p>
            <a:pPr lvl="1"/>
            <a:r>
              <a:rPr lang="cs-CZ" dirty="0"/>
              <a:t>použitý u produktů Microsoft (</a:t>
            </a:r>
            <a:r>
              <a:rPr lang="cs-CZ" dirty="0" err="1"/>
              <a:t>silverlight</a:t>
            </a:r>
            <a:r>
              <a:rPr lang="cs-CZ" dirty="0"/>
              <a:t>, </a:t>
            </a:r>
            <a:r>
              <a:rPr lang="cs-CZ" dirty="0" err="1"/>
              <a:t>windows</a:t>
            </a:r>
            <a:r>
              <a:rPr lang="cs-CZ" dirty="0"/>
              <a:t> media, Xbox)</a:t>
            </a:r>
          </a:p>
          <a:p>
            <a:pPr lvl="1"/>
            <a:r>
              <a:rPr lang="cs-CZ" dirty="0"/>
              <a:t>alternativa H.264/MPEG-4 AVC</a:t>
            </a:r>
          </a:p>
          <a:p>
            <a:pPr lvl="1"/>
            <a:r>
              <a:rPr lang="cs-CZ" dirty="0"/>
              <a:t>VC-1 AP (</a:t>
            </a:r>
            <a:r>
              <a:rPr lang="cs-CZ" dirty="0" err="1"/>
              <a:t>Advanced</a:t>
            </a:r>
            <a:r>
              <a:rPr lang="cs-CZ" dirty="0"/>
              <a:t> Profile) umožňuje kompresi prokládaného signálu bez předchozího převodu na neprokládaný</a:t>
            </a:r>
            <a:endParaRPr lang="cs-CZ" b="1" dirty="0"/>
          </a:p>
          <a:p>
            <a:r>
              <a:rPr lang="cs-CZ" b="1" dirty="0" err="1"/>
              <a:t>Theora</a:t>
            </a:r>
            <a:r>
              <a:rPr lang="cs-CZ" b="1" dirty="0"/>
              <a:t> , </a:t>
            </a:r>
            <a:r>
              <a:rPr lang="cs-CZ" b="1" dirty="0" err="1"/>
              <a:t>Dirac</a:t>
            </a:r>
            <a:r>
              <a:rPr lang="cs-CZ" dirty="0"/>
              <a:t> (2008) – </a:t>
            </a:r>
            <a:r>
              <a:rPr lang="cs-CZ" dirty="0" err="1"/>
              <a:t>Schrödinger</a:t>
            </a:r>
            <a:r>
              <a:rPr lang="cs-CZ" dirty="0"/>
              <a:t> /BBC (</a:t>
            </a:r>
            <a:r>
              <a:rPr lang="cs-CZ" dirty="0" err="1"/>
              <a:t>Dirac</a:t>
            </a:r>
            <a:r>
              <a:rPr lang="cs-CZ" dirty="0"/>
              <a:t> Pro / VC-2)</a:t>
            </a:r>
          </a:p>
          <a:p>
            <a:r>
              <a:rPr lang="cs-CZ" dirty="0"/>
              <a:t>VC9, </a:t>
            </a:r>
            <a:r>
              <a:rPr lang="cs-CZ" dirty="0" err="1"/>
              <a:t>DivX</a:t>
            </a:r>
            <a:r>
              <a:rPr lang="cs-CZ" dirty="0"/>
              <a:t>, </a:t>
            </a:r>
            <a:r>
              <a:rPr lang="cs-CZ"/>
              <a:t>Xvid</a:t>
            </a:r>
            <a:endParaRPr lang="cs-CZ" dirty="0"/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8926ED7D-6327-B571-F38F-12BF5E4C3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1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CF672-2F84-468F-A647-6BCD6C89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obrazu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3FFBEC6-296E-C3AD-4A04-DFAF0B9FE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67297"/>
              </p:ext>
            </p:extLst>
          </p:nvPr>
        </p:nvGraphicFramePr>
        <p:xfrm>
          <a:off x="958336" y="1590737"/>
          <a:ext cx="8127999" cy="4753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557516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616771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86150415"/>
                    </a:ext>
                  </a:extLst>
                </a:gridCol>
              </a:tblGrid>
              <a:tr h="396157">
                <a:tc>
                  <a:txBody>
                    <a:bodyPr/>
                    <a:lstStyle/>
                    <a:p>
                      <a:pPr marL="0" lvl="1" algn="l"/>
                      <a:r>
                        <a:rPr lang="cs-CZ" dirty="0"/>
                        <a:t>Označení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Rozměry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Poměr stran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40567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 ×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413676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QVGA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 ×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11266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</a:rPr>
                        <a:t>× 480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975597"/>
                  </a:ext>
                </a:extLst>
              </a:tr>
              <a:tr h="396157">
                <a:tc rowSpan="2"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WVGA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</a:rPr>
                        <a:t>×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253100"/>
                  </a:ext>
                </a:extLst>
              </a:tr>
              <a:tr h="396157">
                <a:tc vMerge="1">
                  <a:txBody>
                    <a:bodyPr/>
                    <a:lstStyle/>
                    <a:p>
                      <a:pPr algn="l" rtl="0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 × 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16: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00782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 × 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933328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</a:rPr>
                        <a:t>×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47410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XGA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 ×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07069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 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 × 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: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624977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 1080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1920 × 1080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16: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172817"/>
                  </a:ext>
                </a:extLst>
              </a:tr>
              <a:tr h="396157">
                <a:tc>
                  <a:txBody>
                    <a:bodyPr/>
                    <a:lstStyle/>
                    <a:p>
                      <a:pPr marL="180000" lvl="1"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 × 1080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 :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43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26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12084-54B7-40F0-A241-F14F71B7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Multimediální kontejnery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BC240-0A03-48D4-8DAC-B1D640227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soubory obsahující různé typy multimediálních dat (video, zvuk, titulky</a:t>
            </a:r>
            <a:r>
              <a:rPr lang="en-US" dirty="0"/>
              <a:t>, </a:t>
            </a:r>
            <a:r>
              <a:rPr lang="en-US" dirty="0" err="1"/>
              <a:t>atd</a:t>
            </a:r>
            <a:r>
              <a:rPr lang="en-US" dirty="0"/>
              <a:t>.</a:t>
            </a:r>
            <a:r>
              <a:rPr lang="cs-CZ" dirty="0"/>
              <a:t>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dle typu obsažených dat se někdy nazývají jako </a:t>
            </a:r>
            <a:r>
              <a:rPr lang="cs-CZ" i="1" dirty="0"/>
              <a:t>audio kontejner</a:t>
            </a:r>
            <a:r>
              <a:rPr lang="cs-CZ" dirty="0"/>
              <a:t> či </a:t>
            </a:r>
            <a:r>
              <a:rPr lang="cs-CZ" i="1" dirty="0"/>
              <a:t>video kontejner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kontejner má určitou strukturu (hlavička souboru, atd.), příponu souboru (.</a:t>
            </a:r>
            <a:r>
              <a:rPr lang="cs-CZ" dirty="0" err="1"/>
              <a:t>avi</a:t>
            </a:r>
            <a:r>
              <a:rPr lang="cs-CZ" dirty="0"/>
              <a:t>, .</a:t>
            </a:r>
            <a:r>
              <a:rPr lang="cs-CZ" dirty="0" err="1"/>
              <a:t>mkv</a:t>
            </a:r>
            <a:r>
              <a:rPr lang="cs-CZ" dirty="0"/>
              <a:t>, .mp3 aj.), možnosti využití a specifické vlastnosti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umožňují či jasně </a:t>
            </a:r>
            <a:r>
              <a:rPr lang="cs-CZ" b="1" dirty="0"/>
              <a:t>definují použití specifických kodeků/formátů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b="1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/>
              <a:t>uzav</a:t>
            </a:r>
            <a:r>
              <a:rPr lang="cs-CZ" b="1" dirty="0" err="1"/>
              <a:t>řené</a:t>
            </a:r>
            <a:r>
              <a:rPr lang="cs-CZ" b="1" dirty="0"/>
              <a:t> kontejnery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jasně specifikované formáty zvuku a videa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často pro konkrétní operační systémy (</a:t>
            </a:r>
            <a:r>
              <a:rPr lang="cs-CZ" dirty="0" err="1"/>
              <a:t>Quicktime</a:t>
            </a:r>
            <a:r>
              <a:rPr lang="cs-CZ" dirty="0"/>
              <a:t>, RMF, ASF)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otevřené kontejnery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alternativa k uzavřeným a reakce na vývoj technologií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err="1"/>
              <a:t>Matroska</a:t>
            </a:r>
            <a:r>
              <a:rPr lang="cs-CZ" dirty="0"/>
              <a:t>, MP4, OGM </a:t>
            </a:r>
          </a:p>
          <a:p>
            <a:endParaRPr lang="cs-CZ" dirty="0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1C9C96FE-6AE7-23D0-AFEA-ABC41224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9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F4F84-D195-47D0-88DD-EE498BCC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Kontejner AVI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F30862-B45F-42F6-A7DE-5B48A1881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AVI </a:t>
            </a:r>
            <a:r>
              <a:rPr lang="cs-CZ" dirty="0"/>
              <a:t>(Audio Video </a:t>
            </a:r>
            <a:r>
              <a:rPr lang="cs-CZ" dirty="0" err="1"/>
              <a:t>Interleave</a:t>
            </a:r>
            <a:r>
              <a:rPr lang="cs-CZ" dirty="0"/>
              <a:t>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nejstarší multimediální kontejner / formát určen původně pro videosekvence ve Windows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původně (ve Windows 3.11) bez komprese, rozlišení 160x120, 15fps, 8bit pro video a zvuk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vychází z kontejnerového formátu RIFF (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File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Struktura souboru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hlavička</a:t>
            </a:r>
            <a:r>
              <a:rPr lang="cs-CZ" dirty="0"/>
              <a:t> na začátku souboru (podle RIFF)</a:t>
            </a:r>
          </a:p>
          <a:p>
            <a:pPr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velikost souboru, typ souboru</a:t>
            </a:r>
          </a:p>
          <a:p>
            <a:pPr marL="1543050" lvl="3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informace o videu - </a:t>
            </a:r>
            <a:r>
              <a:rPr lang="cs-CZ" dirty="0" err="1"/>
              <a:t>fps</a:t>
            </a:r>
            <a:r>
              <a:rPr lang="cs-CZ" dirty="0"/>
              <a:t>, rozlišení, kodek aj., </a:t>
            </a:r>
            <a:r>
              <a:rPr lang="cs-CZ" dirty="0" err="1"/>
              <a:t>info</a:t>
            </a:r>
            <a:r>
              <a:rPr lang="cs-CZ" dirty="0"/>
              <a:t> o zvuku – </a:t>
            </a:r>
            <a:r>
              <a:rPr lang="cs-CZ" dirty="0" err="1"/>
              <a:t>f</a:t>
            </a:r>
            <a:r>
              <a:rPr lang="cs-CZ" baseline="-25000" dirty="0" err="1"/>
              <a:t>s</a:t>
            </a:r>
            <a:r>
              <a:rPr lang="cs-CZ" dirty="0"/>
              <a:t>, kodek, aj.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data </a:t>
            </a:r>
            <a:r>
              <a:rPr lang="cs-CZ" dirty="0"/>
              <a:t>(</a:t>
            </a:r>
            <a:r>
              <a:rPr lang="cs-CZ" dirty="0" err="1"/>
              <a:t>multiplexovaná</a:t>
            </a:r>
            <a:r>
              <a:rPr lang="cs-CZ" dirty="0"/>
              <a:t> data / samostatný stream)</a:t>
            </a:r>
          </a:p>
          <a:p>
            <a:pPr marL="742950" lvl="1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tabulka s indexem</a:t>
            </a:r>
          </a:p>
          <a:p>
            <a:pPr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informacemi o pořadovém čísle jednotlivých snímků videa, resp. audio paketu a jejich pozici v souboru</a:t>
            </a:r>
          </a:p>
          <a:p>
            <a:pPr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čas konkrétního snímku (pozice) se počítá na základě snímkové frekvence</a:t>
            </a:r>
          </a:p>
          <a:p>
            <a:endParaRPr lang="cs-CZ" dirty="0"/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7DB92C85-4C72-6962-62D7-B5AF88443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5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87735-8433-4F00-B86C-ACAB4C13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kontejnery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F5E4D-70EC-4496-8308-3BAB60C6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 err="1"/>
              <a:t>Advanced</a:t>
            </a:r>
            <a:r>
              <a:rPr lang="cs-CZ" b="1" dirty="0"/>
              <a:t> Systems </a:t>
            </a:r>
            <a:r>
              <a:rPr lang="cs-CZ" b="1" dirty="0" err="1"/>
              <a:t>Format</a:t>
            </a:r>
            <a:r>
              <a:rPr lang="en-US" b="1" dirty="0"/>
              <a:t> (ASF) </a:t>
            </a:r>
            <a:r>
              <a:rPr lang="en-US" dirty="0"/>
              <a:t>– Microsoft Windows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/>
              <a:t>.</a:t>
            </a:r>
            <a:r>
              <a:rPr lang="en-US" b="1" dirty="0" err="1"/>
              <a:t>wmv</a:t>
            </a:r>
            <a:r>
              <a:rPr lang="en-US" b="1" dirty="0"/>
              <a:t>, .</a:t>
            </a:r>
            <a:r>
              <a:rPr lang="en-US" b="1" dirty="0" err="1"/>
              <a:t>wma</a:t>
            </a:r>
            <a:endParaRPr lang="en-US" b="1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uzav</a:t>
            </a:r>
            <a:r>
              <a:rPr lang="cs-CZ" dirty="0" err="1"/>
              <a:t>řený</a:t>
            </a:r>
            <a:r>
              <a:rPr lang="cs-CZ" dirty="0"/>
              <a:t> formát – omezen licenčně i použitím audio/video kodeků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určen hlavně pro streamování</a:t>
            </a:r>
            <a:endParaRPr lang="en-US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 err="1"/>
              <a:t>QuickTime</a:t>
            </a:r>
            <a:r>
              <a:rPr lang="cs-CZ" b="1" dirty="0"/>
              <a:t> </a:t>
            </a:r>
            <a:r>
              <a:rPr lang="cs-CZ" b="1" dirty="0" err="1"/>
              <a:t>file</a:t>
            </a:r>
            <a:r>
              <a:rPr lang="cs-CZ" b="1" dirty="0"/>
              <a:t> </a:t>
            </a:r>
            <a:r>
              <a:rPr lang="cs-CZ" b="1" dirty="0" err="1"/>
              <a:t>format</a:t>
            </a:r>
            <a:r>
              <a:rPr lang="cs-CZ" b="1" dirty="0"/>
              <a:t> (MOV)  </a:t>
            </a:r>
            <a:r>
              <a:rPr lang="cs-CZ" dirty="0"/>
              <a:t>- od společnosti Apple Macintosh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.</a:t>
            </a:r>
            <a:r>
              <a:rPr lang="cs-CZ" b="1" dirty="0" err="1"/>
              <a:t>mov</a:t>
            </a:r>
            <a:r>
              <a:rPr lang="cs-CZ" dirty="0"/>
              <a:t>, .</a:t>
            </a:r>
            <a:r>
              <a:rPr lang="cs-CZ" dirty="0" err="1"/>
              <a:t>qt</a:t>
            </a:r>
            <a:endParaRPr lang="cs-CZ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rozdělen na tzv. </a:t>
            </a:r>
            <a:r>
              <a:rPr lang="cs-CZ" i="1" dirty="0"/>
              <a:t>atomy</a:t>
            </a:r>
          </a:p>
          <a:p>
            <a:pPr marL="1200150"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i="1" dirty="0" err="1"/>
              <a:t>Movie</a:t>
            </a:r>
            <a:r>
              <a:rPr lang="cs-CZ" i="1" dirty="0"/>
              <a:t> atom, Track atom , Media atom, Video media </a:t>
            </a:r>
            <a:r>
              <a:rPr lang="cs-CZ" i="1" dirty="0" err="1"/>
              <a:t>information</a:t>
            </a:r>
            <a:r>
              <a:rPr lang="cs-CZ" i="1" dirty="0"/>
              <a:t> atom, Sample table atom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blízká podobnost s formátem MP4 (podpora kodeků)</a:t>
            </a:r>
          </a:p>
          <a:p>
            <a:endParaRPr lang="cs-CZ" dirty="0"/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6A5AE129-9DEE-CB69-3670-DC18E8F29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4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7946F-7271-4F8A-B188-05FA5D23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kontejnery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F081A6-25C8-469E-8265-2E47CFDE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 err="1"/>
              <a:t>Flash</a:t>
            </a:r>
            <a:r>
              <a:rPr lang="cs-CZ" b="1" dirty="0"/>
              <a:t> Video </a:t>
            </a:r>
            <a:r>
              <a:rPr lang="cs-CZ" dirty="0"/>
              <a:t>– </a:t>
            </a:r>
            <a:r>
              <a:rPr lang="cs-CZ" dirty="0" err="1"/>
              <a:t>Macromedia</a:t>
            </a:r>
            <a:r>
              <a:rPr lang="cs-CZ" dirty="0"/>
              <a:t> / Adobe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.</a:t>
            </a:r>
            <a:r>
              <a:rPr lang="cs-CZ" b="1" dirty="0" err="1"/>
              <a:t>flv</a:t>
            </a:r>
            <a:r>
              <a:rPr lang="cs-CZ" dirty="0"/>
              <a:t>, .f4v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určen pro stream pomocí </a:t>
            </a:r>
            <a:r>
              <a:rPr lang="cs-CZ" dirty="0" err="1"/>
              <a:t>Flash</a:t>
            </a:r>
            <a:r>
              <a:rPr lang="cs-CZ" dirty="0"/>
              <a:t> </a:t>
            </a:r>
            <a:r>
              <a:rPr lang="cs-CZ" dirty="0" err="1"/>
              <a:t>Playeru</a:t>
            </a:r>
            <a:r>
              <a:rPr lang="cs-CZ" dirty="0"/>
              <a:t>; často náhrada za RM, ASF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 závislosti na verzi </a:t>
            </a:r>
            <a:r>
              <a:rPr lang="cs-CZ" dirty="0" err="1"/>
              <a:t>Flash</a:t>
            </a:r>
            <a:r>
              <a:rPr lang="cs-CZ" dirty="0"/>
              <a:t> přehrávače a typu (</a:t>
            </a:r>
            <a:r>
              <a:rPr lang="cs-CZ" dirty="0" err="1"/>
              <a:t>flv</a:t>
            </a:r>
            <a:r>
              <a:rPr lang="cs-CZ" dirty="0"/>
              <a:t> vs f4v) podporuje:</a:t>
            </a:r>
          </a:p>
          <a:p>
            <a:pPr marL="1200150" lvl="2" indent="-342900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zejména video kodek odvozen od H.263, případně H.264</a:t>
            </a:r>
          </a:p>
          <a:p>
            <a:pPr marL="1200150" lvl="2" indent="-342900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hlavně MP3, AAC</a:t>
            </a:r>
          </a:p>
          <a:p>
            <a:pPr marL="1200150" lvl="2" indent="-342900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f4v rovněž bitmapovou grafiku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použití pro internetové multimediální přehrávače / SWF objekty</a:t>
            </a:r>
          </a:p>
          <a:p>
            <a:pPr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dirty="0"/>
          </a:p>
          <a:p>
            <a:pPr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MPEG Stream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.m2a, .</a:t>
            </a:r>
            <a:r>
              <a:rPr lang="cs-CZ" b="1" dirty="0" err="1"/>
              <a:t>mpa</a:t>
            </a:r>
            <a:r>
              <a:rPr lang="cs-CZ" b="1" dirty="0"/>
              <a:t>, .</a:t>
            </a:r>
            <a:r>
              <a:rPr lang="cs-CZ" b="1" dirty="0" err="1"/>
              <a:t>mpv</a:t>
            </a:r>
            <a:r>
              <a:rPr lang="cs-CZ" b="1" dirty="0"/>
              <a:t>, .mp3</a:t>
            </a:r>
          </a:p>
          <a:p>
            <a:pPr lvl="1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možné dvě varianty</a:t>
            </a:r>
          </a:p>
          <a:p>
            <a:pPr marL="1200150" lvl="2" indent="-342900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přenosový (transport stream - </a:t>
            </a:r>
            <a:r>
              <a:rPr lang="cs-CZ" b="1" dirty="0"/>
              <a:t>TS</a:t>
            </a:r>
            <a:r>
              <a:rPr lang="cs-CZ" dirty="0"/>
              <a:t>) – určen pro přenos (DVB-T)</a:t>
            </a:r>
          </a:p>
          <a:p>
            <a:pPr marL="1200150" lvl="2" indent="-342900"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programový (program stream - </a:t>
            </a:r>
            <a:r>
              <a:rPr lang="cs-CZ" b="1" dirty="0"/>
              <a:t>PS</a:t>
            </a:r>
            <a:r>
              <a:rPr lang="cs-CZ" dirty="0"/>
              <a:t>) – určen pro bezchybné prostředí (DVD)</a:t>
            </a:r>
          </a:p>
          <a:p>
            <a:endParaRPr lang="cs-CZ" dirty="0"/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C2A7DF6B-B34B-B9CE-19CB-57EE09CB0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C6FA4-591D-4E04-BFA6-22E70B97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kontejnery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27B265-23C5-48A8-9B66-BE60B9C43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 err="1"/>
              <a:t>Matroska</a:t>
            </a:r>
            <a:endParaRPr lang="cs-CZ" b="1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.</a:t>
            </a:r>
            <a:r>
              <a:rPr lang="cs-CZ" b="1" dirty="0" err="1"/>
              <a:t>mkv</a:t>
            </a:r>
            <a:r>
              <a:rPr lang="cs-CZ" dirty="0"/>
              <a:t>, .mk3d (stereoskopické video), .</a:t>
            </a:r>
            <a:r>
              <a:rPr lang="cs-CZ" dirty="0" err="1"/>
              <a:t>mka</a:t>
            </a:r>
            <a:r>
              <a:rPr lang="cs-CZ" dirty="0"/>
              <a:t>, .</a:t>
            </a:r>
            <a:r>
              <a:rPr lang="cs-CZ" dirty="0" err="1"/>
              <a:t>mks</a:t>
            </a:r>
            <a:r>
              <a:rPr lang="cs-CZ" dirty="0"/>
              <a:t> (pro titulky)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otevřený formát, velmi flexibilní (umožňuje téměř jakýkoliv a/v kodek)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data jsou zde v tzv. segmentu, který se skládá z jednotlivých částí</a:t>
            </a:r>
          </a:p>
          <a:p>
            <a:pPr marL="1200150"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např. </a:t>
            </a:r>
            <a:r>
              <a:rPr lang="cs-CZ" i="1" dirty="0"/>
              <a:t>Track, </a:t>
            </a:r>
            <a:r>
              <a:rPr lang="cs-CZ" i="1" dirty="0" err="1"/>
              <a:t>Clusters</a:t>
            </a:r>
            <a:r>
              <a:rPr lang="cs-CZ" i="1" dirty="0"/>
              <a:t>, </a:t>
            </a:r>
            <a:r>
              <a:rPr lang="cs-CZ" i="1" dirty="0" err="1"/>
              <a:t>Chapters</a:t>
            </a:r>
            <a:r>
              <a:rPr lang="cs-CZ" i="1" dirty="0"/>
              <a:t>, </a:t>
            </a:r>
            <a:r>
              <a:rPr lang="cs-CZ" i="1" dirty="0" err="1"/>
              <a:t>Tagging</a:t>
            </a:r>
            <a:r>
              <a:rPr lang="cs-CZ" i="1" dirty="0"/>
              <a:t>, </a:t>
            </a:r>
            <a:r>
              <a:rPr lang="cs-CZ" i="1" dirty="0" err="1"/>
              <a:t>Attachment</a:t>
            </a:r>
            <a:r>
              <a:rPr lang="cs-CZ" dirty="0"/>
              <a:t>, aj.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umožňuje </a:t>
            </a:r>
            <a:r>
              <a:rPr lang="en-US" dirty="0"/>
              <a:t>‘</a:t>
            </a:r>
            <a:r>
              <a:rPr lang="cs-CZ" dirty="0" err="1"/>
              <a:t>taggování</a:t>
            </a:r>
            <a:r>
              <a:rPr lang="en-US" dirty="0"/>
              <a:t>’ </a:t>
            </a:r>
            <a:r>
              <a:rPr lang="en-US" dirty="0" err="1"/>
              <a:t>titulu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stop</a:t>
            </a:r>
            <a:r>
              <a:rPr lang="cs-CZ" dirty="0"/>
              <a:t> podobně jako MP3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jednotlivé streamy jsou od sebe oddělené</a:t>
            </a:r>
            <a:endParaRPr lang="cs-CZ" b="1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b="1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/>
              <a:t>MP4 (MPEG-4 Part 14) </a:t>
            </a:r>
            <a:r>
              <a:rPr lang="cs-CZ" dirty="0"/>
              <a:t>- MPEG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/>
              <a:t>.mp4</a:t>
            </a:r>
            <a:r>
              <a:rPr lang="pt-BR" dirty="0"/>
              <a:t>, .m4a, .m4p, .m4b, .m4r</a:t>
            </a:r>
            <a:r>
              <a:rPr lang="cs-CZ" dirty="0"/>
              <a:t>, m4v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podpora </a:t>
            </a:r>
            <a:r>
              <a:rPr lang="en-US" dirty="0"/>
              <a:t>H.264</a:t>
            </a:r>
            <a:r>
              <a:rPr lang="cs-CZ" dirty="0"/>
              <a:t>, AAC, MP3, (</a:t>
            </a:r>
            <a:r>
              <a:rPr lang="en-US" dirty="0"/>
              <a:t>MPEG-</a:t>
            </a:r>
            <a:r>
              <a:rPr lang="cs-CZ" dirty="0"/>
              <a:t>2, MPEG-1)</a:t>
            </a:r>
          </a:p>
          <a:p>
            <a:pPr marL="1200150" lvl="2" indent="-3429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odvíjí se v podstatě od formátu jednotlivých částí</a:t>
            </a:r>
            <a:br>
              <a:rPr lang="cs-CZ" dirty="0"/>
            </a:br>
            <a:r>
              <a:rPr lang="cs-CZ" dirty="0"/>
              <a:t>standardu MPEG-4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audio, video, titulky, statické obrázky</a:t>
            </a: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64598C85-D1AC-84FD-F56C-CE39362D6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5BEC1-BDB4-4E18-AE7A-8637C11A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Kodeky – datový tok (</a:t>
            </a:r>
            <a:r>
              <a:rPr lang="cs-CZ" dirty="0" err="1"/>
              <a:t>BitRate</a:t>
            </a:r>
            <a:r>
              <a:rPr lang="cs-CZ" dirty="0"/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D8438E7-B4CE-4368-9199-09E6909C648A}"/>
              </a:ext>
            </a:extLst>
          </p:cNvPr>
          <p:cNvSpPr/>
          <p:nvPr/>
        </p:nvSpPr>
        <p:spPr>
          <a:xfrm>
            <a:off x="838200" y="1690688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možnost nastavit typ a velikost datového toku</a:t>
            </a:r>
          </a:p>
          <a:p>
            <a:r>
              <a:rPr lang="cs-CZ" b="1" dirty="0"/>
              <a:t>CBR</a:t>
            </a:r>
            <a:r>
              <a:rPr lang="cs-CZ" dirty="0"/>
              <a:t> – konstantní datový tok</a:t>
            </a:r>
          </a:p>
          <a:p>
            <a:pPr lvl="1"/>
            <a:r>
              <a:rPr lang="cs-CZ" dirty="0"/>
              <a:t>je zvolen fixní datový tok pro celý soubor dat</a:t>
            </a:r>
          </a:p>
          <a:p>
            <a:pPr lvl="1"/>
            <a:r>
              <a:rPr lang="cs-CZ" dirty="0"/>
              <a:t>omezený datový tok pro složité scény (degradace kvality), </a:t>
            </a:r>
            <a:r>
              <a:rPr lang="en-US" dirty="0"/>
              <a:t>“</a:t>
            </a:r>
            <a:r>
              <a:rPr lang="cs-CZ" dirty="0"/>
              <a:t>plýtvání</a:t>
            </a:r>
            <a:r>
              <a:rPr lang="en-US" dirty="0"/>
              <a:t>” </a:t>
            </a:r>
            <a:r>
              <a:rPr lang="cs-CZ" dirty="0"/>
              <a:t>bity na jednoduché scény</a:t>
            </a:r>
          </a:p>
          <a:p>
            <a:pPr lvl="1"/>
            <a:r>
              <a:rPr lang="cs-CZ" dirty="0"/>
              <a:t>vhodné pro streamování či </a:t>
            </a:r>
            <a:r>
              <a:rPr lang="cs-CZ" dirty="0" err="1"/>
              <a:t>broadcasting</a:t>
            </a:r>
            <a:endParaRPr lang="cs-CZ" dirty="0"/>
          </a:p>
          <a:p>
            <a:pPr lvl="1"/>
            <a:r>
              <a:rPr lang="cs-CZ" dirty="0"/>
              <a:t>nevhodné pro uchovávání vzhledem k velikosti dat</a:t>
            </a:r>
          </a:p>
          <a:p>
            <a:r>
              <a:rPr lang="cs-CZ" b="1" dirty="0"/>
              <a:t>VBR</a:t>
            </a:r>
            <a:r>
              <a:rPr lang="cs-CZ" dirty="0"/>
              <a:t> – proměnlivý datový tok</a:t>
            </a:r>
          </a:p>
          <a:p>
            <a:pPr lvl="1"/>
            <a:r>
              <a:rPr lang="cs-CZ" dirty="0"/>
              <a:t>umožňuje kódování různých sekvencí obrazových či zvukových dat v různě vysokém datovém toku dle složitosti dané (obrazové/zvukové) sekvence</a:t>
            </a:r>
          </a:p>
          <a:p>
            <a:pPr lvl="1"/>
            <a:r>
              <a:rPr lang="cs-CZ" dirty="0"/>
              <a:t>nabízí vyšší kvalita komprese vůči celkové velikosti souboru než CBR</a:t>
            </a:r>
          </a:p>
          <a:p>
            <a:pPr lvl="1"/>
            <a:r>
              <a:rPr lang="cs-CZ" dirty="0"/>
              <a:t>může být problematické pro streamování s omezeným datovým tokem (ve výsledku je znám pouze průměrný datový tok, ale ve špičkách může být datový tok vyšší) – řešením je nastavení maximální a minimální hodnoty BR</a:t>
            </a:r>
          </a:p>
          <a:p>
            <a:pPr lvl="1"/>
            <a:r>
              <a:rPr lang="cs-CZ" dirty="0"/>
              <a:t>časově náročnější než CBR</a:t>
            </a:r>
          </a:p>
        </p:txBody>
      </p:sp>
      <p:pic>
        <p:nvPicPr>
          <p:cNvPr id="3" name="Obrázek 2" descr="Obsah obrázku text, klipart&#10;&#10;Popis byl vytvořen automaticky">
            <a:extLst>
              <a:ext uri="{FF2B5EF4-FFF2-40B4-BE49-F238E27FC236}">
                <a16:creationId xmlns:a16="http://schemas.microsoft.com/office/drawing/2014/main" id="{CF5AA467-5363-DAE5-D7E2-F928A889B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89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C7BB7-80BC-4E8C-9A4B-16CC4A30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D1275-A490-4CF0-AFE6-2FF35E1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Jednoprůchodové (single-</a:t>
            </a:r>
            <a:r>
              <a:rPr lang="cs-CZ" dirty="0" err="1"/>
              <a:t>pass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data jsou kódována rovnou, tzv. za pochodu (bez předešlé analýzy celého souboru dat)</a:t>
            </a:r>
          </a:p>
          <a:p>
            <a:pPr lvl="1"/>
            <a:r>
              <a:rPr lang="cs-CZ" dirty="0"/>
              <a:t>využívá se pro CBR i VBR</a:t>
            </a:r>
          </a:p>
          <a:p>
            <a:pPr lvl="1"/>
            <a:r>
              <a:rPr lang="cs-CZ" dirty="0"/>
              <a:t>pro kódování v reálném čase, stream, živé vysílání</a:t>
            </a:r>
          </a:p>
          <a:p>
            <a:r>
              <a:rPr lang="cs-CZ" dirty="0"/>
              <a:t>Víceprůchodové (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pass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metoda VBR kódování, většinou </a:t>
            </a:r>
            <a:r>
              <a:rPr lang="cs-CZ" i="1" dirty="0"/>
              <a:t>2-pass</a:t>
            </a:r>
          </a:p>
          <a:p>
            <a:pPr lvl="1"/>
            <a:r>
              <a:rPr lang="cs-CZ" dirty="0"/>
              <a:t>nejdříve se zanalyzuje celý soubor vstupních dat a zaznamenají se údaje potřebné pro následné kódování (první průchod)</a:t>
            </a:r>
          </a:p>
          <a:p>
            <a:pPr lvl="1"/>
            <a:r>
              <a:rPr lang="cs-CZ" dirty="0"/>
              <a:t>vstupní data se následně kódují s vhodně zvoleným datovým tokem na základě předešlé analýzy (druhý průchod)</a:t>
            </a:r>
          </a:p>
          <a:p>
            <a:pPr lvl="1"/>
            <a:r>
              <a:rPr lang="cs-CZ" dirty="0"/>
              <a:t>není možné použít pro vysílání v reálném čase (data se rovnou posílají a nelze je předběžně analyzovat)</a:t>
            </a:r>
          </a:p>
          <a:p>
            <a:endParaRPr lang="cs-CZ" dirty="0"/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0DE5D5F8-890B-EAAD-2F03-1436629A7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27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AC9DB-48C7-42FD-9551-4F661160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vlastnosti kodeků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22D6D-FD2F-472A-BB33-309FE8B1B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Filtry </a:t>
            </a:r>
            <a:r>
              <a:rPr lang="cs-CZ" dirty="0"/>
              <a:t>(</a:t>
            </a:r>
            <a:r>
              <a:rPr lang="cs-CZ" dirty="0" err="1"/>
              <a:t>directshow</a:t>
            </a:r>
            <a:r>
              <a:rPr lang="cs-CZ" dirty="0"/>
              <a:t>, </a:t>
            </a:r>
            <a:r>
              <a:rPr lang="cs-CZ" dirty="0" err="1"/>
              <a:t>ffdshow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používají se před nebo po kompresi</a:t>
            </a:r>
          </a:p>
          <a:p>
            <a:pPr lvl="1"/>
            <a:r>
              <a:rPr lang="cs-CZ" dirty="0"/>
              <a:t>využívané téměř všude</a:t>
            </a:r>
          </a:p>
          <a:p>
            <a:pPr lvl="1"/>
            <a:r>
              <a:rPr lang="cs-CZ" dirty="0"/>
              <a:t>odstranění šumu, chvění se obrazu, zrnitosti, aj.</a:t>
            </a:r>
          </a:p>
          <a:p>
            <a:r>
              <a:rPr lang="cs-CZ" b="1" dirty="0"/>
              <a:t>Kvalita odhadu pohybu v obraze (</a:t>
            </a:r>
            <a:r>
              <a:rPr lang="cs-CZ" b="1" dirty="0" err="1"/>
              <a:t>motion</a:t>
            </a:r>
            <a:r>
              <a:rPr lang="cs-CZ" b="1" dirty="0"/>
              <a:t> </a:t>
            </a:r>
            <a:r>
              <a:rPr lang="cs-CZ" b="1" dirty="0" err="1"/>
              <a:t>estimation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algoritmus pro porovnávání změn a pohybových návazností v obrazových blocích</a:t>
            </a:r>
          </a:p>
          <a:p>
            <a:pPr lvl="1"/>
            <a:r>
              <a:rPr lang="cs-CZ" dirty="0"/>
              <a:t>používají se různé metody</a:t>
            </a:r>
          </a:p>
          <a:p>
            <a:r>
              <a:rPr lang="cs-CZ" b="1" dirty="0"/>
              <a:t>Rychlost komprese</a:t>
            </a:r>
          </a:p>
          <a:p>
            <a:r>
              <a:rPr lang="cs-CZ" b="1" dirty="0"/>
              <a:t>Kompresní poměr</a:t>
            </a:r>
          </a:p>
          <a:p>
            <a:r>
              <a:rPr lang="cs-CZ" b="1" dirty="0"/>
              <a:t>Licence</a:t>
            </a: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C982F75A-ED9C-A0FE-6582-FDC974113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094" y="620128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0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1017</Words>
  <Application>Microsoft Office PowerPoint</Application>
  <PresentationFormat>Širokoúhlá obrazovka</PresentationFormat>
  <Paragraphs>145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Video</vt:lpstr>
      <vt:lpstr>Multimediální kontejnery</vt:lpstr>
      <vt:lpstr>Kontejner AVI</vt:lpstr>
      <vt:lpstr>Další kontejnery 1</vt:lpstr>
      <vt:lpstr>Další kontejnery 2</vt:lpstr>
      <vt:lpstr>Další kontejnery 3</vt:lpstr>
      <vt:lpstr>Kodeky – datový tok (BitRate)</vt:lpstr>
      <vt:lpstr>Kódování informace</vt:lpstr>
      <vt:lpstr>Další vlastnosti kodeků</vt:lpstr>
      <vt:lpstr>Příklady kodeků</vt:lpstr>
      <vt:lpstr>Rozlišení obrazu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</dc:title>
  <dc:creator>Martin Čapek Adamec</dc:creator>
  <cp:lastModifiedBy>Martin Čapek Adamec</cp:lastModifiedBy>
  <cp:revision>4</cp:revision>
  <dcterms:created xsi:type="dcterms:W3CDTF">2019-03-12T13:03:26Z</dcterms:created>
  <dcterms:modified xsi:type="dcterms:W3CDTF">2022-09-15T19:53:10Z</dcterms:modified>
</cp:coreProperties>
</file>